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70" r:id="rId4"/>
    <p:sldId id="271" r:id="rId5"/>
    <p:sldId id="272" r:id="rId6"/>
    <p:sldId id="261" r:id="rId7"/>
    <p:sldId id="274" r:id="rId8"/>
    <p:sldId id="275" r:id="rId9"/>
    <p:sldId id="277" r:id="rId10"/>
    <p:sldId id="264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85" autoAdjust="0"/>
    <p:restoredTop sz="94660"/>
  </p:normalViewPr>
  <p:slideViewPr>
    <p:cSldViewPr>
      <p:cViewPr varScale="1">
        <p:scale>
          <a:sx n="110" d="100"/>
          <a:sy n="110" d="100"/>
        </p:scale>
        <p:origin x="-17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28BA23-2062-43BE-A85E-5B525EC95804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2BDF53-504B-40B0-90B7-0424AC94CA5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Дыхательная гимнастика А.Н. </a:t>
            </a:r>
            <a:r>
              <a:rPr lang="ru-RU" dirty="0" err="1" smtClean="0"/>
              <a:t>Стрельниковой</a:t>
            </a:r>
            <a:r>
              <a:rPr lang="ru-RU" dirty="0" smtClean="0"/>
              <a:t> на занятиях в студии эстрадного вокала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8860" y="4725144"/>
            <a:ext cx="6357982" cy="175260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tx1"/>
                </a:solidFill>
              </a:rPr>
              <a:t>Руководитель студии эстрадного вокала «Лейся, песня» – </a:t>
            </a:r>
            <a:r>
              <a:rPr lang="ru-RU" b="1" i="1" dirty="0" err="1" smtClean="0">
                <a:solidFill>
                  <a:schemeClr val="tx1"/>
                </a:solidFill>
              </a:rPr>
              <a:t>Буравлева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smtClean="0">
                <a:solidFill>
                  <a:schemeClr val="tx1"/>
                </a:solidFill>
              </a:rPr>
              <a:t>Елена </a:t>
            </a:r>
            <a:r>
              <a:rPr lang="ru-RU" b="1" i="1" smtClean="0">
                <a:solidFill>
                  <a:schemeClr val="tx1"/>
                </a:solidFill>
              </a:rPr>
              <a:t>Юрьевна</a:t>
            </a:r>
            <a:endParaRPr lang="ru-RU" b="1" i="1" dirty="0" smtClean="0">
              <a:solidFill>
                <a:schemeClr val="tx1"/>
              </a:solidFill>
            </a:endParaRPr>
          </a:p>
        </p:txBody>
      </p:sp>
      <p:pic>
        <p:nvPicPr>
          <p:cNvPr id="4" name="Рисунок 3" descr="image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4357694"/>
            <a:ext cx="2143125" cy="21431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525963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/>
              <a:t>Цель </a:t>
            </a:r>
            <a:r>
              <a:rPr lang="ru-RU" sz="2000" b="1" dirty="0" smtClean="0"/>
              <a:t>работы</a:t>
            </a:r>
            <a:r>
              <a:rPr lang="ru-RU" sz="2000" dirty="0" smtClean="0"/>
              <a:t>: изучить влияние гимнастики А. Н. </a:t>
            </a:r>
            <a:r>
              <a:rPr lang="ru-RU" sz="2000" dirty="0" err="1" smtClean="0"/>
              <a:t>Стрельниковой</a:t>
            </a:r>
            <a:r>
              <a:rPr lang="ru-RU" sz="2000" dirty="0" smtClean="0"/>
              <a:t> на процесс постановки голоса и укрепления дыхательного аппарата у детей младшего и среднего возраста, занимающихся в студии. </a:t>
            </a:r>
          </a:p>
          <a:p>
            <a:pPr algn="just"/>
            <a:r>
              <a:rPr lang="ru-RU" sz="2000" b="1" dirty="0" smtClean="0"/>
              <a:t>Задачи</a:t>
            </a:r>
            <a:r>
              <a:rPr lang="ru-RU" sz="2000" dirty="0"/>
              <a:t>: </a:t>
            </a:r>
            <a:r>
              <a:rPr lang="ru-RU" sz="2000" dirty="0" smtClean="0"/>
              <a:t>изучить принципы, на которых основана гимнастика</a:t>
            </a:r>
            <a:r>
              <a:rPr lang="ru-RU" sz="2000" b="1" dirty="0" smtClean="0"/>
              <a:t>; </a:t>
            </a:r>
            <a:r>
              <a:rPr lang="ru-RU" sz="2000" dirty="0" smtClean="0"/>
              <a:t>изучить </a:t>
            </a:r>
            <a:r>
              <a:rPr lang="ru-RU" sz="2000" dirty="0"/>
              <a:t>комплекс упражнений для укрепления </a:t>
            </a:r>
            <a:r>
              <a:rPr lang="ru-RU" sz="2000" dirty="0" smtClean="0"/>
              <a:t>голоса и дыхания; разработать цикл упражнений </a:t>
            </a:r>
            <a:r>
              <a:rPr lang="ru-RU" sz="2000" dirty="0"/>
              <a:t>для </a:t>
            </a:r>
            <a:r>
              <a:rPr lang="ru-RU" sz="2000" dirty="0" smtClean="0"/>
              <a:t>применения на уроках;  провести наблюдение и определить как повлияли упражнения на голосовой аппарат детей за год. </a:t>
            </a:r>
          </a:p>
          <a:p>
            <a:pPr algn="just"/>
            <a:r>
              <a:rPr lang="ru-RU" sz="2000" b="1" dirty="0" smtClean="0"/>
              <a:t>Методы</a:t>
            </a:r>
            <a:r>
              <a:rPr lang="en-US" sz="2000" b="1" dirty="0" smtClean="0"/>
              <a:t>:</a:t>
            </a:r>
            <a:endParaRPr lang="ru-RU" sz="2000" b="1" dirty="0" smtClean="0"/>
          </a:p>
          <a:p>
            <a:pPr lvl="1" algn="just"/>
            <a:r>
              <a:rPr lang="ru-RU" sz="1800" dirty="0" smtClean="0"/>
              <a:t>обзор литературы и анализ информации ;</a:t>
            </a:r>
          </a:p>
          <a:p>
            <a:pPr lvl="1" algn="just"/>
            <a:r>
              <a:rPr lang="ru-RU" sz="1800" dirty="0" smtClean="0"/>
              <a:t>проведение комплекса упражнений для голоса; </a:t>
            </a:r>
          </a:p>
          <a:p>
            <a:pPr lvl="1" algn="just"/>
            <a:r>
              <a:rPr lang="ru-RU" sz="1800" dirty="0" smtClean="0"/>
              <a:t> индивидуальное прослушивания учеников в конце каждого триместра; </a:t>
            </a:r>
          </a:p>
          <a:p>
            <a:pPr lvl="1" algn="just"/>
            <a:r>
              <a:rPr lang="ru-RU" sz="1800" dirty="0" smtClean="0"/>
              <a:t>Создание методички с описанием основных упражнений; </a:t>
            </a:r>
          </a:p>
          <a:p>
            <a:pPr lvl="1" algn="just"/>
            <a:r>
              <a:rPr lang="ru-RU" sz="1800" dirty="0" smtClean="0"/>
              <a:t>Запись видеоролика с упражнениями.</a:t>
            </a:r>
          </a:p>
          <a:p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43306" y="621166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just"/>
            <a:r>
              <a:rPr lang="ru-RU" dirty="0" smtClean="0"/>
              <a:t> </a:t>
            </a:r>
          </a:p>
        </p:txBody>
      </p:sp>
      <p:pic>
        <p:nvPicPr>
          <p:cNvPr id="5" name="Рисунок 4" descr="2019294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987" r="19578"/>
          <a:stretch>
            <a:fillRect/>
          </a:stretch>
        </p:blipFill>
        <p:spPr>
          <a:xfrm>
            <a:off x="7596336" y="5013176"/>
            <a:ext cx="1170969" cy="1844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7157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   Александра Николаевна  </a:t>
            </a:r>
            <a:r>
              <a:rPr lang="ru-RU" sz="3600" dirty="0" err="1" smtClean="0"/>
              <a:t>Стрельникова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pic>
        <p:nvPicPr>
          <p:cNvPr id="4" name="Содержимое 3" descr="86794769_photo_an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556793"/>
            <a:ext cx="3468017" cy="4680520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707904" y="1484784"/>
            <a:ext cx="5436096" cy="4870141"/>
          </a:xfrm>
        </p:spPr>
        <p:txBody>
          <a:bodyPr>
            <a:normAutofit fontScale="85000" lnSpcReduction="10000"/>
          </a:bodyPr>
          <a:lstStyle/>
          <a:p>
            <a:r>
              <a:rPr lang="ru-RU" sz="2000" dirty="0" err="1" smtClean="0"/>
              <a:t>Стрельниковская</a:t>
            </a:r>
            <a:r>
              <a:rPr lang="ru-RU" sz="2000" dirty="0" smtClean="0"/>
              <a:t> дыхательная гимнастика -  детище нашей страны. Создавалась она на рубеже 30-40х годов как способ восстановления певческого голоса, потому </a:t>
            </a:r>
            <a:r>
              <a:rPr lang="ru-RU" sz="2000" dirty="0" err="1" smtClean="0"/>
              <a:t>чтоСтрельникова</a:t>
            </a:r>
            <a:r>
              <a:rPr lang="ru-RU" sz="2000" dirty="0" smtClean="0"/>
              <a:t>  была певицей и его потеряла. Гимнастика зарегистрирована Государственным Институтом патентной экспертизы в 1972 году. Её автору, Александре Николаевне </a:t>
            </a:r>
            <a:r>
              <a:rPr lang="ru-RU" sz="2000" dirty="0" err="1" smtClean="0"/>
              <a:t>Стрельниковой</a:t>
            </a:r>
            <a:r>
              <a:rPr lang="ru-RU" sz="2000" dirty="0" smtClean="0"/>
              <a:t>, в </a:t>
            </a:r>
            <a:r>
              <a:rPr lang="ru-RU" sz="2000" dirty="0" err="1" smtClean="0"/>
              <a:t>Госреестре</a:t>
            </a:r>
            <a:r>
              <a:rPr lang="ru-RU" sz="2000" dirty="0" smtClean="0"/>
              <a:t> СССР было выдано авторское свидетельство на </a:t>
            </a:r>
            <a:r>
              <a:rPr lang="ru-RU" sz="2800" dirty="0" smtClean="0"/>
              <a:t>"Способ лечения болезней, связанных с потерей голоса".</a:t>
            </a:r>
          </a:p>
          <a:p>
            <a:r>
              <a:rPr lang="ru-RU" sz="2000" dirty="0" smtClean="0"/>
              <a:t>Из четырех функций органов дыхания: дышать, говорить, кричать и петь - пение самая сложная. Следовательно, гимнастика, которая восстанавливает даже певческий голос, то есть, самую сложную функцию, по дороге к цели неизбежно восстанавливает функции более простые и, прежде всего, дыхание.</a:t>
            </a:r>
          </a:p>
          <a:p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235745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Эта гимнастика не только восстанавливает певцам дыхание и голос, но и вообще чрезвычайно благотворно воздействует на организм в целом: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4714908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восстанавливает нарушенное носовое дыхание;</a:t>
            </a:r>
          </a:p>
          <a:p>
            <a:pPr lvl="0"/>
            <a:r>
              <a:rPr lang="ru-RU" dirty="0" smtClean="0"/>
              <a:t>способствует рассасыванию воспалительных образований, расправлению сморщенных участков легочной ткани, восстановлению нормального </a:t>
            </a:r>
            <a:r>
              <a:rPr lang="ru-RU" dirty="0" err="1" smtClean="0"/>
              <a:t>крово</a:t>
            </a:r>
            <a:r>
              <a:rPr lang="ru-RU" dirty="0" smtClean="0"/>
              <a:t>- и </a:t>
            </a:r>
            <a:r>
              <a:rPr lang="ru-RU" dirty="0" err="1" smtClean="0"/>
              <a:t>лимфоснабжения</a:t>
            </a:r>
            <a:r>
              <a:rPr lang="ru-RU" dirty="0" smtClean="0"/>
              <a:t>, устранению местных застойных явлений;</a:t>
            </a:r>
          </a:p>
          <a:p>
            <a:pPr lvl="0"/>
            <a:r>
              <a:rPr lang="ru-RU" dirty="0" smtClean="0"/>
              <a:t>налаживает нарушенные функции сердечнососудистой системы, укрепляет весь аппарат кровообращения;</a:t>
            </a:r>
          </a:p>
          <a:p>
            <a:pPr lvl="0"/>
            <a:r>
              <a:rPr lang="ru-RU" dirty="0" smtClean="0"/>
              <a:t>повышает общую сопротивляемость организма, его тонус, улучшает нервно-психическое состояние;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Правила выполнения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Вдох должен быть шумным, резким и коротким, как хлопок в ладоши. </a:t>
            </a:r>
          </a:p>
          <a:p>
            <a:pPr lvl="0"/>
            <a:r>
              <a:rPr lang="ru-RU" dirty="0" smtClean="0"/>
              <a:t>Выдох должен осуществляться после каждого вдоха самостоятельно</a:t>
            </a:r>
          </a:p>
          <a:p>
            <a:pPr lvl="0"/>
            <a:r>
              <a:rPr lang="ru-RU" dirty="0" smtClean="0"/>
              <a:t>Вдох делается одновременно с движениями. </a:t>
            </a:r>
          </a:p>
          <a:p>
            <a:pPr lvl="0"/>
            <a:r>
              <a:rPr lang="ru-RU" dirty="0" smtClean="0"/>
              <a:t>Счет в гимнастике  </a:t>
            </a:r>
            <a:r>
              <a:rPr lang="ru-RU" dirty="0" err="1" smtClean="0"/>
              <a:t>Стрельниковой</a:t>
            </a:r>
            <a:r>
              <a:rPr lang="ru-RU" dirty="0" smtClean="0"/>
              <a:t> – только на восемь, считать следует мысленно, не вслух.</a:t>
            </a:r>
          </a:p>
          <a:p>
            <a:pPr lvl="0"/>
            <a:r>
              <a:rPr lang="ru-RU" dirty="0" smtClean="0"/>
              <a:t>Все вдохи и движения делаются в ритме и темпе строевого шага.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ru-RU" dirty="0" smtClean="0"/>
              <a:t>              Гимнастика</a:t>
            </a:r>
            <a:endParaRPr lang="ru-RU" dirty="0"/>
          </a:p>
        </p:txBody>
      </p:sp>
      <p:pic>
        <p:nvPicPr>
          <p:cNvPr id="10" name="Содержимое 9" descr="голова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00364" y="1428736"/>
            <a:ext cx="1934864" cy="2049091"/>
          </a:xfrm>
        </p:spPr>
      </p:pic>
      <p:pic>
        <p:nvPicPr>
          <p:cNvPr id="11" name="Рисунок 10" descr="голова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428736"/>
            <a:ext cx="2018495" cy="2076023"/>
          </a:xfrm>
          <a:prstGeom prst="rect">
            <a:avLst/>
          </a:prstGeom>
        </p:spPr>
      </p:pic>
      <p:pic>
        <p:nvPicPr>
          <p:cNvPr id="12" name="Рисунок 11" descr="ладошки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365104"/>
            <a:ext cx="2337842" cy="1870274"/>
          </a:xfrm>
          <a:prstGeom prst="rect">
            <a:avLst/>
          </a:prstGeom>
        </p:spPr>
      </p:pic>
      <p:pic>
        <p:nvPicPr>
          <p:cNvPr id="13" name="Рисунок 12" descr="лажошки 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4365104"/>
            <a:ext cx="2214578" cy="1844824"/>
          </a:xfrm>
          <a:prstGeom prst="rect">
            <a:avLst/>
          </a:prstGeom>
        </p:spPr>
      </p:pic>
      <p:pic>
        <p:nvPicPr>
          <p:cNvPr id="14" name="Рисунок 13" descr="обними плечи 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6216" y="1412776"/>
            <a:ext cx="2160240" cy="2143944"/>
          </a:xfrm>
          <a:prstGeom prst="rect">
            <a:avLst/>
          </a:prstGeom>
        </p:spPr>
      </p:pic>
      <p:pic>
        <p:nvPicPr>
          <p:cNvPr id="15" name="Рисунок 14" descr="обними плечи 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16216" y="3861048"/>
            <a:ext cx="2208410" cy="20162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19672" y="3717032"/>
            <a:ext cx="2052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Повороты головы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267744" y="6309320"/>
            <a:ext cx="11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Ладошки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732240" y="6165304"/>
            <a:ext cx="1760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Обними плечи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Применение гимнастики на уроках вокала.</a:t>
            </a:r>
            <a:endParaRPr lang="ru-RU" sz="3200" dirty="0"/>
          </a:p>
        </p:txBody>
      </p:sp>
      <p:pic>
        <p:nvPicPr>
          <p:cNvPr id="4" name="Содержимое 3" descr="IMG_20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96752"/>
            <a:ext cx="3672408" cy="2552617"/>
          </a:xfrm>
        </p:spPr>
      </p:pic>
      <p:pic>
        <p:nvPicPr>
          <p:cNvPr id="8" name="Рисунок 7" descr="IMG_2041.JPG"/>
          <p:cNvPicPr>
            <a:picLocks noChangeAspect="1"/>
          </p:cNvPicPr>
          <p:nvPr/>
        </p:nvPicPr>
        <p:blipFill>
          <a:blip r:embed="rId3" cstate="print"/>
          <a:srcRect l="3538" t="7350" b="11801"/>
          <a:stretch>
            <a:fillRect/>
          </a:stretch>
        </p:blipFill>
        <p:spPr>
          <a:xfrm>
            <a:off x="467544" y="4077072"/>
            <a:ext cx="3672408" cy="2308504"/>
          </a:xfrm>
          <a:prstGeom prst="rect">
            <a:avLst/>
          </a:prstGeom>
        </p:spPr>
      </p:pic>
      <p:pic>
        <p:nvPicPr>
          <p:cNvPr id="9" name="Рисунок 8" descr="IMG_2042.JPG"/>
          <p:cNvPicPr>
            <a:picLocks noChangeAspect="1"/>
          </p:cNvPicPr>
          <p:nvPr/>
        </p:nvPicPr>
        <p:blipFill>
          <a:blip r:embed="rId4" cstate="print"/>
          <a:srcRect l="6688" t="12201" b="5901"/>
          <a:stretch>
            <a:fillRect/>
          </a:stretch>
        </p:blipFill>
        <p:spPr>
          <a:xfrm>
            <a:off x="4572000" y="1196752"/>
            <a:ext cx="3828659" cy="2520280"/>
          </a:xfrm>
          <a:prstGeom prst="rect">
            <a:avLst/>
          </a:prstGeom>
        </p:spPr>
      </p:pic>
      <p:pic>
        <p:nvPicPr>
          <p:cNvPr id="10" name="Рисунок 9" descr="IMG_2043.JPG"/>
          <p:cNvPicPr>
            <a:picLocks noChangeAspect="1"/>
          </p:cNvPicPr>
          <p:nvPr/>
        </p:nvPicPr>
        <p:blipFill>
          <a:blip r:embed="rId5" cstate="print"/>
          <a:srcRect l="5113" t="12201" b="6951"/>
          <a:stretch>
            <a:fillRect/>
          </a:stretch>
        </p:blipFill>
        <p:spPr>
          <a:xfrm>
            <a:off x="4644008" y="4005064"/>
            <a:ext cx="3744416" cy="2392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Встреча – консультация с отоларингологом – </a:t>
            </a:r>
            <a:r>
              <a:rPr lang="ru-RU" sz="2400" dirty="0" err="1" smtClean="0"/>
              <a:t>фониатром</a:t>
            </a:r>
            <a:r>
              <a:rPr lang="ru-RU" sz="2400" dirty="0" smtClean="0"/>
              <a:t> Государственного Большого театра России, Заслуженным врачом РФ – </a:t>
            </a:r>
            <a:r>
              <a:rPr lang="ru-RU" sz="2400" dirty="0" err="1" smtClean="0"/>
              <a:t>Гвоздецкой</a:t>
            </a:r>
            <a:r>
              <a:rPr lang="ru-RU" sz="2400" dirty="0" smtClean="0"/>
              <a:t> Н.С «Практические рекомендации по гигиене голосового аппарата», на которой был поставлен вопрос о пользе упражнений </a:t>
            </a:r>
            <a:r>
              <a:rPr lang="ru-RU" sz="2400" dirty="0" err="1" smtClean="0"/>
              <a:t>гимнастикиА.Н</a:t>
            </a:r>
            <a:r>
              <a:rPr lang="ru-RU" sz="2400" dirty="0" smtClean="0"/>
              <a:t>. </a:t>
            </a:r>
            <a:r>
              <a:rPr lang="ru-RU" sz="2400" dirty="0" err="1" smtClean="0"/>
              <a:t>Стрельниковой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pic>
        <p:nvPicPr>
          <p:cNvPr id="4" name="Содержимое 3" descr="IMG_1946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132856"/>
            <a:ext cx="5730064" cy="4389437"/>
          </a:xfrm>
        </p:spPr>
      </p:pic>
      <p:pic>
        <p:nvPicPr>
          <p:cNvPr id="5" name="Рисунок 4" descr="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0242" y="4437112"/>
            <a:ext cx="3003758" cy="2182217"/>
          </a:xfrm>
          <a:prstGeom prst="rect">
            <a:avLst/>
          </a:prstGeom>
        </p:spPr>
      </p:pic>
      <p:pic>
        <p:nvPicPr>
          <p:cNvPr id="7" name="Рисунок 6" descr="YlYWJ2YYls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208" y="1988840"/>
            <a:ext cx="2428892" cy="22669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Регулярное проведение упражнений гимнастики на занятиях дает результаты у детей любого возраста</a:t>
            </a:r>
          </a:p>
          <a:p>
            <a:r>
              <a:rPr lang="ru-RU" dirty="0" smtClean="0"/>
              <a:t>Гимнастику можно проводить не только на занятиях по вокала, но и просто как краткую разминку во время или перед уроком</a:t>
            </a:r>
          </a:p>
          <a:p>
            <a:r>
              <a:rPr lang="ru-RU" dirty="0" smtClean="0"/>
              <a:t>На основании результатов и </a:t>
            </a:r>
            <a:r>
              <a:rPr lang="ru-RU" dirty="0" smtClean="0"/>
              <a:t>эффективности </a:t>
            </a:r>
            <a:r>
              <a:rPr lang="ru-RU" dirty="0" smtClean="0"/>
              <a:t>упражнений разработать комплекс упражнений и заснять его на школьном телевидении для проведения утренней зарядки.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/>
              <a:t>Филичева Т. Б. и др. Основы логопедии: Учеб. пособие для студентов </a:t>
            </a:r>
            <a:r>
              <a:rPr lang="ru-RU" sz="2000" dirty="0" err="1" smtClean="0"/>
              <a:t>пед</a:t>
            </a:r>
            <a:r>
              <a:rPr lang="ru-RU" sz="2000" dirty="0" smtClean="0"/>
              <a:t>. </a:t>
            </a:r>
            <a:r>
              <a:rPr lang="ru-RU" sz="2000" dirty="0" err="1" smtClean="0"/>
              <a:t>ин-тов</a:t>
            </a:r>
            <a:r>
              <a:rPr lang="ru-RU" sz="2000" dirty="0" smtClean="0"/>
              <a:t> по спец. «Педагогика и психология (</a:t>
            </a:r>
            <a:r>
              <a:rPr lang="ru-RU" sz="2000" dirty="0" err="1" smtClean="0"/>
              <a:t>дошк</a:t>
            </a:r>
            <a:r>
              <a:rPr lang="ru-RU" sz="2000" dirty="0" smtClean="0"/>
              <a:t>.)» / Т. Б. Филичева, Н. А. </a:t>
            </a:r>
            <a:r>
              <a:rPr lang="ru-RU" sz="2000" dirty="0" err="1" smtClean="0"/>
              <a:t>Чевелева</a:t>
            </a:r>
            <a:r>
              <a:rPr lang="ru-RU" sz="2000" dirty="0" smtClean="0"/>
              <a:t>, Г. В. Чиркина. М.: Просвещение, 1989.—223 с.: ил.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/>
              <a:t>В.П. Морозов. «Тайны вокальной речи». М.: Просвещение, 1991. – 122 с.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/>
              <a:t>И.М. </a:t>
            </a:r>
            <a:r>
              <a:rPr lang="ru-RU" sz="2000" dirty="0" err="1" smtClean="0"/>
              <a:t>Курепина</a:t>
            </a:r>
            <a:r>
              <a:rPr lang="ru-RU" sz="2000" dirty="0" smtClean="0"/>
              <a:t>. «Атлас анатомии человека». М.: Просвещение, 1999. – 110 с.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/>
              <a:t>А.И. Никишов. «Биология – 8. Человек и его здоровье». М.: </a:t>
            </a:r>
            <a:r>
              <a:rPr lang="ru-RU" sz="2000" dirty="0" err="1" smtClean="0"/>
              <a:t>Владос</a:t>
            </a:r>
            <a:r>
              <a:rPr lang="ru-RU" sz="2000" dirty="0" smtClean="0"/>
              <a:t>, 2009. – 201 с.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/>
              <a:t>М. Щетинин  «Дыхательная гимнастика А.Н. </a:t>
            </a:r>
            <a:r>
              <a:rPr lang="ru-RU" sz="2000" dirty="0" err="1" smtClean="0"/>
              <a:t>Стрельниковой</a:t>
            </a:r>
            <a:r>
              <a:rPr lang="ru-RU" sz="2000" dirty="0" smtClean="0"/>
              <a:t>».: Просвещение 2005.- 109 с.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/>
              <a:t>О.А. </a:t>
            </a:r>
            <a:r>
              <a:rPr lang="ru-RU" sz="2000" dirty="0" err="1" smtClean="0"/>
              <a:t>Асташенко</a:t>
            </a:r>
            <a:r>
              <a:rPr lang="ru-RU" sz="2000" dirty="0" smtClean="0"/>
              <a:t>  «Дыхательная гимнастика по </a:t>
            </a:r>
            <a:r>
              <a:rPr lang="ru-RU" sz="2000" dirty="0" err="1" smtClean="0"/>
              <a:t>Стрельниковой</a:t>
            </a:r>
            <a:r>
              <a:rPr lang="ru-RU" sz="2000" dirty="0" smtClean="0"/>
              <a:t>».: Вектор 2013.- 65 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996952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387</TotalTime>
  <Words>534</Words>
  <Application>Microsoft Office PowerPoint</Application>
  <PresentationFormat>Экран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Дыхательная гимнастика А.Н. Стрельниковой на занятиях в студии эстрадного вокала</vt:lpstr>
      <vt:lpstr>Слайд 2</vt:lpstr>
      <vt:lpstr>    Александра Николаевна  Стрельникова.</vt:lpstr>
      <vt:lpstr>Эта гимнастика не только восстанавливает певцам дыхание и голос, но и вообще чрезвычайно благотворно воздействует на организм в целом: </vt:lpstr>
      <vt:lpstr>        Правила выполнения</vt:lpstr>
      <vt:lpstr>              Гимнастика</vt:lpstr>
      <vt:lpstr>   Применение гимнастики на уроках вокала.</vt:lpstr>
      <vt:lpstr>Встреча – консультация с отоларингологом – фониатром Государственного Большого театра России, Заслуженным врачом РФ – Гвоздецкой Н.С «Практические рекомендации по гигиене голосового аппарата», на которой был поставлен вопрос о пользе упражнений гимнастикиА.Н. Стрельниковой. </vt:lpstr>
      <vt:lpstr>Выводы:</vt:lpstr>
      <vt:lpstr>Список литературы</vt:lpstr>
      <vt:lpstr>Спасибо за внимание!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Голос человека. Что мы знаем о нем?</dc:title>
  <dc:creator>E</dc:creator>
  <cp:lastModifiedBy>buravaln</cp:lastModifiedBy>
  <cp:revision>33</cp:revision>
  <dcterms:created xsi:type="dcterms:W3CDTF">2015-03-12T18:08:31Z</dcterms:created>
  <dcterms:modified xsi:type="dcterms:W3CDTF">2018-10-12T14:34:14Z</dcterms:modified>
</cp:coreProperties>
</file>