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61" r:id="rId2"/>
    <p:sldId id="377" r:id="rId3"/>
    <p:sldId id="262" r:id="rId4"/>
    <p:sldId id="263" r:id="rId5"/>
    <p:sldId id="265" r:id="rId6"/>
    <p:sldId id="352" r:id="rId7"/>
    <p:sldId id="353" r:id="rId8"/>
    <p:sldId id="354" r:id="rId9"/>
    <p:sldId id="273" r:id="rId10"/>
    <p:sldId id="376" r:id="rId11"/>
    <p:sldId id="275" r:id="rId12"/>
    <p:sldId id="278" r:id="rId13"/>
    <p:sldId id="279" r:id="rId14"/>
    <p:sldId id="373" r:id="rId15"/>
    <p:sldId id="368" r:id="rId16"/>
    <p:sldId id="374" r:id="rId17"/>
    <p:sldId id="283" r:id="rId18"/>
    <p:sldId id="375" r:id="rId19"/>
    <p:sldId id="285" r:id="rId20"/>
    <p:sldId id="289" r:id="rId21"/>
    <p:sldId id="291" r:id="rId22"/>
    <p:sldId id="293" r:id="rId23"/>
    <p:sldId id="295" r:id="rId24"/>
    <p:sldId id="297" r:id="rId25"/>
    <p:sldId id="299" r:id="rId26"/>
    <p:sldId id="301" r:id="rId27"/>
    <p:sldId id="303" r:id="rId28"/>
    <p:sldId id="305" r:id="rId29"/>
    <p:sldId id="307" r:id="rId30"/>
    <p:sldId id="348" r:id="rId31"/>
    <p:sldId id="334" r:id="rId32"/>
    <p:sldId id="309" r:id="rId33"/>
    <p:sldId id="311" r:id="rId34"/>
    <p:sldId id="360" r:id="rId35"/>
    <p:sldId id="316" r:id="rId36"/>
    <p:sldId id="318" r:id="rId37"/>
    <p:sldId id="361" r:id="rId38"/>
    <p:sldId id="370" r:id="rId39"/>
    <p:sldId id="366" r:id="rId40"/>
    <p:sldId id="364" r:id="rId41"/>
    <p:sldId id="335" r:id="rId42"/>
    <p:sldId id="337" r:id="rId43"/>
    <p:sldId id="345" r:id="rId44"/>
    <p:sldId id="378" r:id="rId45"/>
    <p:sldId id="322" r:id="rId46"/>
    <p:sldId id="324" r:id="rId4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2D00"/>
    <a:srgbClr val="FDF1F7"/>
    <a:srgbClr val="F3A7CD"/>
    <a:srgbClr val="E7A1D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1536" y="78"/>
      </p:cViewPr>
      <p:guideLst>
        <p:guide orient="horz" pos="2160"/>
        <p:guide pos="2880"/>
      </p:guideLst>
    </p:cSldViewPr>
  </p:slideViewPr>
  <p:notesTextViewPr>
    <p:cViewPr>
      <p:scale>
        <a:sx n="1" d="1"/>
        <a:sy n="1" d="1"/>
      </p:scale>
      <p:origin x="0" y="-354"/>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F15E91-2637-4C76-98FB-56281AF25C6D}" type="datetimeFigureOut">
              <a:rPr lang="ru-RU" smtClean="0"/>
              <a:pPr/>
              <a:t>13.09.2017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6ABDC3-EF91-400D-A55E-C5E96108081E}"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www.doctorate.ru/category/doctors/nevrolog/" TargetMode="External"/><Relationship Id="rId3" Type="http://schemas.openxmlformats.org/officeDocument/2006/relationships/hyperlink" Target="http://to-name.ru/biography/aristotel.htm" TargetMode="External"/><Relationship Id="rId7" Type="http://schemas.openxmlformats.org/officeDocument/2006/relationships/hyperlink" Target="http://to-name.ru/historical-events/russia.htm" TargetMode="External"/><Relationship Id="rId2" Type="http://schemas.openxmlformats.org/officeDocument/2006/relationships/slide" Target="../slides/slide5.xml"/><Relationship Id="rId1" Type="http://schemas.openxmlformats.org/officeDocument/2006/relationships/notesMaster" Target="../notesMasters/notesMaster1.xml"/><Relationship Id="rId6" Type="http://schemas.openxmlformats.org/officeDocument/2006/relationships/hyperlink" Target="http://to-name.ru/biography/immanuil-kant.htm" TargetMode="External"/><Relationship Id="rId5" Type="http://schemas.openxmlformats.org/officeDocument/2006/relationships/hyperlink" Target="https://ru.wikipedia.org/wiki/%D0%9F%D0%B5%D0%B4%D0%B0%D0%B3%D0%BE%D0%B3" TargetMode="External"/><Relationship Id="rId4" Type="http://schemas.openxmlformats.org/officeDocument/2006/relationships/hyperlink" Target="http://atombit.org/filosofiya/" TargetMode="External"/><Relationship Id="rId9" Type="http://schemas.openxmlformats.org/officeDocument/2006/relationships/hyperlink" Target="http://www.doctorate.ru/category/doctors/psychologist/"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 слайд </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Тема моего выступления </a:t>
            </a:r>
          </a:p>
          <a:p>
            <a:r>
              <a:rPr lang="ru-RU" sz="1200" b="1" i="1" kern="1200" dirty="0" err="1" smtClean="0">
                <a:solidFill>
                  <a:schemeClr val="tx1"/>
                </a:solidFill>
                <a:effectLst/>
                <a:latin typeface="+mn-lt"/>
                <a:ea typeface="+mn-ea"/>
                <a:cs typeface="+mn-cs"/>
              </a:rPr>
              <a:t>Здоровьесберегающие</a:t>
            </a:r>
            <a:r>
              <a:rPr lang="ru-RU" sz="1200" b="1" i="1" kern="1200" dirty="0" smtClean="0">
                <a:solidFill>
                  <a:schemeClr val="tx1"/>
                </a:solidFill>
                <a:effectLst/>
                <a:latin typeface="+mn-lt"/>
                <a:ea typeface="+mn-ea"/>
                <a:cs typeface="+mn-cs"/>
              </a:rPr>
              <a:t> технологии </a:t>
            </a:r>
            <a:br>
              <a:rPr lang="ru-RU" sz="1200" b="1" i="1" kern="1200" dirty="0" smtClean="0">
                <a:solidFill>
                  <a:schemeClr val="tx1"/>
                </a:solidFill>
                <a:effectLst/>
                <a:latin typeface="+mn-lt"/>
                <a:ea typeface="+mn-ea"/>
                <a:cs typeface="+mn-cs"/>
              </a:rPr>
            </a:br>
            <a:r>
              <a:rPr lang="ru-RU" sz="1200" b="1" i="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Использование метода </a:t>
            </a:r>
            <a:br>
              <a:rPr lang="ru-RU" sz="1200" kern="1200" dirty="0" smtClean="0">
                <a:solidFill>
                  <a:schemeClr val="tx1"/>
                </a:solidFill>
                <a:effectLst/>
                <a:latin typeface="+mn-lt"/>
                <a:ea typeface="+mn-ea"/>
                <a:cs typeface="+mn-cs"/>
              </a:rPr>
            </a:br>
            <a:r>
              <a:rPr lang="ru-RU" sz="1200" kern="1200" dirty="0" err="1" smtClean="0">
                <a:solidFill>
                  <a:schemeClr val="tx1"/>
                </a:solidFill>
                <a:effectLst/>
                <a:latin typeface="+mn-lt"/>
                <a:ea typeface="+mn-ea"/>
                <a:cs typeface="+mn-cs"/>
              </a:rPr>
              <a:t>биоэнергопластики</a:t>
            </a:r>
            <a:r>
              <a:rPr lang="ru-RU" sz="1200" kern="1200" dirty="0" smtClean="0">
                <a:solidFill>
                  <a:schemeClr val="tx1"/>
                </a:solidFill>
                <a:effectLst/>
                <a:latin typeface="+mn-lt"/>
                <a:ea typeface="+mn-ea"/>
                <a:cs typeface="+mn-cs"/>
              </a:rPr>
              <a:t> при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выполнении артикуляционной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гимнастики с детьми дошкольного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возраста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a:t>
            </a:fld>
            <a:endParaRPr lang="ru-RU"/>
          </a:p>
        </p:txBody>
      </p:sp>
    </p:spTree>
    <p:extLst>
      <p:ext uri="{BB962C8B-B14F-4D97-AF65-F5344CB8AC3E}">
        <p14:creationId xmlns:p14="http://schemas.microsoft.com/office/powerpoint/2010/main" val="27617265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2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Если описать психологический портрет ребёнка, имеющего речевую патологию, то это часто ребёнок</a:t>
            </a:r>
          </a:p>
          <a:p>
            <a:r>
              <a:rPr lang="ru-RU" sz="1200" kern="1200" dirty="0" smtClean="0">
                <a:solidFill>
                  <a:schemeClr val="tx1"/>
                </a:solidFill>
                <a:effectLst/>
                <a:latin typeface="+mn-lt"/>
                <a:ea typeface="+mn-ea"/>
                <a:cs typeface="+mn-cs"/>
              </a:rPr>
              <a:t>- с низкой работоспособностью,</a:t>
            </a:r>
          </a:p>
          <a:p>
            <a:r>
              <a:rPr lang="ru-RU" sz="1200" kern="1200" dirty="0" smtClean="0">
                <a:solidFill>
                  <a:schemeClr val="tx1"/>
                </a:solidFill>
                <a:effectLst/>
                <a:latin typeface="+mn-lt"/>
                <a:ea typeface="+mn-ea"/>
                <a:cs typeface="+mn-cs"/>
              </a:rPr>
              <a:t>- повышенной утомляемостью,</a:t>
            </a:r>
          </a:p>
          <a:p>
            <a:r>
              <a:rPr lang="ru-RU" sz="1200" kern="1200" dirty="0" smtClean="0">
                <a:solidFill>
                  <a:schemeClr val="tx1"/>
                </a:solidFill>
                <a:effectLst/>
                <a:latin typeface="+mn-lt"/>
                <a:ea typeface="+mn-ea"/>
                <a:cs typeface="+mn-cs"/>
              </a:rPr>
              <a:t>- с несформированной произвольностью психических процессов,</a:t>
            </a:r>
          </a:p>
          <a:p>
            <a:r>
              <a:rPr lang="ru-RU" sz="1200" kern="1200" dirty="0" smtClean="0">
                <a:solidFill>
                  <a:schemeClr val="tx1"/>
                </a:solidFill>
                <a:effectLst/>
                <a:latin typeface="+mn-lt"/>
                <a:ea typeface="+mn-ea"/>
                <a:cs typeface="+mn-cs"/>
              </a:rPr>
              <a:t>Вдобавок ещё часто болеющий.</a:t>
            </a:r>
          </a:p>
          <a:p>
            <a:r>
              <a:rPr lang="ru-RU" sz="1200" kern="1200" dirty="0" smtClean="0">
                <a:solidFill>
                  <a:schemeClr val="tx1"/>
                </a:solidFill>
                <a:effectLst/>
                <a:latin typeface="+mn-lt"/>
                <a:ea typeface="+mn-ea"/>
                <a:cs typeface="+mn-cs"/>
              </a:rPr>
              <a:t>К сожалению, многие из воспитанников наших детских садов соответствуют данному описанию.</a:t>
            </a:r>
          </a:p>
          <a:p>
            <a:r>
              <a:rPr lang="ru-RU" sz="1200" kern="1200" dirty="0" smtClean="0">
                <a:solidFill>
                  <a:schemeClr val="tx1"/>
                </a:solidFill>
                <a:effectLst/>
                <a:latin typeface="+mn-lt"/>
                <a:ea typeface="+mn-ea"/>
                <a:cs typeface="+mn-cs"/>
              </a:rPr>
              <a:t>Преодоление этих трудностей возможно только через создание </a:t>
            </a:r>
            <a:r>
              <a:rPr lang="ru-RU" sz="1200" kern="1200" dirty="0" err="1" smtClean="0">
                <a:solidFill>
                  <a:schemeClr val="tx1"/>
                </a:solidFill>
                <a:effectLst/>
                <a:latin typeface="+mn-lt"/>
                <a:ea typeface="+mn-ea"/>
                <a:cs typeface="+mn-cs"/>
              </a:rPr>
              <a:t>здоровьесберегающей</a:t>
            </a:r>
            <a:r>
              <a:rPr lang="ru-RU" sz="1200" kern="1200" dirty="0" smtClean="0">
                <a:solidFill>
                  <a:schemeClr val="tx1"/>
                </a:solidFill>
                <a:effectLst/>
                <a:latin typeface="+mn-lt"/>
                <a:ea typeface="+mn-ea"/>
                <a:cs typeface="+mn-cs"/>
              </a:rPr>
              <a:t> среды и правильного выбора форм, методов и приёмов развития речи и логопедической коррекции.</a:t>
            </a:r>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2</a:t>
            </a:fld>
            <a:endParaRPr lang="ru-RU"/>
          </a:p>
        </p:txBody>
      </p:sp>
    </p:spTree>
    <p:extLst>
      <p:ext uri="{BB962C8B-B14F-4D97-AF65-F5344CB8AC3E}">
        <p14:creationId xmlns:p14="http://schemas.microsoft.com/office/powerpoint/2010/main" val="3613221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 слайд</a:t>
            </a:r>
            <a:endParaRPr lang="ru-RU" sz="1200" kern="1200" dirty="0" smtClean="0">
              <a:solidFill>
                <a:schemeClr val="tx1"/>
              </a:solidFill>
              <a:effectLst/>
              <a:latin typeface="+mn-lt"/>
              <a:ea typeface="+mn-ea"/>
              <a:cs typeface="+mn-cs"/>
            </a:endParaRPr>
          </a:p>
          <a:p>
            <a:r>
              <a:rPr lang="ru-RU" sz="1200" b="1" i="1" u="sng" kern="1200" dirty="0" err="1" smtClean="0">
                <a:solidFill>
                  <a:schemeClr val="tx1"/>
                </a:solidFill>
                <a:effectLst/>
                <a:latin typeface="+mn-lt"/>
                <a:ea typeface="+mn-ea"/>
                <a:cs typeface="+mn-cs"/>
              </a:rPr>
              <a:t>Здоровьесберегающие</a:t>
            </a:r>
            <a:r>
              <a:rPr lang="ru-RU" sz="1200" b="1" i="1" u="sng" kern="1200" dirty="0" smtClean="0">
                <a:solidFill>
                  <a:schemeClr val="tx1"/>
                </a:solidFill>
                <a:effectLst/>
                <a:latin typeface="+mn-lt"/>
                <a:ea typeface="+mn-ea"/>
                <a:cs typeface="+mn-cs"/>
              </a:rPr>
              <a:t> технологии </a:t>
            </a:r>
            <a:r>
              <a:rPr lang="ru-RU" sz="1200" kern="1200" dirty="0" smtClean="0">
                <a:solidFill>
                  <a:schemeClr val="tx1"/>
                </a:solidFill>
                <a:effectLst/>
                <a:latin typeface="+mn-lt"/>
                <a:ea typeface="+mn-ea"/>
                <a:cs typeface="+mn-cs"/>
              </a:rPr>
              <a:t>– это система, создающая максимально возможные условия для сохранения, укрепления и развития духовного, эмоционального и физического здоровья дошкольников.</a:t>
            </a:r>
            <a:r>
              <a:rPr lang="ru-RU" sz="1200" u="sng" kern="1200" dirty="0" smtClean="0">
                <a:solidFill>
                  <a:schemeClr val="tx1"/>
                </a:solidFill>
                <a:effectLst/>
                <a:latin typeface="+mn-lt"/>
                <a:ea typeface="+mn-ea"/>
                <a:cs typeface="+mn-cs"/>
              </a:rPr>
              <a:t> </a:t>
            </a:r>
            <a:br>
              <a:rPr lang="ru-RU" sz="1200" u="sng" kern="1200" dirty="0" smtClean="0">
                <a:solidFill>
                  <a:schemeClr val="tx1"/>
                </a:solidFill>
                <a:effectLst/>
                <a:latin typeface="+mn-lt"/>
                <a:ea typeface="+mn-ea"/>
                <a:cs typeface="+mn-cs"/>
              </a:rPr>
            </a:br>
            <a:r>
              <a:rPr lang="ru-RU" sz="1200" u="sng" kern="1200" dirty="0" smtClean="0">
                <a:solidFill>
                  <a:schemeClr val="tx1"/>
                </a:solidFill>
                <a:effectLst/>
                <a:latin typeface="+mn-lt"/>
                <a:ea typeface="+mn-ea"/>
                <a:cs typeface="+mn-cs"/>
              </a:rPr>
              <a:t/>
            </a:r>
            <a:br>
              <a:rPr lang="ru-RU" sz="1200" u="sng" kern="1200" dirty="0" smtClean="0">
                <a:solidFill>
                  <a:schemeClr val="tx1"/>
                </a:solidFill>
                <a:effectLst/>
                <a:latin typeface="+mn-lt"/>
                <a:ea typeface="+mn-ea"/>
                <a:cs typeface="+mn-cs"/>
              </a:rPr>
            </a:br>
            <a:r>
              <a:rPr lang="ru-RU" sz="1200" b="1" i="1" u="sng" kern="1200" dirty="0" smtClean="0">
                <a:solidFill>
                  <a:schemeClr val="tx1"/>
                </a:solidFill>
                <a:effectLst/>
                <a:latin typeface="+mn-lt"/>
                <a:ea typeface="+mn-ea"/>
                <a:cs typeface="+mn-cs"/>
              </a:rPr>
              <a:t>Цель </a:t>
            </a:r>
            <a:r>
              <a:rPr lang="ru-RU" sz="1200" b="1" i="1" u="sng" kern="1200" dirty="0" err="1" smtClean="0">
                <a:solidFill>
                  <a:schemeClr val="tx1"/>
                </a:solidFill>
                <a:effectLst/>
                <a:latin typeface="+mn-lt"/>
                <a:ea typeface="+mn-ea"/>
                <a:cs typeface="+mn-cs"/>
              </a:rPr>
              <a:t>здоровьесберегающих</a:t>
            </a:r>
            <a:r>
              <a:rPr lang="ru-RU" sz="1200" b="1" i="1" u="sng" kern="1200" dirty="0" smtClean="0">
                <a:solidFill>
                  <a:schemeClr val="tx1"/>
                </a:solidFill>
                <a:effectLst/>
                <a:latin typeface="+mn-lt"/>
                <a:ea typeface="+mn-ea"/>
                <a:cs typeface="+mn-cs"/>
              </a:rPr>
              <a:t> технологий </a:t>
            </a:r>
            <a:r>
              <a:rPr lang="ru-RU" sz="1200" i="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обеспечить дошкольнику высокий уровень реального</a:t>
            </a:r>
            <a:r>
              <a:rPr lang="ru-RU" sz="1200" i="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здоровья , вооружив его необходимым багажом знаний, умений, навыков, необходимых для ведения здорового образа жизни и воспитав у него культуру здоровья.</a:t>
            </a:r>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В логопедической практике помимо общепринятых артикуляционных и пальчиковых упражнений применяются нетрадиционные упражнения, которые носят игровой характер</a:t>
            </a:r>
            <a:r>
              <a:rPr lang="ru-RU" sz="1200" b="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и вызывают положительные эмоции у детей дошкольного возраста. К таким нетрадиционным формам относится </a:t>
            </a:r>
            <a:r>
              <a:rPr lang="ru-RU" sz="1200" kern="1200" dirty="0" err="1" smtClean="0">
                <a:solidFill>
                  <a:schemeClr val="tx1"/>
                </a:solidFill>
                <a:effectLst/>
                <a:latin typeface="+mn-lt"/>
                <a:ea typeface="+mn-ea"/>
                <a:cs typeface="+mn-cs"/>
              </a:rPr>
              <a:t>бионергопластика</a:t>
            </a:r>
            <a:r>
              <a:rPr lang="ru-RU" sz="1200" kern="1200" dirty="0" smtClean="0">
                <a:solidFill>
                  <a:schemeClr val="tx1"/>
                </a:solidFill>
                <a:effectLst/>
                <a:latin typeface="+mn-lt"/>
                <a:ea typeface="+mn-ea"/>
                <a:cs typeface="+mn-cs"/>
              </a:rPr>
              <a:t>.</a:t>
            </a:r>
            <a:r>
              <a:rPr lang="ru-RU" sz="1200" b="1" kern="1200" dirty="0" smtClean="0">
                <a:solidFill>
                  <a:schemeClr val="tx1"/>
                </a:solidFill>
                <a:effectLst/>
                <a:latin typeface="+mn-lt"/>
                <a:ea typeface="+mn-ea"/>
                <a:cs typeface="+mn-cs"/>
              </a:rPr>
              <a:t/>
            </a:r>
            <a:br>
              <a:rPr lang="ru-RU" sz="1200" b="1" kern="1200" dirty="0" smtClean="0">
                <a:solidFill>
                  <a:schemeClr val="tx1"/>
                </a:solidFill>
                <a:effectLst/>
                <a:latin typeface="+mn-lt"/>
                <a:ea typeface="+mn-ea"/>
                <a:cs typeface="+mn-cs"/>
              </a:rPr>
            </a:br>
            <a:r>
              <a:rPr lang="ru-RU" sz="1200" b="1" kern="1200" dirty="0" smtClean="0">
                <a:solidFill>
                  <a:schemeClr val="tx1"/>
                </a:solidFill>
                <a:effectLst/>
                <a:latin typeface="+mn-lt"/>
                <a:ea typeface="+mn-ea"/>
                <a:cs typeface="+mn-cs"/>
              </a:rPr>
              <a:t/>
            </a:r>
            <a:br>
              <a:rPr lang="ru-RU" sz="1200" b="1" kern="1200" dirty="0" smtClean="0">
                <a:solidFill>
                  <a:schemeClr val="tx1"/>
                </a:solidFill>
                <a:effectLst/>
                <a:latin typeface="+mn-lt"/>
                <a:ea typeface="+mn-ea"/>
                <a:cs typeface="+mn-cs"/>
              </a:rPr>
            </a:br>
            <a:r>
              <a:rPr lang="ru-RU" sz="1200" kern="1200" dirty="0" err="1" smtClean="0">
                <a:solidFill>
                  <a:schemeClr val="tx1"/>
                </a:solidFill>
                <a:effectLst/>
                <a:latin typeface="+mn-lt"/>
                <a:ea typeface="+mn-ea"/>
                <a:cs typeface="+mn-cs"/>
              </a:rPr>
              <a:t>Биоэнергопластика</a:t>
            </a:r>
            <a:r>
              <a:rPr lang="ru-RU" sz="1200" i="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относится к инновационным, </a:t>
            </a:r>
            <a:r>
              <a:rPr lang="ru-RU" sz="1200" kern="1200" dirty="0" err="1" smtClean="0">
                <a:solidFill>
                  <a:schemeClr val="tx1"/>
                </a:solidFill>
                <a:effectLst/>
                <a:latin typeface="+mn-lt"/>
                <a:ea typeface="+mn-ea"/>
                <a:cs typeface="+mn-cs"/>
              </a:rPr>
              <a:t>здоровьесберегающим</a:t>
            </a:r>
            <a:r>
              <a:rPr lang="ru-RU" sz="1200" kern="1200" dirty="0" smtClean="0">
                <a:solidFill>
                  <a:schemeClr val="tx1"/>
                </a:solidFill>
                <a:effectLst/>
                <a:latin typeface="+mn-lt"/>
                <a:ea typeface="+mn-ea"/>
                <a:cs typeface="+mn-cs"/>
              </a:rPr>
              <a:t> технологиям в логопедии и является новым и интересным направлением работы по развитию речи детей.</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a:t>
            </a:fld>
            <a:endParaRPr lang="ru-RU"/>
          </a:p>
        </p:txBody>
      </p:sp>
    </p:spTree>
    <p:extLst>
      <p:ext uri="{BB962C8B-B14F-4D97-AF65-F5344CB8AC3E}">
        <p14:creationId xmlns:p14="http://schemas.microsoft.com/office/powerpoint/2010/main" val="2106915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 слайд </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Что же такое </a:t>
            </a:r>
            <a:r>
              <a:rPr lang="ru-RU" sz="1200" kern="1200" dirty="0" err="1" smtClean="0">
                <a:solidFill>
                  <a:schemeClr val="tx1"/>
                </a:solidFill>
                <a:effectLst/>
                <a:latin typeface="+mn-lt"/>
                <a:ea typeface="+mn-ea"/>
                <a:cs typeface="+mn-cs"/>
              </a:rPr>
              <a:t>биоэнергопластика</a:t>
            </a:r>
            <a:r>
              <a:rPr lang="ru-RU" sz="1200" kern="1200" dirty="0" smtClean="0">
                <a:solidFill>
                  <a:schemeClr val="tx1"/>
                </a:solidFill>
                <a:effectLst/>
                <a:latin typeface="+mn-lt"/>
                <a:ea typeface="+mn-ea"/>
                <a:cs typeface="+mn-cs"/>
              </a:rPr>
              <a:t>?</a:t>
            </a:r>
          </a:p>
          <a:p>
            <a:r>
              <a:rPr lang="ru-RU" sz="1200" kern="1200" dirty="0" smtClean="0">
                <a:solidFill>
                  <a:schemeClr val="tx1"/>
                </a:solidFill>
                <a:effectLst/>
                <a:latin typeface="+mn-lt"/>
                <a:ea typeface="+mn-ea"/>
                <a:cs typeface="+mn-cs"/>
              </a:rPr>
              <a:t>Термин состоит из двух слов: </a:t>
            </a:r>
            <a:r>
              <a:rPr lang="ru-RU" sz="1200" b="1" i="1" kern="1200" dirty="0" smtClean="0">
                <a:solidFill>
                  <a:schemeClr val="tx1"/>
                </a:solidFill>
                <a:effectLst/>
                <a:latin typeface="+mn-lt"/>
                <a:ea typeface="+mn-ea"/>
                <a:cs typeface="+mn-cs"/>
              </a:rPr>
              <a:t>биоэнергия</a:t>
            </a:r>
            <a:r>
              <a:rPr lang="ru-RU" sz="1200" b="1" kern="1200" dirty="0" smtClean="0">
                <a:solidFill>
                  <a:schemeClr val="tx1"/>
                </a:solidFill>
                <a:effectLst/>
                <a:latin typeface="+mn-lt"/>
                <a:ea typeface="+mn-ea"/>
                <a:cs typeface="+mn-cs"/>
              </a:rPr>
              <a:t> </a:t>
            </a:r>
            <a:r>
              <a:rPr lang="ru-RU" sz="1200" b="1" i="1" kern="1200" dirty="0" smtClean="0">
                <a:solidFill>
                  <a:schemeClr val="tx1"/>
                </a:solidFill>
                <a:effectLst/>
                <a:latin typeface="+mn-lt"/>
                <a:ea typeface="+mn-ea"/>
                <a:cs typeface="+mn-cs"/>
              </a:rPr>
              <a:t>и пластика.</a:t>
            </a:r>
            <a:endParaRPr lang="ru-RU" sz="1200" kern="1200" dirty="0" smtClean="0">
              <a:solidFill>
                <a:schemeClr val="tx1"/>
              </a:solidFill>
              <a:effectLst/>
              <a:latin typeface="+mn-lt"/>
              <a:ea typeface="+mn-ea"/>
              <a:cs typeface="+mn-cs"/>
            </a:endParaRPr>
          </a:p>
          <a:p>
            <a:r>
              <a:rPr lang="ru-RU" sz="1200" b="1" i="1" kern="1200" dirty="0" smtClean="0">
                <a:solidFill>
                  <a:schemeClr val="tx1"/>
                </a:solidFill>
                <a:effectLst/>
                <a:latin typeface="+mn-lt"/>
                <a:ea typeface="+mn-ea"/>
                <a:cs typeface="+mn-cs"/>
              </a:rPr>
              <a:t>Биоэнергия</a:t>
            </a:r>
            <a:r>
              <a:rPr lang="ru-RU" sz="1200" b="1" kern="1200" dirty="0" smtClean="0">
                <a:solidFill>
                  <a:schemeClr val="tx1"/>
                </a:solidFill>
                <a:effectLst/>
                <a:latin typeface="+mn-lt"/>
                <a:ea typeface="+mn-ea"/>
                <a:cs typeface="+mn-cs"/>
              </a:rPr>
              <a:t> – </a:t>
            </a:r>
            <a:r>
              <a:rPr lang="ru-RU" sz="1200" kern="1200" dirty="0" smtClean="0">
                <a:solidFill>
                  <a:schemeClr val="tx1"/>
                </a:solidFill>
                <a:effectLst/>
                <a:latin typeface="+mn-lt"/>
                <a:ea typeface="+mn-ea"/>
                <a:cs typeface="+mn-cs"/>
              </a:rPr>
              <a:t>это та энергия, которая находится внутри человека.</a:t>
            </a:r>
          </a:p>
          <a:p>
            <a:r>
              <a:rPr lang="ru-RU" sz="1200" b="1" i="1" kern="1200" dirty="0" smtClean="0">
                <a:solidFill>
                  <a:schemeClr val="tx1"/>
                </a:solidFill>
                <a:effectLst/>
                <a:latin typeface="+mn-lt"/>
                <a:ea typeface="+mn-ea"/>
                <a:cs typeface="+mn-cs"/>
              </a:rPr>
              <a:t>Пластика</a:t>
            </a:r>
            <a:r>
              <a:rPr lang="ru-RU" sz="1200" b="1" kern="1200" dirty="0" smtClean="0">
                <a:solidFill>
                  <a:schemeClr val="tx1"/>
                </a:solidFill>
                <a:effectLst/>
                <a:latin typeface="+mn-lt"/>
                <a:ea typeface="+mn-ea"/>
                <a:cs typeface="+mn-cs"/>
              </a:rPr>
              <a:t> – </a:t>
            </a:r>
            <a:r>
              <a:rPr lang="ru-RU" sz="1200" kern="1200" dirty="0" smtClean="0">
                <a:solidFill>
                  <a:schemeClr val="tx1"/>
                </a:solidFill>
                <a:effectLst/>
                <a:latin typeface="+mn-lt"/>
                <a:ea typeface="+mn-ea"/>
                <a:cs typeface="+mn-cs"/>
              </a:rPr>
              <a:t>плавные, раскрепощённые движения тела, рук.</a:t>
            </a:r>
          </a:p>
          <a:p>
            <a:r>
              <a:rPr lang="ru-RU" sz="1200" b="1" i="1" kern="1200" dirty="0" err="1" smtClean="0">
                <a:solidFill>
                  <a:schemeClr val="tx1"/>
                </a:solidFill>
                <a:effectLst/>
                <a:latin typeface="+mn-lt"/>
                <a:ea typeface="+mn-ea"/>
                <a:cs typeface="+mn-cs"/>
              </a:rPr>
              <a:t>Биоэнергопластика</a:t>
            </a:r>
            <a:r>
              <a:rPr lang="ru-RU" sz="1200" b="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в логопедии</a:t>
            </a:r>
            <a:r>
              <a:rPr lang="ru-RU" sz="1200" b="1" kern="1200" dirty="0" smtClean="0">
                <a:solidFill>
                  <a:schemeClr val="tx1"/>
                </a:solidFill>
                <a:effectLst/>
                <a:latin typeface="+mn-lt"/>
                <a:ea typeface="+mn-ea"/>
                <a:cs typeface="+mn-cs"/>
              </a:rPr>
              <a:t> – </a:t>
            </a:r>
            <a:r>
              <a:rPr lang="ru-RU" sz="1200" kern="1200" dirty="0" smtClean="0">
                <a:solidFill>
                  <a:schemeClr val="tx1"/>
                </a:solidFill>
                <a:effectLst/>
                <a:latin typeface="+mn-lt"/>
                <a:ea typeface="+mn-ea"/>
                <a:cs typeface="+mn-cs"/>
              </a:rPr>
              <a:t>это соединение движений артикуляционного аппарата и движений кистей рук. В момент выполнения артикуляционного упражнения рука показывает, где и в каком положении находится язык, нижняя челюсть или губы.</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a:t>
            </a:fld>
            <a:endParaRPr lang="ru-RU"/>
          </a:p>
        </p:txBody>
      </p:sp>
    </p:spTree>
    <p:extLst>
      <p:ext uri="{BB962C8B-B14F-4D97-AF65-F5344CB8AC3E}">
        <p14:creationId xmlns:p14="http://schemas.microsoft.com/office/powerpoint/2010/main" val="3410996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5 слайд</a:t>
            </a:r>
            <a:r>
              <a:rPr lang="ru-RU" sz="1200" kern="1200" dirty="0" smtClean="0">
                <a:solidFill>
                  <a:schemeClr val="tx1"/>
                </a:solidFill>
                <a:effectLst/>
                <a:latin typeface="+mn-lt"/>
                <a:ea typeface="+mn-ea"/>
                <a:cs typeface="+mn-cs"/>
              </a:rPr>
              <a:t> </a:t>
            </a:r>
          </a:p>
          <a:p>
            <a:r>
              <a:rPr lang="ru-RU" sz="1200" kern="1200" dirty="0" smtClean="0">
                <a:solidFill>
                  <a:schemeClr val="tx1"/>
                </a:solidFill>
                <a:effectLst/>
                <a:latin typeface="+mn-lt"/>
                <a:ea typeface="+mn-ea"/>
                <a:cs typeface="+mn-cs"/>
              </a:rPr>
              <a:t>Исследования учёных подтверждают связь развития рук с развитием мозга. </a:t>
            </a:r>
          </a:p>
          <a:p>
            <a:r>
              <a:rPr lang="ru-RU" sz="1200" b="1" i="1" kern="1200" dirty="0" smtClean="0">
                <a:solidFill>
                  <a:schemeClr val="tx1"/>
                </a:solidFill>
                <a:effectLst/>
                <a:latin typeface="+mn-lt"/>
                <a:ea typeface="+mn-ea"/>
                <a:cs typeface="+mn-cs"/>
              </a:rPr>
              <a:t>Высказывания учёных:</a:t>
            </a:r>
            <a:r>
              <a:rPr lang="ru-RU" sz="1200" b="1" kern="1200" dirty="0" smtClean="0">
                <a:solidFill>
                  <a:schemeClr val="tx1"/>
                </a:solidFill>
                <a:effectLst/>
                <a:latin typeface="+mn-lt"/>
                <a:ea typeface="+mn-ea"/>
                <a:cs typeface="+mn-cs"/>
              </a:rPr>
              <a:t/>
            </a:r>
            <a:br>
              <a:rPr lang="ru-RU" sz="1200" b="1"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«Рука – это инструмент всех инструментов» (Аристотель - </a:t>
            </a:r>
            <a:r>
              <a:rPr lang="ru-RU" sz="1200" u="none" strike="noStrike" kern="1200" dirty="0" smtClean="0">
                <a:solidFill>
                  <a:schemeClr val="tx1"/>
                </a:solidFill>
                <a:effectLst/>
                <a:latin typeface="+mn-lt"/>
                <a:ea typeface="+mn-ea"/>
                <a:cs typeface="+mn-cs"/>
                <a:hlinkClick r:id="rId3"/>
              </a:rPr>
              <a:t>древнегреческий</a:t>
            </a:r>
            <a:r>
              <a:rPr lang="ru-RU" sz="1200" kern="1200" dirty="0" smtClean="0">
                <a:solidFill>
                  <a:schemeClr val="tx1"/>
                </a:solidFill>
                <a:effectLst/>
                <a:latin typeface="+mn-lt"/>
                <a:ea typeface="+mn-ea"/>
                <a:cs typeface="+mn-cs"/>
              </a:rPr>
              <a:t> ученый, </a:t>
            </a:r>
            <a:r>
              <a:rPr lang="ru-RU" sz="1200" u="none" strike="noStrike" kern="1200" dirty="0" smtClean="0">
                <a:solidFill>
                  <a:schemeClr val="tx1"/>
                </a:solidFill>
                <a:effectLst/>
                <a:latin typeface="+mn-lt"/>
                <a:ea typeface="+mn-ea"/>
                <a:cs typeface="+mn-cs"/>
                <a:hlinkClick r:id="rId4" tooltip="Философия - описание науки"/>
              </a:rPr>
              <a:t>философ</a:t>
            </a:r>
            <a:r>
              <a:rPr lang="ru-RU" sz="1200" kern="1200" dirty="0" smtClean="0">
                <a:solidFill>
                  <a:schemeClr val="tx1"/>
                </a:solidFill>
                <a:effectLst/>
                <a:latin typeface="+mn-lt"/>
                <a:ea typeface="+mn-ea"/>
                <a:cs typeface="+mn-cs"/>
              </a:rPr>
              <a:t>);</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«Руки учат голову, затем поумневшая голова учит руки, умелые руки снова способствуют развитию мозга»</a:t>
            </a:r>
          </a:p>
          <a:p>
            <a:r>
              <a:rPr lang="ru-RU" sz="1200" kern="1200" dirty="0" smtClean="0">
                <a:solidFill>
                  <a:schemeClr val="tx1"/>
                </a:solidFill>
                <a:effectLst/>
                <a:latin typeface="+mn-lt"/>
                <a:ea typeface="+mn-ea"/>
                <a:cs typeface="+mn-cs"/>
              </a:rPr>
              <a:t> (И. П. Павлов - выдающийся ученый – физиолог);</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«Чем больше уверенности в движении детской руки, тем ярче речь ребёнка, чем больше мастерства в детской руке, тем ребёнок умнее.» (В.А. Сухомлинский -выдающийся советский </a:t>
            </a:r>
            <a:r>
              <a:rPr lang="ru-RU" sz="1200" u="none" strike="noStrike" kern="1200" dirty="0" smtClean="0">
                <a:solidFill>
                  <a:schemeClr val="tx1"/>
                </a:solidFill>
                <a:effectLst/>
                <a:latin typeface="+mn-lt"/>
                <a:ea typeface="+mn-ea"/>
                <a:cs typeface="+mn-cs"/>
                <a:hlinkClick r:id="rId5" tooltip="Педагог"/>
              </a:rPr>
              <a:t>педагог</a:t>
            </a:r>
            <a:r>
              <a:rPr lang="ru-RU" sz="1200" kern="1200" dirty="0" smtClean="0">
                <a:solidFill>
                  <a:schemeClr val="tx1"/>
                </a:solidFill>
                <a:effectLst/>
                <a:latin typeface="+mn-lt"/>
                <a:ea typeface="+mn-ea"/>
                <a:cs typeface="+mn-cs"/>
              </a:rPr>
              <a:t>)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«Рука – это своего рода внешний мозг» (Э. Кант - немецкий </a:t>
            </a:r>
            <a:r>
              <a:rPr lang="ru-RU" sz="1200" u="sng" kern="1200" dirty="0" smtClean="0">
                <a:solidFill>
                  <a:schemeClr val="tx1"/>
                </a:solidFill>
                <a:effectLst/>
                <a:latin typeface="+mn-lt"/>
                <a:ea typeface="+mn-ea"/>
                <a:cs typeface="+mn-cs"/>
                <a:hlinkClick r:id="rId6"/>
              </a:rPr>
              <a:t>философ</a:t>
            </a:r>
            <a:r>
              <a:rPr lang="ru-RU" sz="1200" kern="1200" dirty="0" smtClean="0">
                <a:solidFill>
                  <a:schemeClr val="tx1"/>
                </a:solidFill>
                <a:effectLst/>
                <a:latin typeface="+mn-lt"/>
                <a:ea typeface="+mn-ea"/>
                <a:cs typeface="+mn-cs"/>
              </a:rPr>
              <a:t>;)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«Движение руки всегда тесно связаны с речью и способствуют её развитию»</a:t>
            </a:r>
          </a:p>
          <a:p>
            <a:r>
              <a:rPr lang="ru-RU" sz="1200" kern="1200" dirty="0" smtClean="0">
                <a:solidFill>
                  <a:schemeClr val="tx1"/>
                </a:solidFill>
                <a:effectLst/>
                <a:latin typeface="+mn-lt"/>
                <a:ea typeface="+mn-ea"/>
                <a:cs typeface="+mn-cs"/>
              </a:rPr>
              <a:t> (</a:t>
            </a:r>
            <a:r>
              <a:rPr lang="ru-RU" sz="1200" b="0" kern="1200" dirty="0" smtClean="0">
                <a:solidFill>
                  <a:schemeClr val="tx1"/>
                </a:solidFill>
                <a:effectLst/>
                <a:latin typeface="+mn-lt"/>
                <a:ea typeface="+mn-ea"/>
                <a:cs typeface="+mn-cs"/>
              </a:rPr>
              <a:t>Владимир Михайлович Бехтерев</a:t>
            </a:r>
            <a:r>
              <a:rPr lang="ru-RU" sz="1200" b="1" kern="1200" dirty="0" smtClean="0">
                <a:solidFill>
                  <a:schemeClr val="tx1"/>
                </a:solidFill>
                <a:effectLst/>
                <a:latin typeface="+mn-lt"/>
                <a:ea typeface="+mn-ea"/>
                <a:cs typeface="+mn-cs"/>
              </a:rPr>
              <a:t> — </a:t>
            </a:r>
            <a:r>
              <a:rPr lang="ru-RU" sz="1200" u="sng" kern="1200" dirty="0" smtClean="0">
                <a:solidFill>
                  <a:schemeClr val="tx1"/>
                </a:solidFill>
                <a:effectLst/>
                <a:latin typeface="+mn-lt"/>
                <a:ea typeface="+mn-ea"/>
                <a:cs typeface="+mn-cs"/>
                <a:hlinkClick r:id="rId7" tooltip="О России"/>
              </a:rPr>
              <a:t>русский</a:t>
            </a:r>
            <a:r>
              <a:rPr lang="ru-RU" sz="1200" kern="1200" dirty="0" smtClean="0">
                <a:solidFill>
                  <a:schemeClr val="tx1"/>
                </a:solidFill>
                <a:effectLst/>
                <a:latin typeface="+mn-lt"/>
                <a:ea typeface="+mn-ea"/>
                <a:cs typeface="+mn-cs"/>
              </a:rPr>
              <a:t>  </a:t>
            </a:r>
            <a:r>
              <a:rPr lang="ru-RU" sz="1200" u="sng" kern="1200" dirty="0" smtClean="0">
                <a:solidFill>
                  <a:schemeClr val="tx1"/>
                </a:solidFill>
                <a:effectLst/>
                <a:latin typeface="+mn-lt"/>
                <a:ea typeface="+mn-ea"/>
                <a:cs typeface="+mn-cs"/>
                <a:hlinkClick r:id="rId8" tooltip="Статьи по теме врача-невролога"/>
              </a:rPr>
              <a:t>невролог</a:t>
            </a:r>
            <a:r>
              <a:rPr lang="ru-RU" sz="1200" kern="1200" dirty="0" smtClean="0">
                <a:solidFill>
                  <a:schemeClr val="tx1"/>
                </a:solidFill>
                <a:effectLst/>
                <a:latin typeface="+mn-lt"/>
                <a:ea typeface="+mn-ea"/>
                <a:cs typeface="+mn-cs"/>
              </a:rPr>
              <a:t>, психиатр, физиолог, </a:t>
            </a:r>
            <a:r>
              <a:rPr lang="ru-RU" sz="1200" u="sng" kern="1200" dirty="0" smtClean="0">
                <a:solidFill>
                  <a:schemeClr val="tx1"/>
                </a:solidFill>
                <a:effectLst/>
                <a:latin typeface="+mn-lt"/>
                <a:ea typeface="+mn-ea"/>
                <a:cs typeface="+mn-cs"/>
                <a:hlinkClick r:id="rId9" tooltip="Статьи по теме врача-психолога"/>
              </a:rPr>
              <a:t>психолог</a:t>
            </a:r>
            <a:r>
              <a:rPr lang="ru-RU" sz="1200" kern="1200" dirty="0" smtClean="0">
                <a:solidFill>
                  <a:schemeClr val="tx1"/>
                </a:solidFill>
                <a:effectLst/>
                <a:latin typeface="+mn-lt"/>
                <a:ea typeface="+mn-ea"/>
                <a:cs typeface="+mn-cs"/>
              </a:rPr>
              <a:t>.)</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5</a:t>
            </a:fld>
            <a:endParaRPr lang="ru-RU"/>
          </a:p>
        </p:txBody>
      </p:sp>
    </p:spTree>
    <p:extLst>
      <p:ext uri="{BB962C8B-B14F-4D97-AF65-F5344CB8AC3E}">
        <p14:creationId xmlns:p14="http://schemas.microsoft.com/office/powerpoint/2010/main" val="2934797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6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на слайде вы видите цель артикуляционной гимнастики и цель </a:t>
            </a:r>
            <a:r>
              <a:rPr lang="ru-RU" sz="1200" kern="1200" dirty="0" err="1" smtClean="0">
                <a:solidFill>
                  <a:schemeClr val="tx1"/>
                </a:solidFill>
                <a:effectLst/>
                <a:latin typeface="+mn-lt"/>
                <a:ea typeface="+mn-ea"/>
                <a:cs typeface="+mn-cs"/>
              </a:rPr>
              <a:t>биоэнергопластики</a:t>
            </a:r>
            <a:endParaRPr lang="ru-RU" sz="1200" kern="1200" dirty="0" smtClean="0">
              <a:solidFill>
                <a:schemeClr val="tx1"/>
              </a:solidFill>
              <a:effectLst/>
              <a:latin typeface="+mn-lt"/>
              <a:ea typeface="+mn-ea"/>
              <a:cs typeface="+mn-cs"/>
            </a:endParaRPr>
          </a:p>
          <a:p>
            <a:r>
              <a:rPr lang="ru-RU" sz="1200" i="1" kern="1200" dirty="0" smtClean="0">
                <a:solidFill>
                  <a:schemeClr val="tx1"/>
                </a:solidFill>
                <a:effectLst/>
                <a:latin typeface="+mn-lt"/>
                <a:ea typeface="+mn-ea"/>
                <a:cs typeface="+mn-cs"/>
              </a:rPr>
              <a:t>Артикуляционная гимнастика      </a:t>
            </a:r>
            <a:r>
              <a:rPr lang="ru-RU" sz="1200" kern="1200" dirty="0" smtClean="0">
                <a:solidFill>
                  <a:schemeClr val="tx1"/>
                </a:solidFill>
                <a:effectLst/>
                <a:latin typeface="+mn-lt"/>
                <a:ea typeface="+mn-ea"/>
                <a:cs typeface="+mn-cs"/>
              </a:rPr>
              <a:t> </a:t>
            </a:r>
          </a:p>
          <a:p>
            <a:r>
              <a:rPr lang="ru-RU" sz="1200" kern="1200" dirty="0" smtClean="0">
                <a:solidFill>
                  <a:schemeClr val="tx1"/>
                </a:solidFill>
                <a:effectLst/>
                <a:latin typeface="+mn-lt"/>
                <a:ea typeface="+mn-ea"/>
                <a:cs typeface="+mn-cs"/>
              </a:rPr>
              <a:t>Цель:                                                                 </a:t>
            </a:r>
          </a:p>
          <a:p>
            <a:pPr lvl="0"/>
            <a:r>
              <a:rPr lang="ru-RU" sz="1200" kern="1200" dirty="0" smtClean="0">
                <a:solidFill>
                  <a:schemeClr val="tx1"/>
                </a:solidFill>
                <a:effectLst/>
                <a:latin typeface="+mn-lt"/>
                <a:ea typeface="+mn-ea"/>
                <a:cs typeface="+mn-cs"/>
              </a:rPr>
              <a:t>укрепление мышц артикуляционного аппарата;</a:t>
            </a:r>
          </a:p>
          <a:p>
            <a:pPr lvl="0"/>
            <a:r>
              <a:rPr lang="ru-RU" sz="1200" kern="1200" dirty="0" smtClean="0">
                <a:solidFill>
                  <a:schemeClr val="tx1"/>
                </a:solidFill>
                <a:effectLst/>
                <a:latin typeface="+mn-lt"/>
                <a:ea typeface="+mn-ea"/>
                <a:cs typeface="+mn-cs"/>
              </a:rPr>
              <a:t>развитие силы, подвижности и точности движения органов артикуляции;</a:t>
            </a:r>
          </a:p>
          <a:p>
            <a:pPr lvl="0"/>
            <a:r>
              <a:rPr lang="ru-RU" sz="1200" kern="1200" dirty="0" smtClean="0">
                <a:solidFill>
                  <a:schemeClr val="tx1"/>
                </a:solidFill>
                <a:effectLst/>
                <a:latin typeface="+mn-lt"/>
                <a:ea typeface="+mn-ea"/>
                <a:cs typeface="+mn-cs"/>
              </a:rPr>
              <a:t>объединение простых движений в сложные артикуляционные уклады.</a:t>
            </a:r>
          </a:p>
          <a:p>
            <a:pPr lvl="0"/>
            <a:r>
              <a:rPr lang="ru-RU" sz="1200" kern="1200" dirty="0" smtClean="0">
                <a:solidFill>
                  <a:schemeClr val="tx1"/>
                </a:solidFill>
                <a:effectLst/>
                <a:latin typeface="+mn-lt"/>
                <a:ea typeface="+mn-ea"/>
                <a:cs typeface="+mn-cs"/>
              </a:rPr>
              <a:t>укрепление мышц артикуляционного аппарата;</a:t>
            </a:r>
          </a:p>
          <a:p>
            <a:pPr lvl="0"/>
            <a:r>
              <a:rPr lang="ru-RU" sz="1200" kern="1200" dirty="0" smtClean="0">
                <a:solidFill>
                  <a:schemeClr val="tx1"/>
                </a:solidFill>
                <a:effectLst/>
                <a:latin typeface="+mn-lt"/>
                <a:ea typeface="+mn-ea"/>
                <a:cs typeface="+mn-cs"/>
              </a:rPr>
              <a:t>развитие силы, подвижности и точности движения органов артикуляции;</a:t>
            </a:r>
          </a:p>
          <a:p>
            <a:pPr lvl="0"/>
            <a:r>
              <a:rPr lang="ru-RU" sz="1200" kern="1200" dirty="0" smtClean="0">
                <a:solidFill>
                  <a:schemeClr val="tx1"/>
                </a:solidFill>
                <a:effectLst/>
                <a:latin typeface="+mn-lt"/>
                <a:ea typeface="+mn-ea"/>
                <a:cs typeface="+mn-cs"/>
              </a:rPr>
              <a:t>объединение простых движений в сложные артикуляционные уклады.</a:t>
            </a:r>
          </a:p>
          <a:p>
            <a:r>
              <a:rPr lang="ru-RU" sz="1200" i="1" kern="1200" dirty="0" err="1" smtClean="0">
                <a:solidFill>
                  <a:schemeClr val="tx1"/>
                </a:solidFill>
                <a:effectLst/>
                <a:latin typeface="+mn-lt"/>
                <a:ea typeface="+mn-ea"/>
                <a:cs typeface="+mn-cs"/>
              </a:rPr>
              <a:t>Биоэнергопластика</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Цель:                                                                 </a:t>
            </a:r>
          </a:p>
          <a:p>
            <a:pPr lvl="0"/>
            <a:r>
              <a:rPr lang="ru-RU" sz="1200" kern="1200" dirty="0" smtClean="0">
                <a:solidFill>
                  <a:schemeClr val="tx1"/>
                </a:solidFill>
                <a:effectLst/>
                <a:latin typeface="+mn-lt"/>
                <a:ea typeface="+mn-ea"/>
                <a:cs typeface="+mn-cs"/>
              </a:rPr>
              <a:t>развитие координации движений, мелкой моторики пальцев рук;</a:t>
            </a:r>
          </a:p>
          <a:p>
            <a:pPr lvl="0"/>
            <a:r>
              <a:rPr lang="ru-RU" sz="1200" kern="1200" dirty="0" smtClean="0">
                <a:solidFill>
                  <a:schemeClr val="tx1"/>
                </a:solidFill>
                <a:effectLst/>
                <a:latin typeface="+mn-lt"/>
                <a:ea typeface="+mn-ea"/>
                <a:cs typeface="+mn-cs"/>
              </a:rPr>
              <a:t>активизация интеллектуальной деятельности ребёнка;</a:t>
            </a:r>
          </a:p>
          <a:p>
            <a:pPr lvl="0"/>
            <a:r>
              <a:rPr lang="ru-RU" sz="1200" kern="1200" dirty="0" smtClean="0">
                <a:solidFill>
                  <a:schemeClr val="tx1"/>
                </a:solidFill>
                <a:effectLst/>
                <a:latin typeface="+mn-lt"/>
                <a:ea typeface="+mn-ea"/>
                <a:cs typeface="+mn-cs"/>
              </a:rPr>
              <a:t>развитие памяти, произвольного внимания, межполушарной взаимосвязи;</a:t>
            </a:r>
          </a:p>
          <a:p>
            <a:pPr lvl="0"/>
            <a:r>
              <a:rPr lang="ru-RU" sz="1200" kern="1200" dirty="0" smtClean="0">
                <a:solidFill>
                  <a:schemeClr val="tx1"/>
                </a:solidFill>
                <a:effectLst/>
                <a:latin typeface="+mn-lt"/>
                <a:ea typeface="+mn-ea"/>
                <a:cs typeface="+mn-cs"/>
              </a:rPr>
              <a:t>формирование умения действовать по словесным инструкциям.</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6</a:t>
            </a:fld>
            <a:endParaRPr lang="ru-RU"/>
          </a:p>
        </p:txBody>
      </p:sp>
    </p:spTree>
    <p:extLst>
      <p:ext uri="{BB962C8B-B14F-4D97-AF65-F5344CB8AC3E}">
        <p14:creationId xmlns:p14="http://schemas.microsoft.com/office/powerpoint/2010/main" val="4231238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7 слайд </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В чём же преимущество </a:t>
            </a:r>
            <a:r>
              <a:rPr lang="ru-RU" sz="1200" b="1" kern="1200" dirty="0" err="1" smtClean="0">
                <a:solidFill>
                  <a:schemeClr val="tx1"/>
                </a:solidFill>
                <a:effectLst/>
                <a:latin typeface="+mn-lt"/>
                <a:ea typeface="+mn-ea"/>
                <a:cs typeface="+mn-cs"/>
              </a:rPr>
              <a:t>биоэнергопластики</a:t>
            </a:r>
            <a:r>
              <a:rPr lang="ru-RU" sz="1200" b="1" kern="1200" dirty="0" smtClean="0">
                <a:solidFill>
                  <a:schemeClr val="tx1"/>
                </a:solidFill>
                <a:effectLst/>
                <a:latin typeface="+mn-lt"/>
                <a:ea typeface="+mn-ea"/>
                <a:cs typeface="+mn-cs"/>
              </a:rPr>
              <a:t>?</a:t>
            </a:r>
            <a:endParaRPr lang="ru-RU" sz="1200" kern="1200" dirty="0" smtClean="0">
              <a:solidFill>
                <a:schemeClr val="tx1"/>
              </a:solidFill>
              <a:effectLst/>
              <a:latin typeface="+mn-lt"/>
              <a:ea typeface="+mn-ea"/>
              <a:cs typeface="+mn-cs"/>
            </a:endParaRPr>
          </a:p>
          <a:p>
            <a:pPr lvl="0"/>
            <a:r>
              <a:rPr lang="ru-RU" sz="1200" kern="1200" dirty="0" smtClean="0">
                <a:solidFill>
                  <a:schemeClr val="tx1"/>
                </a:solidFill>
                <a:effectLst/>
                <a:latin typeface="+mn-lt"/>
                <a:ea typeface="+mn-ea"/>
                <a:cs typeface="+mn-cs"/>
              </a:rPr>
              <a:t>оптимизирует психологическую базу речи;</a:t>
            </a:r>
          </a:p>
          <a:p>
            <a:pPr lvl="0"/>
            <a:r>
              <a:rPr lang="ru-RU" sz="1200" kern="1200" dirty="0" smtClean="0">
                <a:solidFill>
                  <a:schemeClr val="tx1"/>
                </a:solidFill>
                <a:effectLst/>
                <a:latin typeface="+mn-lt"/>
                <a:ea typeface="+mn-ea"/>
                <a:cs typeface="+mn-cs"/>
              </a:rPr>
              <a:t>улучшает моторные возможности ребёнка по всем параметрам;</a:t>
            </a:r>
          </a:p>
          <a:p>
            <a:pPr lvl="0"/>
            <a:r>
              <a:rPr lang="ru-RU" sz="1200" kern="1200" dirty="0" smtClean="0">
                <a:solidFill>
                  <a:schemeClr val="tx1"/>
                </a:solidFill>
                <a:effectLst/>
                <a:latin typeface="+mn-lt"/>
                <a:ea typeface="+mn-ea"/>
                <a:cs typeface="+mn-cs"/>
              </a:rPr>
              <a:t>способствует коррекции звукопроизношения, фонематических процессов;</a:t>
            </a:r>
          </a:p>
          <a:p>
            <a:pPr lvl="0"/>
            <a:r>
              <a:rPr lang="ru-RU" sz="1200" kern="1200" dirty="0" smtClean="0">
                <a:solidFill>
                  <a:schemeClr val="tx1"/>
                </a:solidFill>
                <a:effectLst/>
                <a:latin typeface="+mn-lt"/>
                <a:ea typeface="+mn-ea"/>
                <a:cs typeface="+mn-cs"/>
              </a:rPr>
              <a:t>синхронизация работы  речевой и мелкой моторики сокращает время занятий, усиливает их результативность;</a:t>
            </a:r>
          </a:p>
          <a:p>
            <a:pPr lvl="0"/>
            <a:r>
              <a:rPr lang="ru-RU" sz="1200" kern="1200" dirty="0" smtClean="0">
                <a:solidFill>
                  <a:schemeClr val="tx1"/>
                </a:solidFill>
                <a:effectLst/>
                <a:latin typeface="+mn-lt"/>
                <a:ea typeface="+mn-ea"/>
                <a:cs typeface="+mn-cs"/>
              </a:rPr>
              <a:t>позволяет быстро убрать зрительную</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опору – зеркало и перейти к выполнению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упражнений по ощущениям. </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7</a:t>
            </a:fld>
            <a:endParaRPr lang="ru-RU"/>
          </a:p>
        </p:txBody>
      </p:sp>
    </p:spTree>
    <p:extLst>
      <p:ext uri="{BB962C8B-B14F-4D97-AF65-F5344CB8AC3E}">
        <p14:creationId xmlns:p14="http://schemas.microsoft.com/office/powerpoint/2010/main" val="25633072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8 слайд</a:t>
            </a:r>
            <a:endParaRPr lang="ru-RU" sz="1200" kern="1200" dirty="0" smtClean="0">
              <a:solidFill>
                <a:schemeClr val="tx1"/>
              </a:solidFill>
              <a:effectLst/>
              <a:latin typeface="+mn-lt"/>
              <a:ea typeface="+mn-ea"/>
              <a:cs typeface="+mn-cs"/>
            </a:endParaRPr>
          </a:p>
          <a:p>
            <a:r>
              <a:rPr lang="ru-RU" sz="1200" b="1" i="1" kern="1200" dirty="0" smtClean="0">
                <a:solidFill>
                  <a:schemeClr val="tx1"/>
                </a:solidFill>
                <a:effectLst/>
                <a:latin typeface="+mn-lt"/>
                <a:ea typeface="+mn-ea"/>
                <a:cs typeface="+mn-cs"/>
              </a:rPr>
              <a:t>Особенности проведения артикуляционной гимнастики с </a:t>
            </a:r>
            <a:r>
              <a:rPr lang="ru-RU" sz="1200" b="1" i="1" kern="1200" dirty="0" err="1" smtClean="0">
                <a:solidFill>
                  <a:schemeClr val="tx1"/>
                </a:solidFill>
                <a:effectLst/>
                <a:latin typeface="+mn-lt"/>
                <a:ea typeface="+mn-ea"/>
                <a:cs typeface="+mn-cs"/>
              </a:rPr>
              <a:t>биоэнергопластикой</a:t>
            </a:r>
            <a:endParaRPr lang="ru-RU" sz="1200" kern="1200" dirty="0" smtClean="0">
              <a:solidFill>
                <a:schemeClr val="tx1"/>
              </a:solidFill>
              <a:effectLst/>
              <a:latin typeface="+mn-lt"/>
              <a:ea typeface="+mn-ea"/>
              <a:cs typeface="+mn-cs"/>
            </a:endParaRPr>
          </a:p>
          <a:p>
            <a:pPr lvl="0"/>
            <a:r>
              <a:rPr lang="ru-RU" sz="1200" kern="1200" dirty="0" smtClean="0">
                <a:solidFill>
                  <a:schemeClr val="tx1"/>
                </a:solidFill>
                <a:effectLst/>
                <a:latin typeface="+mn-lt"/>
                <a:ea typeface="+mn-ea"/>
                <a:cs typeface="+mn-cs"/>
              </a:rPr>
              <a:t>обследование звукопроизношения и движений органов речевого аппарата;</a:t>
            </a:r>
          </a:p>
          <a:p>
            <a:pPr lvl="0"/>
            <a:r>
              <a:rPr lang="ru-RU" sz="1200" kern="1200" dirty="0" smtClean="0">
                <a:solidFill>
                  <a:schemeClr val="tx1"/>
                </a:solidFill>
                <a:effectLst/>
                <a:latin typeface="+mn-lt"/>
                <a:ea typeface="+mn-ea"/>
                <a:cs typeface="+mn-cs"/>
              </a:rPr>
              <a:t>подбор комплекса артикуляционной гимнастики;</a:t>
            </a:r>
          </a:p>
          <a:p>
            <a:pPr lvl="0"/>
            <a:r>
              <a:rPr lang="ru-RU" sz="1200" kern="1200" dirty="0" smtClean="0">
                <a:solidFill>
                  <a:schemeClr val="tx1"/>
                </a:solidFill>
                <a:effectLst/>
                <a:latin typeface="+mn-lt"/>
                <a:ea typeface="+mn-ea"/>
                <a:cs typeface="+mn-cs"/>
              </a:rPr>
              <a:t>артикуляционная гимнастика с </a:t>
            </a:r>
            <a:r>
              <a:rPr lang="ru-RU" sz="1200" kern="1200" dirty="0" err="1" smtClean="0">
                <a:solidFill>
                  <a:schemeClr val="tx1"/>
                </a:solidFill>
                <a:effectLst/>
                <a:latin typeface="+mn-lt"/>
                <a:ea typeface="+mn-ea"/>
                <a:cs typeface="+mn-cs"/>
              </a:rPr>
              <a:t>биоэнергопластикой</a:t>
            </a:r>
            <a:r>
              <a:rPr lang="ru-RU" sz="1200" kern="1200" dirty="0" smtClean="0">
                <a:solidFill>
                  <a:schemeClr val="tx1"/>
                </a:solidFill>
                <a:effectLst/>
                <a:latin typeface="+mn-lt"/>
                <a:ea typeface="+mn-ea"/>
                <a:cs typeface="+mn-cs"/>
              </a:rPr>
              <a:t>  используется только на индивидуальных занятиях по постановке звуков, развитию и коррекции фонематического слуха, т.к. требует максимального сосредоточения для освоения точных синхронных движений рук и артикуляционного аппарата.</a:t>
            </a:r>
          </a:p>
          <a:p>
            <a:pPr lvl="0"/>
            <a:r>
              <a:rPr lang="ru-RU" sz="1200" kern="1200" dirty="0" smtClean="0">
                <a:solidFill>
                  <a:schemeClr val="tx1"/>
                </a:solidFill>
                <a:effectLst/>
                <a:latin typeface="+mn-lt"/>
                <a:ea typeface="+mn-ea"/>
                <a:cs typeface="+mn-cs"/>
              </a:rPr>
              <a:t>постепенное и последовательное освоение упражнений;</a:t>
            </a:r>
          </a:p>
          <a:p>
            <a:pPr lvl="0"/>
            <a:r>
              <a:rPr lang="ru-RU" sz="1200" kern="1200" dirty="0" smtClean="0">
                <a:solidFill>
                  <a:schemeClr val="tx1"/>
                </a:solidFill>
                <a:effectLst/>
                <a:latin typeface="+mn-lt"/>
                <a:ea typeface="+mn-ea"/>
                <a:cs typeface="+mn-cs"/>
              </a:rPr>
              <a:t>выполнение гимнастики, сидя перед зеркалом в медленном темпе;</a:t>
            </a:r>
          </a:p>
          <a:p>
            <a:pPr lvl="0"/>
            <a:r>
              <a:rPr lang="ru-RU" sz="1200" kern="1200" dirty="0" smtClean="0">
                <a:solidFill>
                  <a:schemeClr val="tx1"/>
                </a:solidFill>
                <a:effectLst/>
                <a:latin typeface="+mn-lt"/>
                <a:ea typeface="+mn-ea"/>
                <a:cs typeface="+mn-cs"/>
              </a:rPr>
              <a:t>разучивание от 3 до 4-5 упражнений;</a:t>
            </a:r>
          </a:p>
          <a:p>
            <a:pPr lvl="0"/>
            <a:r>
              <a:rPr lang="ru-RU" sz="1200" kern="1200" dirty="0" smtClean="0">
                <a:solidFill>
                  <a:schemeClr val="tx1"/>
                </a:solidFill>
                <a:effectLst/>
                <a:latin typeface="+mn-lt"/>
                <a:ea typeface="+mn-ea"/>
                <a:cs typeface="+mn-cs"/>
              </a:rPr>
              <a:t>количество повторов каждого упражнения от 4 до 6-7 раз;</a:t>
            </a:r>
          </a:p>
          <a:p>
            <a:pPr lvl="0"/>
            <a:r>
              <a:rPr lang="ru-RU" sz="1200" kern="1200" dirty="0" smtClean="0">
                <a:solidFill>
                  <a:schemeClr val="tx1"/>
                </a:solidFill>
                <a:effectLst/>
                <a:latin typeface="+mn-lt"/>
                <a:ea typeface="+mn-ea"/>
                <a:cs typeface="+mn-cs"/>
              </a:rPr>
              <a:t>использование счёта или стихотворных  строк;</a:t>
            </a:r>
          </a:p>
          <a:p>
            <a:pPr lvl="0"/>
            <a:r>
              <a:rPr lang="ru-RU" sz="1200" kern="1200" dirty="0" smtClean="0">
                <a:solidFill>
                  <a:schemeClr val="tx1"/>
                </a:solidFill>
                <a:effectLst/>
                <a:latin typeface="+mn-lt"/>
                <a:ea typeface="+mn-ea"/>
                <a:cs typeface="+mn-cs"/>
              </a:rPr>
              <a:t>при проведении артикуляционной гимнастики с </a:t>
            </a:r>
            <a:r>
              <a:rPr lang="ru-RU" sz="1200" kern="1200" dirty="0" err="1" smtClean="0">
                <a:solidFill>
                  <a:schemeClr val="tx1"/>
                </a:solidFill>
                <a:effectLst/>
                <a:latin typeface="+mn-lt"/>
                <a:ea typeface="+mn-ea"/>
                <a:cs typeface="+mn-cs"/>
              </a:rPr>
              <a:t>биоэнергопластикой</a:t>
            </a:r>
            <a:r>
              <a:rPr lang="ru-RU" sz="1200" kern="1200" dirty="0" smtClean="0">
                <a:solidFill>
                  <a:schemeClr val="tx1"/>
                </a:solidFill>
                <a:effectLst/>
                <a:latin typeface="+mn-lt"/>
                <a:ea typeface="+mn-ea"/>
                <a:cs typeface="+mn-cs"/>
              </a:rPr>
              <a:t> учитываются индивидуальные особенности детей.</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8</a:t>
            </a:fld>
            <a:endParaRPr lang="ru-RU"/>
          </a:p>
        </p:txBody>
      </p:sp>
    </p:spTree>
    <p:extLst>
      <p:ext uri="{BB962C8B-B14F-4D97-AF65-F5344CB8AC3E}">
        <p14:creationId xmlns:p14="http://schemas.microsoft.com/office/powerpoint/2010/main" val="2850125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sz="1200" b="1" kern="1200" dirty="0" smtClean="0">
                <a:solidFill>
                  <a:schemeClr val="tx1"/>
                </a:solidFill>
                <a:effectLst/>
                <a:latin typeface="+mn-lt"/>
                <a:ea typeface="+mn-ea"/>
                <a:cs typeface="+mn-cs"/>
              </a:rPr>
              <a:t>9 слайд</a:t>
            </a:r>
            <a:endParaRPr lang="ru-RU" sz="1200" kern="1200" dirty="0" smtClean="0">
              <a:solidFill>
                <a:schemeClr val="tx1"/>
              </a:solidFill>
              <a:effectLst/>
              <a:latin typeface="+mn-lt"/>
              <a:ea typeface="+mn-ea"/>
              <a:cs typeface="+mn-cs"/>
            </a:endParaRPr>
          </a:p>
          <a:p>
            <a:r>
              <a:rPr lang="ru-RU" sz="1200" b="1" kern="1200" dirty="0" err="1" smtClean="0">
                <a:solidFill>
                  <a:schemeClr val="tx1"/>
                </a:solidFill>
                <a:effectLst/>
                <a:latin typeface="+mn-lt"/>
                <a:ea typeface="+mn-ea"/>
                <a:cs typeface="+mn-cs"/>
              </a:rPr>
              <a:t>Биоэнергопластика</a:t>
            </a:r>
            <a:r>
              <a:rPr lang="ru-RU" sz="1200" b="1" kern="1200" dirty="0" smtClean="0">
                <a:solidFill>
                  <a:schemeClr val="tx1"/>
                </a:solidFill>
                <a:effectLst/>
                <a:latin typeface="+mn-lt"/>
                <a:ea typeface="+mn-ea"/>
                <a:cs typeface="+mn-cs"/>
              </a:rPr>
              <a:t> используется в работе с детьми поэтапно. </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Первый этап. </a:t>
            </a: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Обследование строения и подвижности органов артикуляции проводится общеизвестными методами; подбирается  комплекс упражнений с учётом нарушенных звуков.</a:t>
            </a:r>
            <a:br>
              <a:rPr lang="ru-RU" sz="1200" kern="1200" dirty="0" smtClean="0">
                <a:solidFill>
                  <a:schemeClr val="tx1"/>
                </a:solidFill>
                <a:effectLst/>
                <a:latin typeface="+mn-lt"/>
                <a:ea typeface="+mn-ea"/>
                <a:cs typeface="+mn-cs"/>
              </a:rPr>
            </a:br>
            <a:r>
              <a:rPr lang="ru-RU" sz="1200" b="1" i="1" kern="1200" dirty="0" smtClean="0">
                <a:solidFill>
                  <a:schemeClr val="tx1"/>
                </a:solidFill>
                <a:effectLst/>
                <a:latin typeface="+mn-lt"/>
                <a:ea typeface="+mn-ea"/>
                <a:cs typeface="+mn-cs"/>
              </a:rPr>
              <a:t>Способ выполнения.</a:t>
            </a: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Повторить за учителем – логопедом, рука в упражнения не включается.</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9</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11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втором этапе работы детей знакомят со строением органов речи и традиционными артикуляционными упражнениями.</a:t>
            </a:r>
          </a:p>
          <a:p>
            <a:r>
              <a:rPr lang="ru-RU" sz="1200" kern="1200" dirty="0" smtClean="0">
                <a:solidFill>
                  <a:schemeClr val="tx1"/>
                </a:solidFill>
                <a:effectLst/>
                <a:latin typeface="+mn-lt"/>
                <a:ea typeface="+mn-ea"/>
                <a:cs typeface="+mn-cs"/>
              </a:rPr>
              <a:t>При выполнении упражнений учитель - логопед сидит рядом с ребёнком перед зеркалом. Сначала педагог объясняет, как выполнять упражнение, затем показывает, а потом вместе с ребёнком выполняет его. Данный процесс педагог сопровождает движениями своей руки. Этот приём применяется для того, чтобы ребёнок привык к необычным движениям. Некоторые дети уже на данном этапе, подражая педагогу, выполняют похожие движения руками.</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11</a:t>
            </a:fld>
            <a:endParaRPr lang="ru-RU"/>
          </a:p>
        </p:txBody>
      </p:sp>
    </p:spTree>
    <p:extLst>
      <p:ext uri="{BB962C8B-B14F-4D97-AF65-F5344CB8AC3E}">
        <p14:creationId xmlns:p14="http://schemas.microsoft.com/office/powerpoint/2010/main" val="1464557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12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третьем этапе артикуляционная гимнастика выполняется традиционно, перед зеркалом. Учитель - логопед выполняет упражнения вместе с ребёнком. На этом этапе педагог знакомит ребёнка с персонажами  перчаточного театра, которые помогут освоить гимнастику. Имена сказочных героев зависят от звуков, которые  мы учим с детьми или другие имена на разные звуки : Чупа-Чупс, Кнопа и Кноп,  </a:t>
            </a:r>
            <a:r>
              <a:rPr lang="ru-RU" sz="1200" kern="1200" dirty="0" err="1" smtClean="0">
                <a:solidFill>
                  <a:schemeClr val="tx1"/>
                </a:solidFill>
                <a:effectLst/>
                <a:latin typeface="+mn-lt"/>
                <a:ea typeface="+mn-ea"/>
                <a:cs typeface="+mn-cs"/>
              </a:rPr>
              <a:t>Рик</a:t>
            </a:r>
            <a:r>
              <a:rPr lang="ru-RU" sz="1200" kern="1200" dirty="0" smtClean="0">
                <a:solidFill>
                  <a:schemeClr val="tx1"/>
                </a:solidFill>
                <a:effectLst/>
                <a:latin typeface="+mn-lt"/>
                <a:ea typeface="+mn-ea"/>
                <a:cs typeface="+mn-cs"/>
              </a:rPr>
              <a:t> и Рок, Тим и Том, Бегемот и </a:t>
            </a:r>
            <a:r>
              <a:rPr lang="ru-RU" sz="1200" kern="1200" dirty="0" err="1" smtClean="0">
                <a:solidFill>
                  <a:schemeClr val="tx1"/>
                </a:solidFill>
                <a:effectLst/>
                <a:latin typeface="+mn-lt"/>
                <a:ea typeface="+mn-ea"/>
                <a:cs typeface="+mn-cs"/>
              </a:rPr>
              <a:t>Бегемоша</a:t>
            </a:r>
            <a:r>
              <a:rPr lang="ru-RU" sz="1200" kern="1200" dirty="0" smtClean="0">
                <a:solidFill>
                  <a:schemeClr val="tx1"/>
                </a:solidFill>
                <a:effectLst/>
                <a:latin typeface="+mn-lt"/>
                <a:ea typeface="+mn-ea"/>
                <a:cs typeface="+mn-cs"/>
              </a:rPr>
              <a:t>  и т.д. Взрослый объясняет и показывает артикуляционное упражнение, сопровождая его движениями ведущей руки в перчатке. Ребёнок смотрит, запоминает и затем повторяет, при этом возможно использование ведущей руки педагога.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12</a:t>
            </a:fld>
            <a:endParaRPr lang="ru-RU"/>
          </a:p>
        </p:txBody>
      </p:sp>
    </p:spTree>
    <p:extLst>
      <p:ext uri="{BB962C8B-B14F-4D97-AF65-F5344CB8AC3E}">
        <p14:creationId xmlns:p14="http://schemas.microsoft.com/office/powerpoint/2010/main" val="3177221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13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четвёртом этапе артикуляционная гимнастика выполняется с </a:t>
            </a:r>
            <a:r>
              <a:rPr lang="ru-RU" sz="1200" kern="1200" dirty="0" err="1" smtClean="0">
                <a:solidFill>
                  <a:schemeClr val="tx1"/>
                </a:solidFill>
                <a:effectLst/>
                <a:latin typeface="+mn-lt"/>
                <a:ea typeface="+mn-ea"/>
                <a:cs typeface="+mn-cs"/>
              </a:rPr>
              <a:t>биоэнергопластикой</a:t>
            </a:r>
            <a:r>
              <a:rPr lang="ru-RU" sz="1200" kern="1200" dirty="0" smtClean="0">
                <a:solidFill>
                  <a:schemeClr val="tx1"/>
                </a:solidFill>
                <a:effectLst/>
                <a:latin typeface="+mn-lt"/>
                <a:ea typeface="+mn-ea"/>
                <a:cs typeface="+mn-cs"/>
              </a:rPr>
              <a:t>. Исходное положение  - сидя перед зеркалом. Учитель – логопед показывает упражнение и сопровождает его движениями руки. Ребёнок повторяет за педагогом и использует свою ведущую руку в перчатке.</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13</a:t>
            </a:fld>
            <a:endParaRPr lang="ru-RU"/>
          </a:p>
        </p:txBody>
      </p:sp>
    </p:spTree>
    <p:extLst>
      <p:ext uri="{BB962C8B-B14F-4D97-AF65-F5344CB8AC3E}">
        <p14:creationId xmlns:p14="http://schemas.microsoft.com/office/powerpoint/2010/main" val="2105706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15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пятом этапе артикуляционная гимнастика выполняется так же: сидя перед зеркалом. Учитель-логопед показывает упражнение и сопровождает его движениями другой руки. Ребёнок повторяет за педагогом и использует другую руку в перчатке. Педагог следит за точным и плавным выполнением упражнений.</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15</a:t>
            </a:fld>
            <a:endParaRPr lang="ru-RU"/>
          </a:p>
        </p:txBody>
      </p:sp>
    </p:spTree>
    <p:extLst>
      <p:ext uri="{BB962C8B-B14F-4D97-AF65-F5344CB8AC3E}">
        <p14:creationId xmlns:p14="http://schemas.microsoft.com/office/powerpoint/2010/main" val="22706453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17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шестом этапе артикуляционная гимнастика выполняется в том же положении. Учитель – логопед показывает упражнение и сопровождает его движениями обеих рук. Ребёнок повторяет за педагогом и использует обе руки в перчатках. Необходимо добиваться правильного и синхронного выполнения движений, при этом важно постоянно следить за плавностью действий пальцев и кистей рук.</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17</a:t>
            </a:fld>
            <a:endParaRPr lang="ru-RU"/>
          </a:p>
        </p:txBody>
      </p:sp>
    </p:spTree>
    <p:extLst>
      <p:ext uri="{BB962C8B-B14F-4D97-AF65-F5344CB8AC3E}">
        <p14:creationId xmlns:p14="http://schemas.microsoft.com/office/powerpoint/2010/main" val="1550937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19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На данном этапе используются сказки о приключениях сказочных героев. К этому времени дети усваивают артикуляционные упражнения и синхронные движения руками. Педагог рассказывает сказку о сказочных героях, называет упражнения, а ребёнок выполняет их и сопровождает движениями обеих рук. Артикуляционные сказки сначала выполняются перед зеркалом. Когда ребёнок сможет чётко ощущать положение артикуляционных органов, дифференцировать движения языка, губ, челюсти, артикуляционные сказки можно выполнять без зрительной опоры (зеркала).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19</a:t>
            </a:fld>
            <a:endParaRPr lang="ru-RU"/>
          </a:p>
        </p:txBody>
      </p:sp>
    </p:spTree>
    <p:extLst>
      <p:ext uri="{BB962C8B-B14F-4D97-AF65-F5344CB8AC3E}">
        <p14:creationId xmlns:p14="http://schemas.microsoft.com/office/powerpoint/2010/main" val="4084039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20 слайд</a:t>
            </a:r>
            <a:endParaRPr lang="ru-RU" sz="1200" kern="1200" dirty="0" smtClean="0">
              <a:solidFill>
                <a:schemeClr val="tx1"/>
              </a:solidFill>
              <a:effectLst/>
              <a:latin typeface="+mn-lt"/>
              <a:ea typeface="+mn-ea"/>
              <a:cs typeface="+mn-cs"/>
            </a:endParaRPr>
          </a:p>
          <a:p>
            <a:r>
              <a:rPr lang="ru-RU" sz="1200" i="1" kern="1200" dirty="0" smtClean="0">
                <a:solidFill>
                  <a:schemeClr val="tx1"/>
                </a:solidFill>
                <a:effectLst/>
                <a:latin typeface="+mn-lt"/>
                <a:ea typeface="+mn-ea"/>
                <a:cs typeface="+mn-cs"/>
              </a:rPr>
              <a:t>Приложение</a:t>
            </a: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Артикуляционная гимнастика</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с использованием </a:t>
            </a:r>
            <a:r>
              <a:rPr lang="ru-RU" sz="1200" kern="1200" dirty="0" err="1" smtClean="0">
                <a:solidFill>
                  <a:schemeClr val="tx1"/>
                </a:solidFill>
                <a:effectLst/>
                <a:latin typeface="+mn-lt"/>
                <a:ea typeface="+mn-ea"/>
                <a:cs typeface="+mn-cs"/>
              </a:rPr>
              <a:t>биоэнергопластики</a:t>
            </a:r>
            <a:endParaRPr lang="ru-RU" sz="1200" kern="1200" dirty="0" smtClean="0">
              <a:solidFill>
                <a:schemeClr val="tx1"/>
              </a:solidFill>
              <a:effectLst/>
              <a:latin typeface="+mn-lt"/>
              <a:ea typeface="+mn-ea"/>
              <a:cs typeface="+mn-cs"/>
            </a:endParaRP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20</a:t>
            </a:fld>
            <a:endParaRPr lang="ru-RU"/>
          </a:p>
        </p:txBody>
      </p:sp>
    </p:spTree>
    <p:extLst>
      <p:ext uri="{BB962C8B-B14F-4D97-AF65-F5344CB8AC3E}">
        <p14:creationId xmlns:p14="http://schemas.microsoft.com/office/powerpoint/2010/main" val="24700800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21 слайд</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 </a:t>
            </a:r>
            <a:r>
              <a:rPr lang="ru-RU" sz="1200" kern="1200" dirty="0" smtClean="0">
                <a:solidFill>
                  <a:schemeClr val="tx1"/>
                </a:solidFill>
                <a:effectLst/>
                <a:latin typeface="+mn-lt"/>
                <a:ea typeface="+mn-ea"/>
                <a:cs typeface="+mn-cs"/>
              </a:rPr>
              <a:t>На слайде вы видите название упражнения и картинку к нему, с левой стороны – фотография артикуляционного аппарата, а внизу изображение руки при выполнении этого упражнения. Эти упражнения для звука «Р». Их можно использовать как на занятиях, так и для работы родителей с детьми дома для лучшего запоминания.</a:t>
            </a:r>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A76ABDC3-EF91-400D-A55E-C5E96108081E}" type="slidenum">
              <a:rPr lang="ru-RU" smtClean="0"/>
              <a:pPr/>
              <a:t>21</a:t>
            </a:fld>
            <a:endParaRPr lang="ru-RU"/>
          </a:p>
        </p:txBody>
      </p:sp>
    </p:spTree>
    <p:extLst>
      <p:ext uri="{BB962C8B-B14F-4D97-AF65-F5344CB8AC3E}">
        <p14:creationId xmlns:p14="http://schemas.microsoft.com/office/powerpoint/2010/main" val="2980483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30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Помочь каждому ребёнку поверить в свои силы, развить артикуляционную и пальчиковую моторику, познавательные процессы, развить навыки общения – именно на это направлены предлагаемые упражнения.</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30</a:t>
            </a:fld>
            <a:endParaRPr lang="ru-RU"/>
          </a:p>
        </p:txBody>
      </p:sp>
    </p:spTree>
    <p:extLst>
      <p:ext uri="{BB962C8B-B14F-4D97-AF65-F5344CB8AC3E}">
        <p14:creationId xmlns:p14="http://schemas.microsoft.com/office/powerpoint/2010/main" val="20294366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31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При проведении артикуляционной гимнастики многие логопеды используют различные формы занятий с элементами  </a:t>
            </a:r>
            <a:r>
              <a:rPr lang="ru-RU" sz="1200" kern="1200" dirty="0" err="1" smtClean="0">
                <a:solidFill>
                  <a:schemeClr val="tx1"/>
                </a:solidFill>
                <a:effectLst/>
                <a:latin typeface="+mn-lt"/>
                <a:ea typeface="+mn-ea"/>
                <a:cs typeface="+mn-cs"/>
              </a:rPr>
              <a:t>биоэнергоплатики</a:t>
            </a:r>
            <a:r>
              <a:rPr lang="ru-RU" sz="1200" kern="1200" dirty="0" smtClean="0">
                <a:solidFill>
                  <a:schemeClr val="tx1"/>
                </a:solidFill>
                <a:effectLst/>
                <a:latin typeface="+mn-lt"/>
                <a:ea typeface="+mn-ea"/>
                <a:cs typeface="+mn-cs"/>
              </a:rPr>
              <a:t>.</a:t>
            </a:r>
          </a:p>
          <a:p>
            <a:pPr lvl="0"/>
            <a:r>
              <a:rPr lang="ru-RU" sz="1200" kern="1200" dirty="0" err="1" smtClean="0">
                <a:solidFill>
                  <a:schemeClr val="tx1"/>
                </a:solidFill>
                <a:effectLst/>
                <a:latin typeface="+mn-lt"/>
                <a:ea typeface="+mn-ea"/>
                <a:cs typeface="+mn-cs"/>
              </a:rPr>
              <a:t>Куклотерапия</a:t>
            </a:r>
            <a:r>
              <a:rPr lang="ru-RU" sz="1200" kern="1200" dirty="0" smtClean="0">
                <a:solidFill>
                  <a:schemeClr val="tx1"/>
                </a:solidFill>
                <a:effectLst/>
                <a:latin typeface="+mn-lt"/>
                <a:ea typeface="+mn-ea"/>
                <a:cs typeface="+mn-cs"/>
              </a:rPr>
              <a:t> - через использование логопедических кукол;</a:t>
            </a:r>
          </a:p>
          <a:p>
            <a:pPr lvl="0"/>
            <a:r>
              <a:rPr lang="ru-RU" sz="1200" kern="1200" dirty="0" smtClean="0">
                <a:solidFill>
                  <a:schemeClr val="tx1"/>
                </a:solidFill>
                <a:effectLst/>
                <a:latin typeface="+mn-lt"/>
                <a:ea typeface="+mn-ea"/>
                <a:cs typeface="+mn-cs"/>
              </a:rPr>
              <a:t>сопровождение стихотворными текстами артикуляционно-пальчиковых упражнений;</a:t>
            </a:r>
          </a:p>
          <a:p>
            <a:pPr lvl="0"/>
            <a:r>
              <a:rPr lang="ru-RU" sz="1200" kern="1200" dirty="0" smtClean="0">
                <a:solidFill>
                  <a:schemeClr val="tx1"/>
                </a:solidFill>
                <a:effectLst/>
                <a:latin typeface="+mn-lt"/>
                <a:ea typeface="+mn-ea"/>
                <a:cs typeface="+mn-cs"/>
              </a:rPr>
              <a:t>сказочные герои из перчаток;</a:t>
            </a:r>
          </a:p>
          <a:p>
            <a:pPr lvl="0"/>
            <a:r>
              <a:rPr lang="ru-RU" sz="1200" kern="1200" dirty="0" err="1" smtClean="0">
                <a:solidFill>
                  <a:schemeClr val="tx1"/>
                </a:solidFill>
                <a:effectLst/>
                <a:latin typeface="+mn-lt"/>
                <a:ea typeface="+mn-ea"/>
                <a:cs typeface="+mn-cs"/>
              </a:rPr>
              <a:t>сказкотерапия</a:t>
            </a:r>
            <a:r>
              <a:rPr lang="ru-RU" sz="1200" kern="1200" dirty="0" smtClean="0">
                <a:solidFill>
                  <a:schemeClr val="tx1"/>
                </a:solidFill>
                <a:effectLst/>
                <a:latin typeface="+mn-lt"/>
                <a:ea typeface="+mn-ea"/>
                <a:cs typeface="+mn-cs"/>
              </a:rPr>
              <a:t>: сказки про сказочных героев;</a:t>
            </a:r>
          </a:p>
          <a:p>
            <a:pPr lvl="0"/>
            <a:r>
              <a:rPr lang="ru-RU" sz="1200" kern="1200" dirty="0" err="1" smtClean="0">
                <a:solidFill>
                  <a:schemeClr val="tx1"/>
                </a:solidFill>
                <a:effectLst/>
                <a:latin typeface="+mn-lt"/>
                <a:ea typeface="+mn-ea"/>
                <a:cs typeface="+mn-cs"/>
              </a:rPr>
              <a:t>музыкатерапия</a:t>
            </a:r>
            <a:r>
              <a:rPr lang="ru-RU" sz="1200" kern="1200" dirty="0" smtClean="0">
                <a:solidFill>
                  <a:schemeClr val="tx1"/>
                </a:solidFill>
                <a:effectLst/>
                <a:latin typeface="+mn-lt"/>
                <a:ea typeface="+mn-ea"/>
                <a:cs typeface="+mn-cs"/>
              </a:rPr>
              <a:t> (артикуляционная гимнастика под музыку). </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31</a:t>
            </a:fld>
            <a:endParaRPr lang="ru-RU"/>
          </a:p>
        </p:txBody>
      </p:sp>
    </p:spTree>
    <p:extLst>
      <p:ext uri="{BB962C8B-B14F-4D97-AF65-F5344CB8AC3E}">
        <p14:creationId xmlns:p14="http://schemas.microsoft.com/office/powerpoint/2010/main" val="3905865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32 слайд</a:t>
            </a:r>
            <a:endParaRPr lang="ru-RU" sz="1200" kern="1200" dirty="0" smtClean="0">
              <a:solidFill>
                <a:schemeClr val="tx1"/>
              </a:solidFill>
              <a:effectLst/>
              <a:latin typeface="+mn-lt"/>
              <a:ea typeface="+mn-ea"/>
              <a:cs typeface="+mn-cs"/>
            </a:endParaRPr>
          </a:p>
          <a:p>
            <a:r>
              <a:rPr lang="ru-RU" sz="1200" b="1" i="1" kern="1200" dirty="0" smtClean="0">
                <a:solidFill>
                  <a:schemeClr val="tx1"/>
                </a:solidFill>
                <a:effectLst/>
                <a:latin typeface="+mn-lt"/>
                <a:ea typeface="+mn-ea"/>
                <a:cs typeface="+mn-cs"/>
              </a:rPr>
              <a:t>Использование логопедических кукол </a:t>
            </a:r>
            <a:br>
              <a:rPr lang="ru-RU" sz="1200" b="1" i="1" kern="1200" dirty="0" smtClean="0">
                <a:solidFill>
                  <a:schemeClr val="tx1"/>
                </a:solidFill>
                <a:effectLst/>
                <a:latin typeface="+mn-lt"/>
                <a:ea typeface="+mn-ea"/>
                <a:cs typeface="+mn-cs"/>
              </a:rPr>
            </a:br>
            <a:r>
              <a:rPr lang="ru-RU" sz="1200" b="1" i="1" kern="1200" dirty="0" smtClean="0">
                <a:solidFill>
                  <a:schemeClr val="tx1"/>
                </a:solidFill>
                <a:effectLst/>
                <a:latin typeface="+mn-lt"/>
                <a:ea typeface="+mn-ea"/>
                <a:cs typeface="+mn-cs"/>
              </a:rPr>
              <a:t>и сказочных героев</a:t>
            </a:r>
            <a:r>
              <a:rPr lang="ru-RU" sz="1200" kern="1200" dirty="0" smtClean="0">
                <a:solidFill>
                  <a:schemeClr val="tx1"/>
                </a:solidFill>
                <a:effectLst/>
                <a:latin typeface="+mn-lt"/>
                <a:ea typeface="+mn-ea"/>
                <a:cs typeface="+mn-cs"/>
              </a:rPr>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    Это мягкие игрушки с раскрывающимся ртом. Надев игрушку на руку, можно «управлять» языком и нижней челюстью. Кукла позволяет создать эмоционально-положительный фон, при этом наглядно демонстрируя основные артикуляционные упражнения</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32</a:t>
            </a:fld>
            <a:endParaRPr lang="ru-RU"/>
          </a:p>
        </p:txBody>
      </p:sp>
    </p:spTree>
    <p:extLst>
      <p:ext uri="{BB962C8B-B14F-4D97-AF65-F5344CB8AC3E}">
        <p14:creationId xmlns:p14="http://schemas.microsoft.com/office/powerpoint/2010/main" val="18860071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33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   Перед вами логопедические куклы и сказочные герои, которые можно использовать на занятиях при  разучивании упражнений артикуляционной гимнастики.</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33</a:t>
            </a:fld>
            <a:endParaRPr lang="ru-RU"/>
          </a:p>
        </p:txBody>
      </p:sp>
    </p:spTree>
    <p:extLst>
      <p:ext uri="{BB962C8B-B14F-4D97-AF65-F5344CB8AC3E}">
        <p14:creationId xmlns:p14="http://schemas.microsoft.com/office/powerpoint/2010/main" val="400401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34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Вот ещё один пример. Показываю свои пособия.</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34</a:t>
            </a:fld>
            <a:endParaRPr lang="ru-RU"/>
          </a:p>
        </p:txBody>
      </p:sp>
    </p:spTree>
    <p:extLst>
      <p:ext uri="{BB962C8B-B14F-4D97-AF65-F5344CB8AC3E}">
        <p14:creationId xmlns:p14="http://schemas.microsoft.com/office/powerpoint/2010/main" val="32811221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35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Эти герои сделаны из носочка. Немного напоминают логопедический язычок.</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35</a:t>
            </a:fld>
            <a:endParaRPr lang="ru-RU"/>
          </a:p>
        </p:txBody>
      </p:sp>
    </p:spTree>
    <p:extLst>
      <p:ext uri="{BB962C8B-B14F-4D97-AF65-F5344CB8AC3E}">
        <p14:creationId xmlns:p14="http://schemas.microsoft.com/office/powerpoint/2010/main" val="3995989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36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Говорящие чулочки с раскрывающимся ртом.</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36</a:t>
            </a:fld>
            <a:endParaRPr lang="ru-RU"/>
          </a:p>
        </p:txBody>
      </p:sp>
    </p:spTree>
    <p:extLst>
      <p:ext uri="{BB962C8B-B14F-4D97-AF65-F5344CB8AC3E}">
        <p14:creationId xmlns:p14="http://schemas.microsoft.com/office/powerpoint/2010/main" val="1959118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37слайд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Уважаемые коллеги, я хочу представить вашему вниманию </a:t>
            </a:r>
            <a:r>
              <a:rPr lang="ru-RU" sz="1200" b="1" kern="1200" dirty="0" smtClean="0">
                <a:solidFill>
                  <a:schemeClr val="tx1"/>
                </a:solidFill>
                <a:effectLst/>
                <a:latin typeface="+mn-lt"/>
                <a:ea typeface="+mn-ea"/>
                <a:cs typeface="+mn-cs"/>
              </a:rPr>
              <a:t>пособие </a:t>
            </a:r>
            <a:r>
              <a:rPr lang="ru-RU" sz="1200" kern="1200" dirty="0" smtClean="0">
                <a:solidFill>
                  <a:schemeClr val="tx1"/>
                </a:solidFill>
                <a:effectLst/>
                <a:latin typeface="+mn-lt"/>
                <a:ea typeface="+mn-ea"/>
                <a:cs typeface="+mn-cs"/>
              </a:rPr>
              <a:t>"</a:t>
            </a:r>
            <a:r>
              <a:rPr lang="ru-RU" sz="1200" b="1" kern="1200" dirty="0" smtClean="0">
                <a:solidFill>
                  <a:schemeClr val="tx1"/>
                </a:solidFill>
                <a:effectLst/>
                <a:latin typeface="+mn-lt"/>
                <a:ea typeface="+mn-ea"/>
                <a:cs typeface="+mn-cs"/>
              </a:rPr>
              <a:t>Клоун</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Язычок</a:t>
            </a:r>
            <a:r>
              <a:rPr lang="ru-RU" sz="1200" kern="1200" dirty="0" smtClean="0">
                <a:solidFill>
                  <a:schemeClr val="tx1"/>
                </a:solidFill>
                <a:effectLst/>
                <a:latin typeface="+mn-lt"/>
                <a:ea typeface="+mn-ea"/>
                <a:cs typeface="+mn-cs"/>
              </a:rPr>
              <a:t>" для детей дошкольного возраста, с помощью которого дети учатся выполнять анализ артикуляции звуков. Так же можно использовать для артикуляционных гимнастик.</a:t>
            </a:r>
          </a:p>
          <a:p>
            <a:r>
              <a:rPr lang="ru-RU" sz="1200" kern="1200" dirty="0" smtClean="0">
                <a:solidFill>
                  <a:schemeClr val="tx1"/>
                </a:solidFill>
                <a:effectLst/>
                <a:latin typeface="+mn-lt"/>
                <a:ea typeface="+mn-ea"/>
                <a:cs typeface="+mn-cs"/>
              </a:rPr>
              <a:t>Голова </a:t>
            </a:r>
            <a:r>
              <a:rPr lang="ru-RU" sz="1200" b="1" kern="1200" dirty="0" smtClean="0">
                <a:solidFill>
                  <a:schemeClr val="tx1"/>
                </a:solidFill>
                <a:effectLst/>
                <a:latin typeface="+mn-lt"/>
                <a:ea typeface="+mn-ea"/>
                <a:cs typeface="+mn-cs"/>
              </a:rPr>
              <a:t>клоуна</a:t>
            </a:r>
            <a:r>
              <a:rPr lang="ru-RU" sz="1200" kern="1200" dirty="0" smtClean="0">
                <a:solidFill>
                  <a:schemeClr val="tx1"/>
                </a:solidFill>
                <a:effectLst/>
                <a:latin typeface="+mn-lt"/>
                <a:ea typeface="+mn-ea"/>
                <a:cs typeface="+mn-cs"/>
              </a:rPr>
              <a:t> сделана из пятилитровой прозрачной пластиковой бутылки. Волосы -из жёлтых ниток для вязания, а нос из губки. Шляпа и все аксессуары выполнены из картона. Внутри головы есть круглая резьба, куда входит рука ребёнка или взрослого.</a:t>
            </a:r>
          </a:p>
          <a:p>
            <a:r>
              <a:rPr lang="ru-RU" sz="1200" kern="1200" dirty="0" smtClean="0">
                <a:solidFill>
                  <a:schemeClr val="tx1"/>
                </a:solidFill>
                <a:effectLst/>
                <a:latin typeface="+mn-lt"/>
                <a:ea typeface="+mn-ea"/>
                <a:cs typeface="+mn-cs"/>
              </a:rPr>
              <a:t>При анализе артикуляции на руку надевают язык </a:t>
            </a:r>
            <a:r>
              <a:rPr lang="ru-RU" sz="1200" i="1" kern="1200" dirty="0" smtClean="0">
                <a:solidFill>
                  <a:schemeClr val="tx1"/>
                </a:solidFill>
                <a:effectLst/>
                <a:latin typeface="+mn-lt"/>
                <a:ea typeface="+mn-ea"/>
                <a:cs typeface="+mn-cs"/>
              </a:rPr>
              <a:t>(широкий или узкий)</a:t>
            </a:r>
            <a:r>
              <a:rPr lang="ru-RU" sz="1200" kern="1200" dirty="0" smtClean="0">
                <a:solidFill>
                  <a:schemeClr val="tx1"/>
                </a:solidFill>
                <a:effectLst/>
                <a:latin typeface="+mn-lt"/>
                <a:ea typeface="+mn-ea"/>
                <a:cs typeface="+mn-cs"/>
              </a:rPr>
              <a:t> из ярко-бордовой бархатной ткани. Когда кисть руки принимает положение, соответствующее форме языка при произнесении заданного звука, ребёнок самостоятельно анализирует его артикуляцию.</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37</a:t>
            </a:fld>
            <a:endParaRPr lang="ru-RU"/>
          </a:p>
        </p:txBody>
      </p:sp>
    </p:spTree>
    <p:extLst>
      <p:ext uri="{BB962C8B-B14F-4D97-AF65-F5344CB8AC3E}">
        <p14:creationId xmlns:p14="http://schemas.microsoft.com/office/powerpoint/2010/main" val="5239947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38слайд  </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Ещё одно пособие «Весёлый язычок» Предлагаю вам посмотреть видео.</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38</a:t>
            </a:fld>
            <a:endParaRPr lang="ru-RU"/>
          </a:p>
        </p:txBody>
      </p:sp>
    </p:spTree>
    <p:extLst>
      <p:ext uri="{BB962C8B-B14F-4D97-AF65-F5344CB8AC3E}">
        <p14:creationId xmlns:p14="http://schemas.microsoft.com/office/powerpoint/2010/main" val="3074891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39 слайд</a:t>
            </a:r>
            <a:endParaRPr lang="ru-RU" sz="1200" kern="1200" dirty="0" smtClean="0">
              <a:solidFill>
                <a:schemeClr val="tx1"/>
              </a:solidFill>
              <a:effectLst/>
              <a:latin typeface="+mn-lt"/>
              <a:ea typeface="+mn-ea"/>
              <a:cs typeface="+mn-cs"/>
            </a:endParaRPr>
          </a:p>
          <a:p>
            <a:r>
              <a:rPr lang="ru-RU"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Прототип сказочных перчаточных героев - </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фильм - драма «Плюс один», режиссёр Оксана Бычкова. Фильм вышел на экраны в  декабре 2008 года.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39</a:t>
            </a:fld>
            <a:endParaRPr lang="ru-RU"/>
          </a:p>
        </p:txBody>
      </p:sp>
    </p:spTree>
    <p:extLst>
      <p:ext uri="{BB962C8B-B14F-4D97-AF65-F5344CB8AC3E}">
        <p14:creationId xmlns:p14="http://schemas.microsoft.com/office/powerpoint/2010/main" val="29888299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40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Сейчас на слайде вы видите сказочных героев из перчаток.</a:t>
            </a:r>
          </a:p>
          <a:p>
            <a:r>
              <a:rPr lang="ru-RU" sz="1200" kern="1200" dirty="0" smtClean="0">
                <a:solidFill>
                  <a:schemeClr val="tx1"/>
                </a:solidFill>
                <a:effectLst/>
                <a:latin typeface="+mn-lt"/>
                <a:ea typeface="+mn-ea"/>
                <a:cs typeface="+mn-cs"/>
              </a:rPr>
              <a:t>А вот этих  сказочных героев мы используем на своих занятиях. (Показываю).</a:t>
            </a:r>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A76ABDC3-EF91-400D-A55E-C5E96108081E}" type="slidenum">
              <a:rPr lang="ru-RU" smtClean="0"/>
              <a:pPr/>
              <a:t>40</a:t>
            </a:fld>
            <a:endParaRPr lang="ru-RU"/>
          </a:p>
        </p:txBody>
      </p:sp>
    </p:spTree>
    <p:extLst>
      <p:ext uri="{BB962C8B-B14F-4D97-AF65-F5344CB8AC3E}">
        <p14:creationId xmlns:p14="http://schemas.microsoft.com/office/powerpoint/2010/main" val="13694197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41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А сейчас я хочу познакомить вас  с методическими пособиями, которые можно использовать в своей работе по данной теме.</a:t>
            </a:r>
          </a:p>
          <a:p>
            <a:r>
              <a:rPr lang="ru-RU" sz="1200" kern="1200" dirty="0" smtClean="0">
                <a:solidFill>
                  <a:schemeClr val="tx1"/>
                </a:solidFill>
                <a:effectLst/>
                <a:latin typeface="+mn-lt"/>
                <a:ea typeface="+mn-ea"/>
                <a:cs typeface="+mn-cs"/>
              </a:rPr>
              <a:t>Это пособия  А.В. </a:t>
            </a:r>
            <a:r>
              <a:rPr lang="ru-RU" sz="1200" kern="1200" dirty="0" err="1" smtClean="0">
                <a:solidFill>
                  <a:schemeClr val="tx1"/>
                </a:solidFill>
                <a:effectLst/>
                <a:latin typeface="+mn-lt"/>
                <a:ea typeface="+mn-ea"/>
                <a:cs typeface="+mn-cs"/>
              </a:rPr>
              <a:t>Ястребовой</a:t>
            </a:r>
            <a:r>
              <a:rPr lang="ru-RU" sz="1200" kern="1200" dirty="0" smtClean="0">
                <a:solidFill>
                  <a:schemeClr val="tx1"/>
                </a:solidFill>
                <a:effectLst/>
                <a:latin typeface="+mn-lt"/>
                <a:ea typeface="+mn-ea"/>
                <a:cs typeface="+mn-cs"/>
              </a:rPr>
              <a:t> и О.И. Лазаренко:</a:t>
            </a:r>
          </a:p>
          <a:p>
            <a:pPr lvl="0"/>
            <a:r>
              <a:rPr lang="ru-RU" sz="1200" kern="1200" dirty="0" smtClean="0">
                <a:solidFill>
                  <a:schemeClr val="tx1"/>
                </a:solidFill>
                <a:effectLst/>
                <a:latin typeface="+mn-lt"/>
                <a:ea typeface="+mn-ea"/>
                <a:cs typeface="+mn-cs"/>
              </a:rPr>
              <a:t>«Хочу в школу» - это система упражнений, формирующих речемыслительную деятельность и культуру устной речи детей.</a:t>
            </a:r>
          </a:p>
          <a:p>
            <a:pPr lvl="0"/>
            <a:r>
              <a:rPr lang="ru-RU" sz="1200" kern="1200" dirty="0" smtClean="0">
                <a:solidFill>
                  <a:schemeClr val="tx1"/>
                </a:solidFill>
                <a:effectLst/>
                <a:latin typeface="+mn-lt"/>
                <a:ea typeface="+mn-ea"/>
                <a:cs typeface="+mn-cs"/>
              </a:rPr>
              <a:t>«Речемыслительный тренажёр».</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41</a:t>
            </a:fld>
            <a:endParaRPr lang="ru-RU"/>
          </a:p>
        </p:txBody>
      </p:sp>
    </p:spTree>
    <p:extLst>
      <p:ext uri="{BB962C8B-B14F-4D97-AF65-F5344CB8AC3E}">
        <p14:creationId xmlns:p14="http://schemas.microsoft.com/office/powerpoint/2010/main" val="19269803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42 слайд</a:t>
            </a:r>
            <a:endParaRPr lang="ru-RU" sz="1200" kern="1200" dirty="0" smtClean="0">
              <a:solidFill>
                <a:schemeClr val="tx1"/>
              </a:solidFill>
              <a:effectLst/>
              <a:latin typeface="+mn-lt"/>
              <a:ea typeface="+mn-ea"/>
              <a:cs typeface="+mn-cs"/>
            </a:endParaRPr>
          </a:p>
          <a:p>
            <a:pPr lvl="0"/>
            <a:r>
              <a:rPr lang="ru-RU" sz="1200" kern="1200" dirty="0" smtClean="0">
                <a:solidFill>
                  <a:schemeClr val="tx1"/>
                </a:solidFill>
                <a:effectLst/>
                <a:latin typeface="+mn-lt"/>
                <a:ea typeface="+mn-ea"/>
                <a:cs typeface="+mn-cs"/>
              </a:rPr>
              <a:t>Книга </a:t>
            </a:r>
            <a:r>
              <a:rPr lang="ru-RU" sz="1200" kern="1200" dirty="0" err="1" smtClean="0">
                <a:solidFill>
                  <a:schemeClr val="tx1"/>
                </a:solidFill>
                <a:effectLst/>
                <a:latin typeface="+mn-lt"/>
                <a:ea typeface="+mn-ea"/>
                <a:cs typeface="+mn-cs"/>
              </a:rPr>
              <a:t>Бушляковой</a:t>
            </a:r>
            <a:r>
              <a:rPr lang="ru-RU" sz="1200" kern="1200" dirty="0" smtClean="0">
                <a:solidFill>
                  <a:schemeClr val="tx1"/>
                </a:solidFill>
                <a:effectLst/>
                <a:latin typeface="+mn-lt"/>
                <a:ea typeface="+mn-ea"/>
                <a:cs typeface="+mn-cs"/>
              </a:rPr>
              <a:t> Риты Григорьевны «</a:t>
            </a:r>
            <a:r>
              <a:rPr lang="ru-RU" sz="1200" kern="1200" dirty="0" err="1" smtClean="0">
                <a:solidFill>
                  <a:schemeClr val="tx1"/>
                </a:solidFill>
                <a:effectLst/>
                <a:latin typeface="+mn-lt"/>
                <a:ea typeface="+mn-ea"/>
                <a:cs typeface="+mn-cs"/>
              </a:rPr>
              <a:t>Арикуляционная</a:t>
            </a:r>
            <a:r>
              <a:rPr lang="ru-RU" sz="1200" kern="1200" dirty="0" smtClean="0">
                <a:solidFill>
                  <a:schemeClr val="tx1"/>
                </a:solidFill>
                <a:effectLst/>
                <a:latin typeface="+mn-lt"/>
                <a:ea typeface="+mn-ea"/>
                <a:cs typeface="+mn-cs"/>
              </a:rPr>
              <a:t> гимнастика с </a:t>
            </a:r>
            <a:r>
              <a:rPr lang="ru-RU" sz="1200" kern="1200" dirty="0" err="1" smtClean="0">
                <a:solidFill>
                  <a:schemeClr val="tx1"/>
                </a:solidFill>
                <a:effectLst/>
                <a:latin typeface="+mn-lt"/>
                <a:ea typeface="+mn-ea"/>
                <a:cs typeface="+mn-cs"/>
              </a:rPr>
              <a:t>биоэнергопластикой</a:t>
            </a:r>
            <a:r>
              <a:rPr lang="ru-RU" sz="1200" kern="1200" dirty="0" smtClean="0">
                <a:solidFill>
                  <a:schemeClr val="tx1"/>
                </a:solidFill>
                <a:effectLst/>
                <a:latin typeface="+mn-lt"/>
                <a:ea typeface="+mn-ea"/>
                <a:cs typeface="+mn-cs"/>
              </a:rPr>
              <a:t>».</a:t>
            </a:r>
          </a:p>
          <a:p>
            <a:r>
              <a:rPr lang="ru-RU" sz="1200" kern="1200" dirty="0" smtClean="0">
                <a:solidFill>
                  <a:schemeClr val="tx1"/>
                </a:solidFill>
                <a:effectLst/>
                <a:latin typeface="+mn-lt"/>
                <a:ea typeface="+mn-ea"/>
                <a:cs typeface="+mn-cs"/>
              </a:rPr>
              <a:t>   В данной книге представлены разработанные автором конспекты индивидуальных занятий по коррекции нарушений произношения звуков разных групп. Каждое занятие включает в себя комплекс артикуляционных упражнений, сопровождаемых специальными движениями кистей рук и пальцев, также автором разработана план-программа занятий на весь учебный год.</a:t>
            </a:r>
          </a:p>
          <a:p>
            <a:pPr lvl="0"/>
            <a:r>
              <a:rPr lang="ru-RU" sz="1200" kern="1200" dirty="0" smtClean="0">
                <a:solidFill>
                  <a:schemeClr val="tx1"/>
                </a:solidFill>
                <a:effectLst/>
                <a:latin typeface="+mn-lt"/>
                <a:ea typeface="+mn-ea"/>
                <a:cs typeface="+mn-cs"/>
              </a:rPr>
              <a:t>  Книга </a:t>
            </a:r>
            <a:r>
              <a:rPr lang="ru-RU" sz="1200" kern="1200" dirty="0" err="1" smtClean="0">
                <a:solidFill>
                  <a:schemeClr val="tx1"/>
                </a:solidFill>
                <a:effectLst/>
                <a:latin typeface="+mn-lt"/>
                <a:ea typeface="+mn-ea"/>
                <a:cs typeface="+mn-cs"/>
              </a:rPr>
              <a:t>Косиновой</a:t>
            </a:r>
            <a:r>
              <a:rPr lang="ru-RU" sz="1200" kern="1200" dirty="0" smtClean="0">
                <a:solidFill>
                  <a:schemeClr val="tx1"/>
                </a:solidFill>
                <a:effectLst/>
                <a:latin typeface="+mn-lt"/>
                <a:ea typeface="+mn-ea"/>
                <a:cs typeface="+mn-cs"/>
              </a:rPr>
              <a:t> Е.М. «Уроки логопеда: игры на развитие речи»</a:t>
            </a:r>
          </a:p>
          <a:p>
            <a:pPr lvl="0"/>
            <a:r>
              <a:rPr lang="ru-RU" sz="1200" kern="1200" dirty="0" smtClean="0">
                <a:solidFill>
                  <a:schemeClr val="tx1"/>
                </a:solidFill>
                <a:effectLst/>
                <a:latin typeface="+mn-lt"/>
                <a:ea typeface="+mn-ea"/>
                <a:cs typeface="+mn-cs"/>
              </a:rPr>
              <a:t>Пособие  «Инновационная деятельность. </a:t>
            </a:r>
            <a:r>
              <a:rPr lang="ru-RU" sz="1200" kern="1200" dirty="0" err="1" smtClean="0">
                <a:solidFill>
                  <a:schemeClr val="tx1"/>
                </a:solidFill>
                <a:effectLst/>
                <a:latin typeface="+mn-lt"/>
                <a:ea typeface="+mn-ea"/>
                <a:cs typeface="+mn-cs"/>
              </a:rPr>
              <a:t>Пластинотерапия</a:t>
            </a:r>
            <a:r>
              <a:rPr lang="ru-RU" sz="1200" kern="1200" dirty="0" smtClean="0">
                <a:solidFill>
                  <a:schemeClr val="tx1"/>
                </a:solidFill>
                <a:effectLst/>
                <a:latin typeface="+mn-lt"/>
                <a:ea typeface="+mn-ea"/>
                <a:cs typeface="+mn-cs"/>
              </a:rPr>
              <a:t>. Моделирование. </a:t>
            </a:r>
            <a:r>
              <a:rPr lang="ru-RU" sz="1200" kern="1200" dirty="0" err="1" smtClean="0">
                <a:solidFill>
                  <a:schemeClr val="tx1"/>
                </a:solidFill>
                <a:effectLst/>
                <a:latin typeface="+mn-lt"/>
                <a:ea typeface="+mn-ea"/>
                <a:cs typeface="+mn-cs"/>
              </a:rPr>
              <a:t>Биоэнергопластика</a:t>
            </a:r>
            <a:r>
              <a:rPr lang="ru-RU" sz="1200" kern="1200" dirty="0" smtClean="0">
                <a:solidFill>
                  <a:schemeClr val="tx1"/>
                </a:solidFill>
                <a:effectLst/>
                <a:latin typeface="+mn-lt"/>
                <a:ea typeface="+mn-ea"/>
                <a:cs typeface="+mn-cs"/>
              </a:rPr>
              <a:t>». Авторы-составители: Марина Александровна Ежова, Инна Викторовна </a:t>
            </a:r>
            <a:r>
              <a:rPr lang="ru-RU" sz="1200" kern="1200" dirty="0" err="1" smtClean="0">
                <a:solidFill>
                  <a:schemeClr val="tx1"/>
                </a:solidFill>
                <a:effectLst/>
                <a:latin typeface="+mn-lt"/>
                <a:ea typeface="+mn-ea"/>
                <a:cs typeface="+mn-cs"/>
              </a:rPr>
              <a:t>Гусаковская</a:t>
            </a:r>
            <a:r>
              <a:rPr lang="ru-RU" sz="1200" kern="1200" dirty="0" smtClean="0">
                <a:solidFill>
                  <a:schemeClr val="tx1"/>
                </a:solidFill>
                <a:effectLst/>
                <a:latin typeface="+mn-lt"/>
                <a:ea typeface="+mn-ea"/>
                <a:cs typeface="+mn-cs"/>
              </a:rPr>
              <a:t>. </a:t>
            </a:r>
          </a:p>
          <a:p>
            <a:r>
              <a:rPr lang="ru-RU" sz="1200" kern="1200" dirty="0" smtClean="0">
                <a:solidFill>
                  <a:schemeClr val="tx1"/>
                </a:solidFill>
                <a:effectLst/>
                <a:latin typeface="+mn-lt"/>
                <a:ea typeface="+mn-ea"/>
                <a:cs typeface="+mn-cs"/>
              </a:rPr>
              <a:t>   В пособии представлен практический опыт учителей-логопедов по созданию развивающей образовательной среды, соответствующей требованиям ФГОС ДО, для формирования осознанного произношения звуков у детей с использованием инновационных технологий. Предложены таблицы артикуляционной гимнастики с применением </a:t>
            </a:r>
            <a:r>
              <a:rPr lang="ru-RU" sz="1200" kern="1200" dirty="0" err="1" smtClean="0">
                <a:solidFill>
                  <a:schemeClr val="tx1"/>
                </a:solidFill>
                <a:effectLst/>
                <a:latin typeface="+mn-lt"/>
                <a:ea typeface="+mn-ea"/>
                <a:cs typeface="+mn-cs"/>
              </a:rPr>
              <a:t>биоэнергопластики</a:t>
            </a:r>
            <a:r>
              <a:rPr lang="ru-RU" sz="1200" kern="1200" dirty="0" smtClean="0">
                <a:solidFill>
                  <a:schemeClr val="tx1"/>
                </a:solidFill>
                <a:effectLst/>
                <a:latin typeface="+mn-lt"/>
                <a:ea typeface="+mn-ea"/>
                <a:cs typeface="+mn-cs"/>
              </a:rPr>
              <a:t>, конспекты.</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42</a:t>
            </a:fld>
            <a:endParaRPr lang="ru-RU"/>
          </a:p>
        </p:txBody>
      </p:sp>
    </p:spTree>
    <p:extLst>
      <p:ext uri="{BB962C8B-B14F-4D97-AF65-F5344CB8AC3E}">
        <p14:creationId xmlns:p14="http://schemas.microsoft.com/office/powerpoint/2010/main" val="20485439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44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Предлагаю вашему вниманию видео из интернета. Обратите внимание на девочку в нижнем правом углу. Как вы считаете: целесообразно ли проводить артикуляционную гимнастику с подгруппой детей?</a:t>
            </a:r>
          </a:p>
          <a:p>
            <a:r>
              <a:rPr lang="ru-RU" sz="1200" kern="1200" dirty="0" smtClean="0">
                <a:solidFill>
                  <a:schemeClr val="tx1"/>
                </a:solidFill>
                <a:effectLst/>
                <a:latin typeface="+mn-lt"/>
                <a:ea typeface="+mn-ea"/>
                <a:cs typeface="+mn-cs"/>
              </a:rPr>
              <a:t>Вывод: артикуляционная гимнастика с </a:t>
            </a:r>
            <a:r>
              <a:rPr lang="ru-RU" sz="1200" kern="1200" dirty="0" err="1" smtClean="0">
                <a:solidFill>
                  <a:schemeClr val="tx1"/>
                </a:solidFill>
                <a:effectLst/>
                <a:latin typeface="+mn-lt"/>
                <a:ea typeface="+mn-ea"/>
                <a:cs typeface="+mn-cs"/>
              </a:rPr>
              <a:t>биоэнергопластикой</a:t>
            </a:r>
            <a:r>
              <a:rPr lang="ru-RU" sz="1200" kern="1200" dirty="0" smtClean="0">
                <a:solidFill>
                  <a:schemeClr val="tx1"/>
                </a:solidFill>
                <a:effectLst/>
                <a:latin typeface="+mn-lt"/>
                <a:ea typeface="+mn-ea"/>
                <a:cs typeface="+mn-cs"/>
              </a:rPr>
              <a:t>  используется только на индивидуальных занятиях по постановке звуков, т.к. требует максимального сосредоточения для освоения точных синхронных движений рук и артикуляционного аппарата.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44</a:t>
            </a:fld>
            <a:endParaRPr lang="ru-RU"/>
          </a:p>
        </p:txBody>
      </p:sp>
    </p:spTree>
    <p:extLst>
      <p:ext uri="{BB962C8B-B14F-4D97-AF65-F5344CB8AC3E}">
        <p14:creationId xmlns:p14="http://schemas.microsoft.com/office/powerpoint/2010/main" val="38496765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45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Таким образом: применение метода </a:t>
            </a:r>
            <a:r>
              <a:rPr lang="ru-RU" sz="1200" kern="1200" dirty="0" err="1" smtClean="0">
                <a:solidFill>
                  <a:schemeClr val="tx1"/>
                </a:solidFill>
                <a:effectLst/>
                <a:latin typeface="+mn-lt"/>
                <a:ea typeface="+mn-ea"/>
                <a:cs typeface="+mn-cs"/>
              </a:rPr>
              <a:t>биоэнергопластики</a:t>
            </a:r>
            <a:r>
              <a:rPr lang="ru-RU" sz="1200" kern="1200" dirty="0" smtClean="0">
                <a:solidFill>
                  <a:schemeClr val="tx1"/>
                </a:solidFill>
                <a:effectLst/>
                <a:latin typeface="+mn-lt"/>
                <a:ea typeface="+mn-ea"/>
                <a:cs typeface="+mn-cs"/>
              </a:rPr>
              <a:t> открывает большие перспективы в достижении целей логопедической работы. А также расширяет возможности проявления творчества педагога.</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45</a:t>
            </a:fld>
            <a:endParaRPr lang="ru-RU"/>
          </a:p>
        </p:txBody>
      </p:sp>
    </p:spTree>
    <p:extLst>
      <p:ext uri="{BB962C8B-B14F-4D97-AF65-F5344CB8AC3E}">
        <p14:creationId xmlns:p14="http://schemas.microsoft.com/office/powerpoint/2010/main" val="22560028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sz="1200" b="1" kern="1200" dirty="0" smtClean="0">
                <a:solidFill>
                  <a:schemeClr val="tx1"/>
                </a:solidFill>
                <a:effectLst/>
                <a:latin typeface="+mn-lt"/>
                <a:ea typeface="+mn-ea"/>
                <a:cs typeface="+mn-cs"/>
              </a:rPr>
              <a:t>46 слайд</a:t>
            </a:r>
            <a:endParaRPr lang="ru-RU" sz="1200" kern="1200" dirty="0" smtClean="0">
              <a:solidFill>
                <a:schemeClr val="tx1"/>
              </a:solidFill>
              <a:effectLst/>
              <a:latin typeface="+mn-lt"/>
              <a:ea typeface="+mn-ea"/>
              <a:cs typeface="+mn-cs"/>
            </a:endParaRPr>
          </a:p>
          <a:p>
            <a:r>
              <a:rPr lang="ru-RU" sz="1200" kern="1200" dirty="0" smtClean="0">
                <a:solidFill>
                  <a:schemeClr val="tx1"/>
                </a:solidFill>
                <a:effectLst/>
                <a:latin typeface="+mn-lt"/>
                <a:ea typeface="+mn-ea"/>
                <a:cs typeface="+mn-cs"/>
              </a:rPr>
              <a:t>Движенья рук – как взмах крыла,</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Полёт без них не состоится…</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Хочу всем пожелать добра!</a:t>
            </a:r>
            <a:br>
              <a:rPr lang="ru-RU" sz="1200" kern="1200" dirty="0" smtClean="0">
                <a:solidFill>
                  <a:schemeClr val="tx1"/>
                </a:solidFill>
                <a:effectLst/>
                <a:latin typeface="+mn-lt"/>
                <a:ea typeface="+mn-ea"/>
                <a:cs typeface="+mn-cs"/>
              </a:rPr>
            </a:br>
            <a:r>
              <a:rPr lang="ru-RU" sz="1200" kern="1200" dirty="0" smtClean="0">
                <a:solidFill>
                  <a:schemeClr val="tx1"/>
                </a:solidFill>
                <a:effectLst/>
                <a:latin typeface="+mn-lt"/>
                <a:ea typeface="+mn-ea"/>
                <a:cs typeface="+mn-cs"/>
              </a:rPr>
              <a:t>И к лучшему всегда стремиться!</a:t>
            </a:r>
          </a:p>
          <a:p>
            <a:endParaRPr lang="ru-RU" dirty="0"/>
          </a:p>
        </p:txBody>
      </p:sp>
      <p:sp>
        <p:nvSpPr>
          <p:cNvPr id="4" name="Номер слайда 3"/>
          <p:cNvSpPr>
            <a:spLocks noGrp="1"/>
          </p:cNvSpPr>
          <p:nvPr>
            <p:ph type="sldNum" sz="quarter" idx="10"/>
          </p:nvPr>
        </p:nvSpPr>
        <p:spPr/>
        <p:txBody>
          <a:bodyPr/>
          <a:lstStyle/>
          <a:p>
            <a:fld id="{A76ABDC3-EF91-400D-A55E-C5E96108081E}" type="slidenum">
              <a:rPr lang="ru-RU" smtClean="0"/>
              <a:pPr/>
              <a:t>46</a:t>
            </a:fld>
            <a:endParaRPr lang="ru-RU"/>
          </a:p>
        </p:txBody>
      </p:sp>
    </p:spTree>
    <p:extLst>
      <p:ext uri="{BB962C8B-B14F-4D97-AF65-F5344CB8AC3E}">
        <p14:creationId xmlns:p14="http://schemas.microsoft.com/office/powerpoint/2010/main" val="16339679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Скругленный прямоугольник 8"/>
          <p:cNvSpPr/>
          <p:nvPr userDrawn="1"/>
        </p:nvSpPr>
        <p:spPr>
          <a:xfrm>
            <a:off x="503962" y="522684"/>
            <a:ext cx="8382000" cy="5780617"/>
          </a:xfrm>
          <a:prstGeom prst="round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EC8064-8DCE-4935-ABCD-0176FC871D19}" type="slidenum">
              <a:rPr lang="ru-RU" smtClean="0"/>
              <a:pPr/>
              <a:t>‹#›</a:t>
            </a:fld>
            <a:endParaRPr lang="ru-RU"/>
          </a:p>
        </p:txBody>
      </p:sp>
      <p:pic>
        <p:nvPicPr>
          <p:cNvPr id="8" name="Picture 6" descr="http://www.playcast.ru/uploads/2015/10/02/15288790.png"/>
          <p:cNvPicPr>
            <a:picLocks noChangeAspect="1" noChangeArrowheads="1"/>
          </p:cNvPicPr>
          <p:nvPr userDrawn="1"/>
        </p:nvPicPr>
        <p:blipFill>
          <a:blip r:embed="rId2" cstate="print">
            <a:duotone>
              <a:prstClr val="black"/>
              <a:srgbClr val="BC2D00">
                <a:tint val="45000"/>
                <a:satMod val="400000"/>
              </a:srgbClr>
            </a:duotone>
            <a:extLst>
              <a:ext uri="{28A0092B-C50C-407E-A947-70E740481C1C}">
                <a14:useLocalDpi xmlns:a14="http://schemas.microsoft.com/office/drawing/2010/main" val="0"/>
              </a:ext>
            </a:extLst>
          </a:blip>
          <a:srcRect/>
          <a:stretch>
            <a:fillRect/>
          </a:stretch>
        </p:blipFill>
        <p:spPr bwMode="auto">
          <a:xfrm rot="5400000" flipH="1">
            <a:off x="7265348" y="4929024"/>
            <a:ext cx="1613703" cy="1971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3250413"/>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2791550"/>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2332687"/>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1873824"/>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1414961"/>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95609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600358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4627002"/>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416813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3709276"/>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554472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5085865"/>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2" name="Рисунок 2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89716" y="159957"/>
            <a:ext cx="1387356" cy="1211494"/>
          </a:xfrm>
          <a:prstGeom prst="rect">
            <a:avLst/>
          </a:prstGeom>
        </p:spPr>
      </p:pic>
    </p:spTree>
    <p:extLst>
      <p:ext uri="{BB962C8B-B14F-4D97-AF65-F5344CB8AC3E}">
        <p14:creationId xmlns:p14="http://schemas.microsoft.com/office/powerpoint/2010/main" val="2700077380"/>
      </p:ext>
    </p:extLst>
  </p:cSld>
  <p:clrMapOvr>
    <a:masterClrMapping/>
  </p:clrMapOvr>
  <p:transition>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8" name="Скругленный прямоугольник 7"/>
          <p:cNvSpPr/>
          <p:nvPr userDrawn="1"/>
        </p:nvSpPr>
        <p:spPr>
          <a:xfrm>
            <a:off x="503962" y="522684"/>
            <a:ext cx="8382000" cy="5780617"/>
          </a:xfrm>
          <a:prstGeom prst="roundRect">
            <a:avLst/>
          </a:prstGeom>
          <a:solidFill>
            <a:schemeClr val="bg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EC8064-8DCE-4935-ABCD-0176FC871D19}" type="slidenum">
              <a:rPr lang="ru-RU" smtClean="0"/>
              <a:pPr/>
              <a:t>‹#›</a:t>
            </a:fld>
            <a:endParaRPr lang="ru-RU"/>
          </a:p>
        </p:txBody>
      </p:sp>
      <p:pic>
        <p:nvPicPr>
          <p:cNvPr id="7" name="Picture 6" descr="http://www.playcast.ru/uploads/2015/10/02/15288790.png"/>
          <p:cNvPicPr>
            <a:picLocks noChangeAspect="1" noChangeArrowheads="1"/>
          </p:cNvPicPr>
          <p:nvPr userDrawn="1"/>
        </p:nvPicPr>
        <p:blipFill rotWithShape="1">
          <a:blip r:embed="rId2" cstate="print">
            <a:duotone>
              <a:prstClr val="black"/>
              <a:srgbClr val="BC2D00">
                <a:tint val="45000"/>
                <a:satMod val="400000"/>
              </a:srgbClr>
            </a:duotone>
            <a:extLst>
              <a:ext uri="{28A0092B-C50C-407E-A947-70E740481C1C}">
                <a14:useLocalDpi xmlns:a14="http://schemas.microsoft.com/office/drawing/2010/main" val="0"/>
              </a:ext>
            </a:extLst>
          </a:blip>
          <a:srcRect l="3348" b="21800"/>
          <a:stretch/>
        </p:blipFill>
        <p:spPr bwMode="auto">
          <a:xfrm rot="3297159">
            <a:off x="7123320" y="-167055"/>
            <a:ext cx="1817169" cy="17959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3250413"/>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2791550"/>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2332687"/>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1873824"/>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1414961"/>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95609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600358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4627002"/>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416813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3709276"/>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554472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img-fotki.yandex.ru/get/5214/28257045.695/0_731b9_85d6a91_XL.png"/>
          <p:cNvPicPr>
            <a:picLocks noChangeAspect="1" noChangeArrowheads="1"/>
          </p:cNvPicPr>
          <p:nvPr userDrawn="1"/>
        </p:nvPicPr>
        <p:blipFill rotWithShape="1">
          <a:blip r:embed="rId3" cstate="print">
            <a:extLst>
              <a:ext uri="{28A0092B-C50C-407E-A947-70E740481C1C}">
                <a14:useLocalDpi xmlns:a14="http://schemas.microsoft.com/office/drawing/2010/main" val="0"/>
              </a:ext>
            </a:extLst>
          </a:blip>
          <a:srcRect l="59316" t="17205" r="14053" b="72194"/>
          <a:stretch/>
        </p:blipFill>
        <p:spPr bwMode="auto">
          <a:xfrm>
            <a:off x="44216" y="5085865"/>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1" name="Рисунок 2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89716" y="159957"/>
            <a:ext cx="1387356" cy="1211494"/>
          </a:xfrm>
          <a:prstGeom prst="rect">
            <a:avLst/>
          </a:prstGeom>
        </p:spPr>
      </p:pic>
    </p:spTree>
    <p:extLst>
      <p:ext uri="{BB962C8B-B14F-4D97-AF65-F5344CB8AC3E}">
        <p14:creationId xmlns:p14="http://schemas.microsoft.com/office/powerpoint/2010/main" val="2128780841"/>
      </p:ext>
    </p:extLst>
  </p:cSld>
  <p:clrMapOvr>
    <a:masterClrMapping/>
  </p:clrMapOvr>
  <p:transition>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EC8064-8DCE-4935-ABCD-0176FC871D19}" type="slidenum">
              <a:rPr lang="ru-RU" smtClean="0"/>
              <a:pPr/>
              <a:t>‹#›</a:t>
            </a:fld>
            <a:endParaRPr lang="ru-RU"/>
          </a:p>
        </p:txBody>
      </p:sp>
      <p:sp>
        <p:nvSpPr>
          <p:cNvPr id="7" name="Скругленный прямоугольник 6"/>
          <p:cNvSpPr/>
          <p:nvPr userDrawn="1"/>
        </p:nvSpPr>
        <p:spPr>
          <a:xfrm>
            <a:off x="503962" y="522684"/>
            <a:ext cx="8382000" cy="5780617"/>
          </a:xfrm>
          <a:prstGeom prst="round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8"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3250413"/>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2791550"/>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2332687"/>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1873824"/>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1414961"/>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95609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600358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4627002"/>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416813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3709276"/>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554472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img-fotki.yandex.ru/get/5214/28257045.695/0_731b9_85d6a91_XL.png"/>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59316" t="17205" r="14053" b="72194"/>
          <a:stretch/>
        </p:blipFill>
        <p:spPr bwMode="auto">
          <a:xfrm>
            <a:off x="44216" y="5085865"/>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0" name="Рисунок 1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89716" y="159957"/>
            <a:ext cx="1387356" cy="1211494"/>
          </a:xfrm>
          <a:prstGeom prst="rect">
            <a:avLst/>
          </a:prstGeom>
        </p:spPr>
      </p:pic>
    </p:spTree>
    <p:extLst>
      <p:ext uri="{BB962C8B-B14F-4D97-AF65-F5344CB8AC3E}">
        <p14:creationId xmlns:p14="http://schemas.microsoft.com/office/powerpoint/2010/main" val="2684272539"/>
      </p:ext>
    </p:extLst>
  </p:cSld>
  <p:clrMapOvr>
    <a:masterClrMapping/>
  </p:clrMapOvr>
  <p:transition>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2455817255"/>
      </p:ext>
    </p:extLst>
  </p:cSld>
  <p:clrMapOvr>
    <a:masterClrMapping/>
  </p:clrMapOvr>
  <p:transition>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2769608410"/>
      </p:ext>
    </p:extLst>
  </p:cSld>
  <p:clrMapOvr>
    <a:masterClrMapping/>
  </p:clrMapOvr>
  <p:transition>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1538040151"/>
      </p:ext>
    </p:extLst>
  </p:cSld>
  <p:clrMapOvr>
    <a:masterClrMapping/>
  </p:clrMapOvr>
  <p:transition>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689809793"/>
      </p:ext>
    </p:extLst>
  </p:cSld>
  <p:clrMapOvr>
    <a:masterClrMapping/>
  </p:clrMapOvr>
  <p:transition>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3576308601"/>
      </p:ext>
    </p:extLst>
  </p:cSld>
  <p:clrMapOvr>
    <a:masterClrMapping/>
  </p:clrMapOvr>
  <p:transition>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3294773945"/>
      </p:ext>
    </p:extLst>
  </p:cSld>
  <p:clrMapOvr>
    <a:masterClrMapping/>
  </p:clrMapOvr>
  <p:transition>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3841288629"/>
      </p:ext>
    </p:extLst>
  </p:cSld>
  <p:clrMapOvr>
    <a:masterClrMapping/>
  </p:clrMapOvr>
  <p:transition>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1F8B11F-4029-4AC4-8B4D-79EF68AF7270}" type="datetimeFigureOut">
              <a:rPr lang="ru-RU" smtClean="0"/>
              <a:pPr/>
              <a:t>13.09.2017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7EC8064-8DCE-4935-ABCD-0176FC871D19}" type="slidenum">
              <a:rPr lang="ru-RU" smtClean="0"/>
              <a:pPr/>
              <a:t>‹#›</a:t>
            </a:fld>
            <a:endParaRPr lang="ru-RU"/>
          </a:p>
        </p:txBody>
      </p:sp>
    </p:spTree>
    <p:extLst>
      <p:ext uri="{BB962C8B-B14F-4D97-AF65-F5344CB8AC3E}">
        <p14:creationId xmlns:p14="http://schemas.microsoft.com/office/powerpoint/2010/main" val="1317403282"/>
      </p:ext>
    </p:extLst>
  </p:cSld>
  <p:clrMapOvr>
    <a:masterClrMapping/>
  </p:clrMapOvr>
  <p:transition>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1F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F8B11F-4029-4AC4-8B4D-79EF68AF7270}" type="datetimeFigureOut">
              <a:rPr lang="ru-RU" smtClean="0"/>
              <a:pPr/>
              <a:t>13.09.2017</a:t>
            </a:fld>
            <a:endParaRPr lang="ru-RU"/>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EC8064-8DCE-4935-ABCD-0176FC871D19}" type="slidenum">
              <a:rPr lang="ru-RU" smtClean="0"/>
              <a:pPr/>
              <a:t>‹#›</a:t>
            </a:fld>
            <a:endParaRPr lang="ru-RU"/>
          </a:p>
        </p:txBody>
      </p:sp>
      <p:grpSp>
        <p:nvGrpSpPr>
          <p:cNvPr id="9" name="Группа 8"/>
          <p:cNvGrpSpPr/>
          <p:nvPr userDrawn="1"/>
        </p:nvGrpSpPr>
        <p:grpSpPr>
          <a:xfrm>
            <a:off x="0" y="-17966"/>
            <a:ext cx="9144000" cy="339582"/>
            <a:chOff x="0" y="-17966"/>
            <a:chExt cx="9144000" cy="407407"/>
          </a:xfrm>
        </p:grpSpPr>
        <p:pic>
          <p:nvPicPr>
            <p:cNvPr id="7"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b="89573"/>
            <a:stretch/>
          </p:blipFill>
          <p:spPr bwMode="auto">
            <a:xfrm>
              <a:off x="0" y="-17966"/>
              <a:ext cx="4926437" cy="40740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b="89573"/>
            <a:stretch/>
          </p:blipFill>
          <p:spPr bwMode="auto">
            <a:xfrm>
              <a:off x="4257675" y="-17966"/>
              <a:ext cx="4886325" cy="40740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Группа 9"/>
          <p:cNvGrpSpPr/>
          <p:nvPr userDrawn="1"/>
        </p:nvGrpSpPr>
        <p:grpSpPr>
          <a:xfrm>
            <a:off x="0" y="6462450"/>
            <a:ext cx="9144000" cy="413543"/>
            <a:chOff x="0" y="-17966"/>
            <a:chExt cx="9144000" cy="407407"/>
          </a:xfrm>
        </p:grpSpPr>
        <p:pic>
          <p:nvPicPr>
            <p:cNvPr id="11"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b="89573"/>
            <a:stretch/>
          </p:blipFill>
          <p:spPr bwMode="auto">
            <a:xfrm>
              <a:off x="0" y="-17966"/>
              <a:ext cx="4926437" cy="40740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b="89573"/>
            <a:stretch/>
          </p:blipFill>
          <p:spPr bwMode="auto">
            <a:xfrm>
              <a:off x="4257675" y="-17966"/>
              <a:ext cx="4886325" cy="407407"/>
            </a:xfrm>
            <a:prstGeom prst="rect">
              <a:avLst/>
            </a:prstGeom>
            <a:noFill/>
            <a:extLst>
              <a:ext uri="{909E8E84-426E-40DD-AFC4-6F175D3DCCD1}">
                <a14:hiddenFill xmlns:a14="http://schemas.microsoft.com/office/drawing/2010/main">
                  <a:solidFill>
                    <a:srgbClr val="FFFFFF"/>
                  </a:solidFill>
                </a14:hiddenFill>
              </a:ext>
            </a:extLst>
          </p:spPr>
        </p:pic>
      </p:grpSp>
      <p:pic>
        <p:nvPicPr>
          <p:cNvPr id="13"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3250413"/>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2791550"/>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2332687"/>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1873824"/>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1414961"/>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95609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600358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4627002"/>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4168139"/>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3709276"/>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5544728"/>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http://img-fotki.yandex.ru/get/5214/28257045.695/0_731b9_85d6a91_XL.png"/>
          <p:cNvPicPr>
            <a:picLocks noChangeAspect="1" noChangeArrowheads="1"/>
          </p:cNvPicPr>
          <p:nvPr userDrawn="1"/>
        </p:nvPicPr>
        <p:blipFill rotWithShape="1">
          <a:blip r:embed="rId13" cstate="print">
            <a:extLst>
              <a:ext uri="{28A0092B-C50C-407E-A947-70E740481C1C}">
                <a14:useLocalDpi xmlns:a14="http://schemas.microsoft.com/office/drawing/2010/main" val="0"/>
              </a:ext>
            </a:extLst>
          </a:blip>
          <a:srcRect l="59316" t="17205" r="14053" b="72194"/>
          <a:stretch/>
        </p:blipFill>
        <p:spPr bwMode="auto">
          <a:xfrm>
            <a:off x="44216" y="5085865"/>
            <a:ext cx="919493" cy="352761"/>
          </a:xfrm>
          <a:prstGeom prst="rect">
            <a:avLst/>
          </a:prstGeom>
          <a:noFill/>
          <a:extLst>
            <a:ext uri="{909E8E84-426E-40DD-AFC4-6F175D3DCCD1}">
              <a14:hiddenFill xmlns:a14="http://schemas.microsoft.com/office/drawing/2010/main">
                <a:solidFill>
                  <a:srgbClr val="FFFFFF"/>
                </a:solidFill>
              </a14:hiddenFill>
            </a:ext>
          </a:extLst>
        </p:spPr>
      </p:pic>
      <p:pic>
        <p:nvPicPr>
          <p:cNvPr id="25" name="Рисунок 24"/>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89716" y="159957"/>
            <a:ext cx="1387356" cy="1211494"/>
          </a:xfrm>
          <a:prstGeom prst="rect">
            <a:avLst/>
          </a:prstGeom>
        </p:spPr>
      </p:pic>
    </p:spTree>
    <p:extLst>
      <p:ext uri="{BB962C8B-B14F-4D97-AF65-F5344CB8AC3E}">
        <p14:creationId xmlns:p14="http://schemas.microsoft.com/office/powerpoint/2010/main" val="9839863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1083;&#1086;&#1075;&#1086;%20&#1089;&#1082;&#1072;&#1079;&#1082;&#1072;%200.mp4"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21.emf"/><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6.xml"/><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emf"/></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emf"/></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41.emf"/></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4.emf"/></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image" Target="../media/image48.jpeg"/><Relationship Id="rId4" Type="http://schemas.openxmlformats.org/officeDocument/2006/relationships/image" Target="../media/image47.jpeg"/></Relationships>
</file>

<file path=ppt/slides/_rels/slide33.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video" Target="file:///F:\&#1053;&#1086;&#1074;&#1072;&#1103;%20&#1087;&#1072;&#1087;&#1082;&#1072;%20&#1082;%20&#1052;&#1054;%20&#1058;.&#1042;.%20&#1041;&#1099;&#1082;&#1086;&#1074;&#1072;\&#1042;&#1077;&#1089;&#1077;&#1083;&#1099;&#1081;%20&#1071;&#1079;&#1099;&#1095;&#1086;&#1082;.mp4" TargetMode="External"/><Relationship Id="rId4" Type="http://schemas.openxmlformats.org/officeDocument/2006/relationships/image" Target="../media/image61.jpe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Заголовок 1"/>
          <p:cNvSpPr>
            <a:spLocks noGrp="1"/>
          </p:cNvSpPr>
          <p:nvPr>
            <p:ph type="title"/>
          </p:nvPr>
        </p:nvSpPr>
        <p:spPr>
          <a:xfrm>
            <a:off x="990600" y="333375"/>
            <a:ext cx="7772400" cy="1008063"/>
          </a:xfrm>
        </p:spPr>
        <p:txBody>
          <a:bodyPr>
            <a:normAutofit fontScale="90000"/>
          </a:bodyPr>
          <a:lstStyle/>
          <a:p>
            <a:pPr algn="ct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dirty="0" smtClean="0">
                <a:solidFill>
                  <a:srgbClr val="C00000"/>
                </a:solidFill>
                <a:cs typeface="Times New Roman" pitchFamily="18" charset="0"/>
              </a:rPr>
              <a:t/>
            </a:r>
            <a:br>
              <a:rPr lang="ru-RU" sz="2800" b="1" dirty="0" smtClean="0">
                <a:solidFill>
                  <a:srgbClr val="C00000"/>
                </a:solidFill>
                <a:cs typeface="Times New Roman" pitchFamily="18" charset="0"/>
              </a:rPr>
            </a:br>
            <a:r>
              <a:rPr lang="ru-RU" sz="2800" b="1" i="1" dirty="0" err="1" smtClean="0">
                <a:solidFill>
                  <a:srgbClr val="0070C0"/>
                </a:solidFill>
                <a:latin typeface="Times New Roman" pitchFamily="18" charset="0"/>
                <a:cs typeface="Times New Roman" pitchFamily="18" charset="0"/>
              </a:rPr>
              <a:t>Здоровьесберегающие</a:t>
            </a:r>
            <a:r>
              <a:rPr lang="ru-RU" sz="2800" b="1" i="1" dirty="0" smtClean="0">
                <a:solidFill>
                  <a:srgbClr val="0070C0"/>
                </a:solidFill>
                <a:latin typeface="Times New Roman" pitchFamily="18" charset="0"/>
                <a:cs typeface="Times New Roman" pitchFamily="18" charset="0"/>
              </a:rPr>
              <a:t> технологии </a:t>
            </a:r>
            <a:br>
              <a:rPr lang="ru-RU" sz="2800" b="1" i="1" dirty="0" smtClean="0">
                <a:solidFill>
                  <a:srgbClr val="0070C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 </a:t>
            </a:r>
            <a:r>
              <a:rPr lang="ru-RU" sz="2800" b="1" dirty="0" smtClean="0">
                <a:solidFill>
                  <a:srgbClr val="C00000"/>
                </a:solidFill>
                <a:latin typeface="Times New Roman" pitchFamily="18" charset="0"/>
                <a:cs typeface="Times New Roman" pitchFamily="18" charset="0"/>
              </a:rPr>
              <a:t/>
            </a:r>
            <a:br>
              <a:rPr lang="ru-RU" sz="2800" b="1" dirty="0" smtClean="0">
                <a:solidFill>
                  <a:srgbClr val="C00000"/>
                </a:solidFill>
                <a:latin typeface="Times New Roman" pitchFamily="18" charset="0"/>
                <a:cs typeface="Times New Roman" pitchFamily="18" charset="0"/>
              </a:rPr>
            </a:br>
            <a:r>
              <a:rPr lang="ru-RU" sz="2800" b="1" dirty="0" smtClean="0">
                <a:solidFill>
                  <a:srgbClr val="C00000"/>
                </a:solidFill>
                <a:latin typeface="Times New Roman" pitchFamily="18" charset="0"/>
                <a:cs typeface="Times New Roman" pitchFamily="18" charset="0"/>
              </a:rPr>
              <a:t/>
            </a:r>
            <a:br>
              <a:rPr lang="ru-RU" sz="2800" b="1" dirty="0" smtClean="0">
                <a:solidFill>
                  <a:srgbClr val="C00000"/>
                </a:solidFill>
                <a:latin typeface="Times New Roman" pitchFamily="18" charset="0"/>
                <a:cs typeface="Times New Roman" pitchFamily="18" charset="0"/>
              </a:rPr>
            </a:br>
            <a:r>
              <a:rPr lang="ru-RU" sz="2800" b="1" dirty="0" smtClean="0">
                <a:solidFill>
                  <a:srgbClr val="C00000"/>
                </a:solidFill>
                <a:latin typeface="Times New Roman" pitchFamily="18" charset="0"/>
                <a:cs typeface="Times New Roman" pitchFamily="18" charset="0"/>
              </a:rPr>
              <a:t/>
            </a:r>
            <a:br>
              <a:rPr lang="ru-RU" sz="2800" b="1" dirty="0" smtClean="0">
                <a:solidFill>
                  <a:srgbClr val="C00000"/>
                </a:solidFill>
                <a:latin typeface="Times New Roman" pitchFamily="18" charset="0"/>
                <a:cs typeface="Times New Roman" pitchFamily="18" charset="0"/>
              </a:rPr>
            </a:br>
            <a:r>
              <a:rPr lang="ru-RU" sz="3600" b="1" dirty="0" smtClean="0">
                <a:solidFill>
                  <a:srgbClr val="FF0000"/>
                </a:solidFill>
                <a:latin typeface="Times New Roman" pitchFamily="18" charset="0"/>
                <a:cs typeface="Times New Roman" pitchFamily="18" charset="0"/>
              </a:rPr>
              <a:t>Использование метода </a:t>
            </a:r>
            <a:br>
              <a:rPr lang="ru-RU" sz="3600" b="1" dirty="0" smtClean="0">
                <a:solidFill>
                  <a:srgbClr val="FF0000"/>
                </a:solidFill>
                <a:latin typeface="Times New Roman" pitchFamily="18" charset="0"/>
                <a:cs typeface="Times New Roman" pitchFamily="18" charset="0"/>
              </a:rPr>
            </a:br>
            <a:r>
              <a:rPr lang="ru-RU" sz="3600" b="1" dirty="0" err="1" smtClean="0">
                <a:solidFill>
                  <a:srgbClr val="FF0000"/>
                </a:solidFill>
                <a:latin typeface="Times New Roman" pitchFamily="18" charset="0"/>
                <a:cs typeface="Times New Roman" pitchFamily="18" charset="0"/>
              </a:rPr>
              <a:t>биоэнергопластики</a:t>
            </a:r>
            <a:r>
              <a:rPr lang="ru-RU" sz="3600" b="1" dirty="0" smtClean="0">
                <a:solidFill>
                  <a:srgbClr val="FF0000"/>
                </a:solidFill>
                <a:latin typeface="Times New Roman" pitchFamily="18" charset="0"/>
                <a:cs typeface="Times New Roman" pitchFamily="18" charset="0"/>
              </a:rPr>
              <a:t> при </a:t>
            </a:r>
            <a:br>
              <a:rPr lang="ru-RU" sz="3600" b="1" dirty="0" smtClean="0">
                <a:solidFill>
                  <a:srgbClr val="FF0000"/>
                </a:solidFill>
                <a:latin typeface="Times New Roman" pitchFamily="18" charset="0"/>
                <a:cs typeface="Times New Roman" pitchFamily="18" charset="0"/>
              </a:rPr>
            </a:br>
            <a:r>
              <a:rPr lang="ru-RU" sz="3600" b="1" dirty="0" smtClean="0">
                <a:solidFill>
                  <a:srgbClr val="FF0000"/>
                </a:solidFill>
                <a:latin typeface="Times New Roman" pitchFamily="18" charset="0"/>
                <a:cs typeface="Times New Roman" pitchFamily="18" charset="0"/>
              </a:rPr>
              <a:t>выполнении артикуляционной </a:t>
            </a:r>
            <a:br>
              <a:rPr lang="ru-RU" sz="3600" b="1" dirty="0" smtClean="0">
                <a:solidFill>
                  <a:srgbClr val="FF0000"/>
                </a:solidFill>
                <a:latin typeface="Times New Roman" pitchFamily="18" charset="0"/>
                <a:cs typeface="Times New Roman" pitchFamily="18" charset="0"/>
              </a:rPr>
            </a:br>
            <a:r>
              <a:rPr lang="ru-RU" sz="3600" b="1" dirty="0" smtClean="0">
                <a:solidFill>
                  <a:srgbClr val="FF0000"/>
                </a:solidFill>
                <a:latin typeface="Times New Roman" pitchFamily="18" charset="0"/>
                <a:cs typeface="Times New Roman" pitchFamily="18" charset="0"/>
              </a:rPr>
              <a:t>гимнастики с детьми дошкольного </a:t>
            </a:r>
            <a:br>
              <a:rPr lang="ru-RU" sz="3600" b="1" dirty="0" smtClean="0">
                <a:solidFill>
                  <a:srgbClr val="FF0000"/>
                </a:solidFill>
                <a:latin typeface="Times New Roman" pitchFamily="18" charset="0"/>
                <a:cs typeface="Times New Roman" pitchFamily="18" charset="0"/>
              </a:rPr>
            </a:br>
            <a:r>
              <a:rPr lang="ru-RU" sz="3600" b="1" dirty="0" smtClean="0">
                <a:solidFill>
                  <a:srgbClr val="FF0000"/>
                </a:solidFill>
                <a:latin typeface="Times New Roman" pitchFamily="18" charset="0"/>
                <a:cs typeface="Times New Roman" pitchFamily="18" charset="0"/>
              </a:rPr>
              <a:t>возраста </a:t>
            </a:r>
            <a:br>
              <a:rPr lang="ru-RU" sz="3600" b="1" dirty="0" smtClean="0">
                <a:solidFill>
                  <a:srgbClr val="FF0000"/>
                </a:solidFill>
                <a:latin typeface="Times New Roman" pitchFamily="18" charset="0"/>
                <a:cs typeface="Times New Roman" pitchFamily="18" charset="0"/>
              </a:rPr>
            </a:br>
            <a:r>
              <a:rPr lang="ru-RU" sz="3100" b="1" dirty="0" smtClean="0">
                <a:solidFill>
                  <a:srgbClr val="C00000"/>
                </a:solidFill>
                <a:cs typeface="Times New Roman" pitchFamily="18" charset="0"/>
              </a:rPr>
              <a:t/>
            </a:r>
            <a:br>
              <a:rPr lang="ru-RU" sz="3100" b="1" dirty="0" smtClean="0">
                <a:solidFill>
                  <a:srgbClr val="C00000"/>
                </a:solidFill>
                <a:cs typeface="Times New Roman" pitchFamily="18" charset="0"/>
              </a:rPr>
            </a:br>
            <a:endParaRPr lang="ru-RU" sz="3100" dirty="0" smtClean="0"/>
          </a:p>
        </p:txBody>
      </p:sp>
      <p:sp>
        <p:nvSpPr>
          <p:cNvPr id="4099" name="Прямоугольник 2"/>
          <p:cNvSpPr>
            <a:spLocks noChangeArrowheads="1"/>
          </p:cNvSpPr>
          <p:nvPr/>
        </p:nvSpPr>
        <p:spPr bwMode="auto">
          <a:xfrm>
            <a:off x="4356100" y="5300663"/>
            <a:ext cx="4032250" cy="708025"/>
          </a:xfrm>
          <a:prstGeom prst="rect">
            <a:avLst/>
          </a:prstGeom>
          <a:noFill/>
          <a:ln w="9525">
            <a:noFill/>
            <a:miter lim="800000"/>
            <a:headEnd/>
            <a:tailEnd/>
          </a:ln>
        </p:spPr>
        <p:txBody>
          <a:bodyPr>
            <a:spAutoFit/>
          </a:bodyPr>
          <a:lstStyle/>
          <a:p>
            <a:pPr algn="ctr"/>
            <a:r>
              <a:rPr lang="ru-RU" sz="2000" dirty="0">
                <a:solidFill>
                  <a:srgbClr val="0070C0"/>
                </a:solidFill>
                <a:latin typeface="Times New Roman" pitchFamily="18" charset="0"/>
                <a:cs typeface="Times New Roman" pitchFamily="18" charset="0"/>
              </a:rPr>
              <a:t>Учитель-логопед Т.В. Быкова</a:t>
            </a:r>
            <a:br>
              <a:rPr lang="ru-RU" sz="2000" dirty="0">
                <a:solidFill>
                  <a:srgbClr val="0070C0"/>
                </a:solidFill>
                <a:latin typeface="Times New Roman" pitchFamily="18" charset="0"/>
                <a:cs typeface="Times New Roman" pitchFamily="18" charset="0"/>
              </a:rPr>
            </a:br>
            <a:r>
              <a:rPr lang="ru-RU" sz="2000" dirty="0">
                <a:solidFill>
                  <a:srgbClr val="0070C0"/>
                </a:solidFill>
                <a:latin typeface="Times New Roman" pitchFamily="18" charset="0"/>
                <a:cs typeface="Times New Roman" pitchFamily="18" charset="0"/>
              </a:rPr>
              <a:t>детский сад № 34 г. Рыбинск   </a:t>
            </a:r>
          </a:p>
        </p:txBody>
      </p:sp>
      <p:pic>
        <p:nvPicPr>
          <p:cNvPr id="4100" name="Picture 2" descr="C:\Users\рпгор\Desktop\Новая папка (2)\image.jpg"/>
          <p:cNvPicPr>
            <a:picLocks noChangeAspect="1" noChangeArrowheads="1"/>
          </p:cNvPicPr>
          <p:nvPr/>
        </p:nvPicPr>
        <p:blipFill>
          <a:blip r:embed="rId3" cstate="print"/>
          <a:srcRect/>
          <a:stretch>
            <a:fillRect/>
          </a:stretch>
        </p:blipFill>
        <p:spPr bwMode="auto">
          <a:xfrm>
            <a:off x="1070203" y="3557815"/>
            <a:ext cx="2881312" cy="2798763"/>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51429" y="365126"/>
            <a:ext cx="7416800" cy="1325563"/>
          </a:xfrm>
        </p:spPr>
        <p:txBody>
          <a:bodyPr>
            <a:normAutofit/>
          </a:bodyPr>
          <a:lstStyle/>
          <a:p>
            <a:pPr algn="ctr"/>
            <a:r>
              <a:rPr lang="ru-RU" sz="3200" b="1" i="1" dirty="0" smtClean="0">
                <a:solidFill>
                  <a:srgbClr val="FF0000"/>
                </a:solidFill>
                <a:latin typeface="Times New Roman" pitchFamily="18" charset="0"/>
                <a:cs typeface="Times New Roman" pitchFamily="18" charset="0"/>
              </a:rPr>
              <a:t>Портрет ребёнка с речевой патологией</a:t>
            </a:r>
            <a:endParaRPr lang="ru-RU" sz="3200" b="1" i="1" dirty="0">
              <a:solidFill>
                <a:srgbClr val="FF0000"/>
              </a:solidFill>
              <a:latin typeface="Times New Roman" pitchFamily="18" charset="0"/>
              <a:cs typeface="Times New Roman" pitchFamily="18" charset="0"/>
            </a:endParaRPr>
          </a:p>
        </p:txBody>
      </p:sp>
      <p:sp>
        <p:nvSpPr>
          <p:cNvPr id="3" name="Овал 2"/>
          <p:cNvSpPr/>
          <p:nvPr/>
        </p:nvSpPr>
        <p:spPr>
          <a:xfrm>
            <a:off x="1045028" y="1538514"/>
            <a:ext cx="2612572" cy="20755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Низкая работоспособность</a:t>
            </a:r>
            <a:endParaRPr lang="ru-RU" dirty="0"/>
          </a:p>
        </p:txBody>
      </p:sp>
      <p:sp>
        <p:nvSpPr>
          <p:cNvPr id="4" name="Овал 3"/>
          <p:cNvSpPr/>
          <p:nvPr/>
        </p:nvSpPr>
        <p:spPr>
          <a:xfrm>
            <a:off x="1037772" y="3969657"/>
            <a:ext cx="2612572" cy="20755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Повышенная утомляемость</a:t>
            </a:r>
            <a:endParaRPr lang="ru-RU" dirty="0"/>
          </a:p>
        </p:txBody>
      </p:sp>
      <p:sp>
        <p:nvSpPr>
          <p:cNvPr id="6" name="Овал 5"/>
          <p:cNvSpPr/>
          <p:nvPr/>
        </p:nvSpPr>
        <p:spPr>
          <a:xfrm>
            <a:off x="6313714" y="1509484"/>
            <a:ext cx="2612572" cy="20755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Несформированная произвольность психических процессов</a:t>
            </a:r>
            <a:endParaRPr lang="ru-RU" dirty="0"/>
          </a:p>
        </p:txBody>
      </p:sp>
      <p:sp>
        <p:nvSpPr>
          <p:cNvPr id="7" name="Овал 6"/>
          <p:cNvSpPr/>
          <p:nvPr/>
        </p:nvSpPr>
        <p:spPr>
          <a:xfrm>
            <a:off x="6342743" y="3817255"/>
            <a:ext cx="2612572" cy="20755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t>Часто болеют</a:t>
            </a:r>
            <a:endParaRPr lang="ru-RU" dirty="0"/>
          </a:p>
        </p:txBody>
      </p:sp>
      <p:pic>
        <p:nvPicPr>
          <p:cNvPr id="1027" name="Picture 3" descr="C:\Users\рпгор\Desktop\Z3gh_vRVjpY.jpg"/>
          <p:cNvPicPr>
            <a:picLocks noChangeAspect="1" noChangeArrowheads="1"/>
          </p:cNvPicPr>
          <p:nvPr/>
        </p:nvPicPr>
        <p:blipFill>
          <a:blip r:embed="rId3" cstate="print"/>
          <a:srcRect/>
          <a:stretch>
            <a:fillRect/>
          </a:stretch>
        </p:blipFill>
        <p:spPr bwMode="auto">
          <a:xfrm>
            <a:off x="3791404" y="1727200"/>
            <a:ext cx="2454729" cy="3519714"/>
          </a:xfrm>
          <a:prstGeom prst="rect">
            <a:avLst/>
          </a:prstGeom>
          <a:noFill/>
          <a:ln w="38100">
            <a:noFill/>
          </a:ln>
        </p:spPr>
      </p:pic>
    </p:spTree>
  </p:cSld>
  <p:clrMapOvr>
    <a:masterClrMapping/>
  </p:clrMapOvr>
  <p:transition>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Заголовок 1"/>
          <p:cNvSpPr>
            <a:spLocks noGrp="1"/>
          </p:cNvSpPr>
          <p:nvPr>
            <p:ph type="title"/>
          </p:nvPr>
        </p:nvSpPr>
        <p:spPr>
          <a:xfrm>
            <a:off x="971550" y="476250"/>
            <a:ext cx="7772400" cy="1143000"/>
          </a:xfrm>
        </p:spPr>
        <p:txBody>
          <a:bodyPr>
            <a:normAutofit fontScale="90000"/>
          </a:bodyPr>
          <a:lstStyle/>
          <a:p>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dirty="0" smtClean="0">
                <a:solidFill>
                  <a:srgbClr val="6600CC"/>
                </a:solidFill>
              </a:rPr>
              <a:t/>
            </a:r>
            <a:br>
              <a:rPr lang="ru-RU" sz="4800" b="1" dirty="0" smtClean="0">
                <a:solidFill>
                  <a:srgbClr val="6600CC"/>
                </a:solidFill>
              </a:rPr>
            </a:br>
            <a:r>
              <a:rPr lang="ru-RU" sz="4800" b="1" u="sng" dirty="0" smtClean="0">
                <a:solidFill>
                  <a:srgbClr val="6600CC"/>
                </a:solidFill>
              </a:rPr>
              <a:t/>
            </a:r>
            <a:br>
              <a:rPr lang="ru-RU" sz="4800" b="1" u="sng" dirty="0" smtClean="0">
                <a:solidFill>
                  <a:srgbClr val="6600CC"/>
                </a:solidFill>
              </a:rPr>
            </a:br>
            <a:r>
              <a:rPr lang="ru-RU" sz="2800" b="1" i="1" u="sng" dirty="0" err="1" smtClean="0">
                <a:solidFill>
                  <a:srgbClr val="6600CC"/>
                </a:solidFill>
                <a:latin typeface="Times New Roman" pitchFamily="18" charset="0"/>
                <a:cs typeface="Times New Roman" pitchFamily="18" charset="0"/>
              </a:rPr>
              <a:t>Здоровьесберегающие</a:t>
            </a:r>
            <a:r>
              <a:rPr lang="ru-RU" sz="2800" b="1" i="1" u="sng" dirty="0" smtClean="0">
                <a:solidFill>
                  <a:srgbClr val="6600CC"/>
                </a:solidFill>
                <a:latin typeface="Times New Roman" pitchFamily="18" charset="0"/>
                <a:cs typeface="Times New Roman" pitchFamily="18" charset="0"/>
              </a:rPr>
              <a:t> технологии </a:t>
            </a:r>
            <a:r>
              <a:rPr lang="ru-RU" sz="2800" dirty="0" smtClean="0">
                <a:solidFill>
                  <a:schemeClr val="tx1"/>
                </a:solidFill>
                <a:latin typeface="Times New Roman" pitchFamily="18" charset="0"/>
                <a:cs typeface="Times New Roman" pitchFamily="18" charset="0"/>
              </a:rPr>
              <a:t>– это система, создающая максимально возможные условия для сохранения, укрепления и развития духовного эмоционального и физического здоровья дошкольников.</a:t>
            </a:r>
            <a:r>
              <a:rPr lang="ru-RU" sz="2800" u="sng" dirty="0" smtClean="0">
                <a:solidFill>
                  <a:srgbClr val="0000FF"/>
                </a:solidFill>
                <a:latin typeface="Times New Roman" pitchFamily="18" charset="0"/>
                <a:cs typeface="Times New Roman" pitchFamily="18" charset="0"/>
              </a:rPr>
              <a:t> </a:t>
            </a:r>
            <a:br>
              <a:rPr lang="ru-RU" sz="2800" u="sng" dirty="0" smtClean="0">
                <a:solidFill>
                  <a:srgbClr val="0000FF"/>
                </a:solidFill>
                <a:latin typeface="Times New Roman" pitchFamily="18" charset="0"/>
                <a:cs typeface="Times New Roman" pitchFamily="18" charset="0"/>
              </a:rPr>
            </a:br>
            <a:r>
              <a:rPr lang="ru-RU" sz="2800" u="sng" dirty="0" smtClean="0">
                <a:solidFill>
                  <a:srgbClr val="0000FF"/>
                </a:solidFill>
              </a:rPr>
              <a:t/>
            </a:r>
            <a:br>
              <a:rPr lang="ru-RU" sz="2800" u="sng" dirty="0" smtClean="0">
                <a:solidFill>
                  <a:srgbClr val="0000FF"/>
                </a:solidFill>
              </a:rPr>
            </a:br>
            <a:r>
              <a:rPr lang="ru-RU" sz="2800" b="1" i="1" u="sng" dirty="0" smtClean="0">
                <a:solidFill>
                  <a:srgbClr val="0000FF"/>
                </a:solidFill>
                <a:latin typeface="Times New Roman" pitchFamily="18" charset="0"/>
                <a:cs typeface="Times New Roman" pitchFamily="18" charset="0"/>
              </a:rPr>
              <a:t>Цель </a:t>
            </a:r>
            <a:r>
              <a:rPr lang="ru-RU" sz="2800" b="1" i="1" u="sng" dirty="0" err="1" smtClean="0">
                <a:solidFill>
                  <a:srgbClr val="0000FF"/>
                </a:solidFill>
                <a:latin typeface="Times New Roman" pitchFamily="18" charset="0"/>
                <a:cs typeface="Times New Roman" pitchFamily="18" charset="0"/>
              </a:rPr>
              <a:t>здоровьесберегающих</a:t>
            </a:r>
            <a:r>
              <a:rPr lang="ru-RU" sz="2800" b="1" i="1" u="sng" dirty="0" smtClean="0">
                <a:solidFill>
                  <a:srgbClr val="0000FF"/>
                </a:solidFill>
                <a:latin typeface="Times New Roman" pitchFamily="18" charset="0"/>
                <a:cs typeface="Times New Roman" pitchFamily="18" charset="0"/>
              </a:rPr>
              <a:t> технологий </a:t>
            </a:r>
            <a:r>
              <a:rPr lang="ru-RU" sz="2800" i="1" dirty="0" smtClean="0">
                <a:latin typeface="Times New Roman" pitchFamily="18" charset="0"/>
                <a:cs typeface="Times New Roman" pitchFamily="18" charset="0"/>
              </a:rPr>
              <a:t>– </a:t>
            </a:r>
            <a:r>
              <a:rPr lang="ru-RU" sz="2800" dirty="0" smtClean="0">
                <a:solidFill>
                  <a:schemeClr val="tx1"/>
                </a:solidFill>
                <a:latin typeface="Times New Roman" pitchFamily="18" charset="0"/>
                <a:cs typeface="Times New Roman" pitchFamily="18" charset="0"/>
              </a:rPr>
              <a:t>обеспечить дошкольнику высокий уровень реального</a:t>
            </a:r>
            <a:r>
              <a:rPr lang="ru-RU" sz="2800" i="1" dirty="0" smtClean="0">
                <a:solidFill>
                  <a:schemeClr val="tx1"/>
                </a:solidFill>
                <a:latin typeface="Times New Roman" pitchFamily="18" charset="0"/>
                <a:cs typeface="Times New Roman" pitchFamily="18" charset="0"/>
              </a:rPr>
              <a:t> </a:t>
            </a:r>
            <a:r>
              <a:rPr lang="ru-RU" sz="2800" dirty="0" smtClean="0">
                <a:solidFill>
                  <a:schemeClr val="tx1"/>
                </a:solidFill>
                <a:latin typeface="Times New Roman" pitchFamily="18" charset="0"/>
                <a:cs typeface="Times New Roman" pitchFamily="18" charset="0"/>
              </a:rPr>
              <a:t>здоровья , вооружив его необходимым багажом знаний, умений, навыков, необходимых для ведения здорового образа жизни и воспитав у него культуру здоровья.</a:t>
            </a:r>
            <a:r>
              <a:rPr lang="ru-RU" sz="2800" b="1" dirty="0" smtClean="0">
                <a:solidFill>
                  <a:srgbClr val="FF0000"/>
                </a:solidFill>
                <a:latin typeface="Times New Roman" pitchFamily="18" charset="0"/>
                <a:cs typeface="Times New Roman" pitchFamily="18" charset="0"/>
              </a:rPr>
              <a:t>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dirty="0" err="1" smtClean="0">
                <a:solidFill>
                  <a:srgbClr val="FF0000"/>
                </a:solidFill>
                <a:latin typeface="Times New Roman" pitchFamily="18" charset="0"/>
                <a:cs typeface="Times New Roman" pitchFamily="18" charset="0"/>
              </a:rPr>
              <a:t>Биоэнергопластика</a:t>
            </a:r>
            <a:r>
              <a:rPr lang="ru-RU" sz="2800" i="1" dirty="0" smtClean="0">
                <a:solidFill>
                  <a:srgbClr val="FF0000"/>
                </a:solidFill>
                <a:latin typeface="Times New Roman" pitchFamily="18" charset="0"/>
                <a:cs typeface="Times New Roman" pitchFamily="18" charset="0"/>
              </a:rPr>
              <a:t> </a:t>
            </a:r>
            <a:r>
              <a:rPr lang="ru-RU" sz="2800" dirty="0" smtClean="0">
                <a:solidFill>
                  <a:srgbClr val="FF0000"/>
                </a:solidFill>
                <a:latin typeface="Times New Roman" pitchFamily="18" charset="0"/>
                <a:cs typeface="Times New Roman" pitchFamily="18" charset="0"/>
              </a:rPr>
              <a:t>относится к инновационным, </a:t>
            </a:r>
            <a:r>
              <a:rPr lang="ru-RU" sz="2800" dirty="0" err="1" smtClean="0">
                <a:solidFill>
                  <a:srgbClr val="FF0000"/>
                </a:solidFill>
                <a:latin typeface="Times New Roman" pitchFamily="18" charset="0"/>
                <a:cs typeface="Times New Roman" pitchFamily="18" charset="0"/>
              </a:rPr>
              <a:t>здоровьесберегающим</a:t>
            </a:r>
            <a:r>
              <a:rPr lang="ru-RU" sz="2800" dirty="0" smtClean="0">
                <a:solidFill>
                  <a:srgbClr val="FF0000"/>
                </a:solidFill>
                <a:latin typeface="Times New Roman" pitchFamily="18" charset="0"/>
                <a:cs typeface="Times New Roman" pitchFamily="18" charset="0"/>
              </a:rPr>
              <a:t> технологиям в логопедии. </a:t>
            </a:r>
            <a:r>
              <a:rPr lang="ru-RU" sz="2800" dirty="0" smtClean="0">
                <a:solidFill>
                  <a:schemeClr val="tx1"/>
                </a:solidFill>
                <a:latin typeface="Times New Roman" pitchFamily="18" charset="0"/>
                <a:cs typeface="Times New Roman" pitchFamily="18" charset="0"/>
              </a:rPr>
              <a:t/>
            </a:r>
            <a:br>
              <a:rPr lang="ru-RU" sz="2800" dirty="0" smtClean="0">
                <a:solidFill>
                  <a:schemeClr val="tx1"/>
                </a:solidFill>
                <a:latin typeface="Times New Roman" pitchFamily="18" charset="0"/>
                <a:cs typeface="Times New Roman" pitchFamily="18" charset="0"/>
              </a:rPr>
            </a:br>
            <a:r>
              <a:rPr lang="ru-RU" sz="2800" dirty="0" smtClean="0"/>
              <a:t/>
            </a:r>
            <a:br>
              <a:rPr lang="ru-RU" sz="2800" dirty="0" smtClean="0"/>
            </a:br>
            <a:r>
              <a:rPr lang="ru-RU" sz="2800" dirty="0" smtClean="0">
                <a:solidFill>
                  <a:schemeClr val="tx1"/>
                </a:solidFill>
              </a:rPr>
              <a:t/>
            </a:r>
            <a:br>
              <a:rPr lang="ru-RU" sz="2800" dirty="0" smtClean="0">
                <a:solidFill>
                  <a:schemeClr val="tx1"/>
                </a:solidFill>
              </a:rPr>
            </a:br>
            <a:endParaRPr lang="ru-RU" sz="2800" dirty="0" smtClean="0"/>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1097280" y="365127"/>
            <a:ext cx="7418069" cy="1182319"/>
          </a:xfrm>
        </p:spPr>
        <p:txBody>
          <a:bodyPr/>
          <a:lstStyle/>
          <a:p>
            <a:r>
              <a:rPr lang="ru-RU" sz="2800" dirty="0" smtClean="0">
                <a:solidFill>
                  <a:srgbClr val="7030A0"/>
                </a:solidFill>
                <a:latin typeface="Times New Roman" pitchFamily="18" charset="0"/>
                <a:cs typeface="Times New Roman" pitchFamily="18" charset="0"/>
              </a:rPr>
              <a:t>Термин состоит из двух слов: </a:t>
            </a:r>
            <a:r>
              <a:rPr lang="ru-RU" sz="2800" b="1" i="1" dirty="0" err="1" smtClean="0">
                <a:solidFill>
                  <a:srgbClr val="7030A0"/>
                </a:solidFill>
                <a:latin typeface="Times New Roman" pitchFamily="18" charset="0"/>
                <a:cs typeface="Times New Roman" pitchFamily="18" charset="0"/>
              </a:rPr>
              <a:t>биоэнергия</a:t>
            </a:r>
            <a:r>
              <a:rPr lang="ru-RU" sz="2800" b="1" dirty="0" smtClean="0">
                <a:solidFill>
                  <a:srgbClr val="7030A0"/>
                </a:solidFill>
                <a:latin typeface="Times New Roman" pitchFamily="18" charset="0"/>
                <a:cs typeface="Times New Roman" pitchFamily="18" charset="0"/>
              </a:rPr>
              <a:t> </a:t>
            </a:r>
            <a:r>
              <a:rPr lang="ru-RU" sz="2800" b="1" i="1" dirty="0" smtClean="0">
                <a:solidFill>
                  <a:srgbClr val="7030A0"/>
                </a:solidFill>
                <a:latin typeface="Times New Roman" pitchFamily="18" charset="0"/>
                <a:cs typeface="Times New Roman" pitchFamily="18" charset="0"/>
              </a:rPr>
              <a:t>и      пластика.</a:t>
            </a:r>
          </a:p>
        </p:txBody>
      </p:sp>
      <p:sp>
        <p:nvSpPr>
          <p:cNvPr id="7171" name="Прямоугольник 2"/>
          <p:cNvSpPr>
            <a:spLocks noChangeArrowheads="1"/>
          </p:cNvSpPr>
          <p:nvPr/>
        </p:nvSpPr>
        <p:spPr bwMode="auto">
          <a:xfrm>
            <a:off x="1042988" y="1412875"/>
            <a:ext cx="7850187" cy="3108325"/>
          </a:xfrm>
          <a:prstGeom prst="rect">
            <a:avLst/>
          </a:prstGeom>
          <a:noFill/>
          <a:ln w="9525">
            <a:noFill/>
            <a:miter lim="800000"/>
            <a:headEnd/>
            <a:tailEnd/>
          </a:ln>
        </p:spPr>
        <p:txBody>
          <a:bodyPr>
            <a:spAutoFit/>
          </a:bodyPr>
          <a:lstStyle/>
          <a:p>
            <a:r>
              <a:rPr lang="ru-RU" sz="2800" b="1" i="1" dirty="0" err="1">
                <a:solidFill>
                  <a:srgbClr val="00B050"/>
                </a:solidFill>
                <a:latin typeface="Times New Roman" pitchFamily="18" charset="0"/>
                <a:cs typeface="Times New Roman" pitchFamily="18" charset="0"/>
              </a:rPr>
              <a:t>Биоэнергия</a:t>
            </a:r>
            <a:r>
              <a:rPr lang="ru-RU" sz="2800" b="1" dirty="0">
                <a:solidFill>
                  <a:srgbClr val="00B050"/>
                </a:solidFill>
                <a:latin typeface="Times New Roman" pitchFamily="18" charset="0"/>
                <a:cs typeface="Times New Roman" pitchFamily="18" charset="0"/>
              </a:rPr>
              <a:t> – </a:t>
            </a:r>
            <a:r>
              <a:rPr lang="ru-RU" sz="2800" dirty="0">
                <a:solidFill>
                  <a:srgbClr val="00B050"/>
                </a:solidFill>
                <a:latin typeface="Times New Roman" pitchFamily="18" charset="0"/>
                <a:cs typeface="Times New Roman" pitchFamily="18" charset="0"/>
              </a:rPr>
              <a:t>это та энергия, которая находится внутри человека</a:t>
            </a:r>
            <a:r>
              <a:rPr lang="ru-RU" sz="2800" dirty="0">
                <a:latin typeface="Times New Roman" pitchFamily="18" charset="0"/>
                <a:cs typeface="Times New Roman" pitchFamily="18" charset="0"/>
              </a:rPr>
              <a:t>.</a:t>
            </a:r>
          </a:p>
          <a:p>
            <a:r>
              <a:rPr lang="ru-RU" sz="2800" b="1" i="1" dirty="0">
                <a:solidFill>
                  <a:srgbClr val="FF0000"/>
                </a:solidFill>
                <a:latin typeface="Times New Roman" pitchFamily="18" charset="0"/>
                <a:cs typeface="Times New Roman" pitchFamily="18" charset="0"/>
              </a:rPr>
              <a:t>Пластика</a:t>
            </a:r>
            <a:r>
              <a:rPr lang="ru-RU" sz="2800" b="1" dirty="0">
                <a:solidFill>
                  <a:srgbClr val="FF0000"/>
                </a:solidFill>
                <a:latin typeface="Times New Roman" pitchFamily="18" charset="0"/>
                <a:cs typeface="Times New Roman" pitchFamily="18" charset="0"/>
              </a:rPr>
              <a:t> – </a:t>
            </a:r>
            <a:r>
              <a:rPr lang="ru-RU" sz="2800" dirty="0">
                <a:solidFill>
                  <a:srgbClr val="FF0000"/>
                </a:solidFill>
                <a:latin typeface="Times New Roman" pitchFamily="18" charset="0"/>
                <a:cs typeface="Times New Roman" pitchFamily="18" charset="0"/>
              </a:rPr>
              <a:t>плавные, раскрепощённые движения тела, рук.</a:t>
            </a:r>
          </a:p>
          <a:p>
            <a:r>
              <a:rPr lang="ru-RU" sz="2800" b="1" i="1" dirty="0" err="1">
                <a:solidFill>
                  <a:srgbClr val="0070C0"/>
                </a:solidFill>
                <a:latin typeface="Times New Roman" pitchFamily="18" charset="0"/>
                <a:cs typeface="Times New Roman" pitchFamily="18" charset="0"/>
              </a:rPr>
              <a:t>Биоэнергопластика</a:t>
            </a:r>
            <a:r>
              <a:rPr lang="ru-RU" sz="2800" b="1" dirty="0">
                <a:solidFill>
                  <a:srgbClr val="0070C0"/>
                </a:solidFill>
                <a:latin typeface="Times New Roman" pitchFamily="18" charset="0"/>
                <a:cs typeface="Times New Roman" pitchFamily="18" charset="0"/>
              </a:rPr>
              <a:t> – </a:t>
            </a:r>
            <a:r>
              <a:rPr lang="ru-RU" sz="2800" dirty="0">
                <a:solidFill>
                  <a:srgbClr val="0070C0"/>
                </a:solidFill>
                <a:latin typeface="Times New Roman" pitchFamily="18" charset="0"/>
                <a:cs typeface="Times New Roman" pitchFamily="18" charset="0"/>
              </a:rPr>
              <a:t>это соединение движений артикуляционного аппарата и движений кистей рук.</a:t>
            </a:r>
          </a:p>
        </p:txBody>
      </p:sp>
      <p:pic>
        <p:nvPicPr>
          <p:cNvPr id="4" name="Рисунок 3" descr="image092.jpg"/>
          <p:cNvPicPr>
            <a:picLocks noChangeAspect="1" noChangeArrowheads="1"/>
          </p:cNvPicPr>
          <p:nvPr/>
        </p:nvPicPr>
        <p:blipFill>
          <a:blip r:embed="rId3" cstate="print"/>
          <a:srcRect/>
          <a:stretch>
            <a:fillRect/>
          </a:stretch>
        </p:blipFill>
        <p:spPr bwMode="auto">
          <a:xfrm>
            <a:off x="2268539" y="4508500"/>
            <a:ext cx="2655154" cy="1819134"/>
          </a:xfrm>
          <a:prstGeom prst="rect">
            <a:avLst/>
          </a:prstGeom>
          <a:noFill/>
          <a:ln w="57150">
            <a:solidFill>
              <a:srgbClr val="FF0000"/>
            </a:solidFill>
            <a:miter lim="800000"/>
            <a:headEnd/>
            <a:tailEnd/>
          </a:ln>
        </p:spPr>
      </p:pic>
      <p:pic>
        <p:nvPicPr>
          <p:cNvPr id="5" name="Содержимое 5" descr="3 001.jpg"/>
          <p:cNvPicPr>
            <a:picLocks noChangeAspect="1"/>
          </p:cNvPicPr>
          <p:nvPr/>
        </p:nvPicPr>
        <p:blipFill>
          <a:blip r:embed="rId4" cstate="print"/>
          <a:stretch>
            <a:fillRect/>
          </a:stretch>
        </p:blipFill>
        <p:spPr>
          <a:xfrm>
            <a:off x="5364088" y="4509121"/>
            <a:ext cx="2764127" cy="1849476"/>
          </a:xfrm>
          <a:prstGeom prst="rect">
            <a:avLst/>
          </a:prstGeom>
          <a:solidFill>
            <a:srgbClr val="FFFFFF">
              <a:shade val="85000"/>
            </a:srgbClr>
          </a:solidFill>
          <a:ln w="5715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style.rotation</p:attrName>
                                        </p:attrNameLst>
                                      </p:cBhvr>
                                      <p:tavLst>
                                        <p:tav tm="0">
                                          <p:val>
                                            <p:fltVal val="720"/>
                                          </p:val>
                                        </p:tav>
                                        <p:tav tm="100000">
                                          <p:val>
                                            <p:fltVal val="0"/>
                                          </p:val>
                                        </p:tav>
                                      </p:tavLst>
                                    </p:anim>
                                    <p:anim calcmode="lin" valueType="num">
                                      <p:cBhvr>
                                        <p:cTn id="9" dur="2000" fill="hold"/>
                                        <p:tgtEl>
                                          <p:spTgt spid="4"/>
                                        </p:tgtEl>
                                        <p:attrNameLst>
                                          <p:attrName>ppt_h</p:attrName>
                                        </p:attrNameLst>
                                      </p:cBhvr>
                                      <p:tavLst>
                                        <p:tav tm="0">
                                          <p:val>
                                            <p:fltVal val="0"/>
                                          </p:val>
                                        </p:tav>
                                        <p:tav tm="100000">
                                          <p:val>
                                            <p:strVal val="#ppt_h"/>
                                          </p:val>
                                        </p:tav>
                                      </p:tavLst>
                                    </p:anim>
                                    <p:anim calcmode="lin" valueType="num">
                                      <p:cBhvr>
                                        <p:cTn id="10" dur="2000" fill="hold"/>
                                        <p:tgtEl>
                                          <p:spTgt spid="4"/>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style.rotation</p:attrName>
                                        </p:attrNameLst>
                                      </p:cBhvr>
                                      <p:tavLst>
                                        <p:tav tm="0">
                                          <p:val>
                                            <p:fltVal val="720"/>
                                          </p:val>
                                        </p:tav>
                                        <p:tav tm="100000">
                                          <p:val>
                                            <p:fltVal val="0"/>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Заголовок 1"/>
          <p:cNvSpPr>
            <a:spLocks noGrp="1"/>
          </p:cNvSpPr>
          <p:nvPr>
            <p:ph type="title"/>
          </p:nvPr>
        </p:nvSpPr>
        <p:spPr>
          <a:xfrm>
            <a:off x="971550" y="476250"/>
            <a:ext cx="7772400" cy="1143000"/>
          </a:xfrm>
        </p:spPr>
        <p:txBody>
          <a:bodyPr>
            <a:normAutofit fontScale="90000"/>
          </a:bodyPr>
          <a:lstStyle/>
          <a:p>
            <a:pPr algn="ctr">
              <a:defRPr/>
            </a:pP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b="1" i="1" dirty="0" smtClean="0">
                <a:solidFill>
                  <a:srgbClr val="FF0000"/>
                </a:solidFill>
                <a:latin typeface="Times New Roman" pitchFamily="18" charset="0"/>
                <a:cs typeface="Times New Roman" pitchFamily="18" charset="0"/>
              </a:rPr>
              <a:t>Высказывания учёных:</a:t>
            </a:r>
            <a:r>
              <a:rPr lang="ru-RU" b="1" dirty="0" smtClean="0">
                <a:solidFill>
                  <a:srgbClr val="FF0000"/>
                </a:solidFill>
                <a:latin typeface="Times New Roman" pitchFamily="18" charset="0"/>
                <a:cs typeface="Times New Roman" pitchFamily="18" charset="0"/>
              </a:rPr>
              <a:t/>
            </a:r>
            <a:br>
              <a:rPr lang="ru-RU" b="1" dirty="0" smtClean="0">
                <a:solidFill>
                  <a:srgbClr val="FF0000"/>
                </a:solidFill>
                <a:latin typeface="Times New Roman" pitchFamily="18" charset="0"/>
                <a:cs typeface="Times New Roman" pitchFamily="18" charset="0"/>
              </a:rPr>
            </a:br>
            <a:r>
              <a:rPr lang="ru-RU" sz="2800" dirty="0" smtClean="0">
                <a:solidFill>
                  <a:schemeClr val="accent6"/>
                </a:solidFill>
                <a:latin typeface="Times New Roman" pitchFamily="18" charset="0"/>
                <a:cs typeface="Times New Roman" pitchFamily="18" charset="0"/>
              </a:rPr>
              <a:t/>
            </a:r>
            <a:br>
              <a:rPr lang="ru-RU" sz="2800" dirty="0" smtClean="0">
                <a:solidFill>
                  <a:schemeClr val="accent6"/>
                </a:solidFill>
                <a:latin typeface="Times New Roman" pitchFamily="18" charset="0"/>
                <a:cs typeface="Times New Roman" pitchFamily="18" charset="0"/>
              </a:rPr>
            </a:br>
            <a:r>
              <a:rPr lang="ru-RU" sz="2800" dirty="0" smtClean="0">
                <a:latin typeface="Times New Roman" pitchFamily="18" charset="0"/>
                <a:cs typeface="Times New Roman" pitchFamily="18" charset="0"/>
              </a:rPr>
              <a:t>«Рука – это инструмент всех инструментов» (Аристотель);</a:t>
            </a:r>
            <a:br>
              <a:rPr lang="ru-RU" sz="2800" dirty="0" smtClean="0">
                <a:latin typeface="Times New Roman" pitchFamily="18" charset="0"/>
                <a:cs typeface="Times New Roman" pitchFamily="18" charset="0"/>
              </a:rPr>
            </a:br>
            <a:r>
              <a:rPr lang="ru-RU" sz="2800" dirty="0" smtClean="0">
                <a:solidFill>
                  <a:srgbClr val="0070C0"/>
                </a:solidFill>
                <a:latin typeface="Times New Roman" pitchFamily="18" charset="0"/>
                <a:cs typeface="Times New Roman" pitchFamily="18" charset="0"/>
              </a:rPr>
              <a:t/>
            </a:r>
            <a:br>
              <a:rPr lang="ru-RU" sz="2800" dirty="0" smtClean="0">
                <a:solidFill>
                  <a:srgbClr val="0070C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«Руки учат голову, затем поумневшая голова учит руки, умелые руки снова способствуют развитию мозга»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(И. П. Павлов);</a:t>
            </a:r>
            <a:br>
              <a:rPr lang="ru-RU" sz="2800" dirty="0" smtClean="0">
                <a:latin typeface="Times New Roman" pitchFamily="18" charset="0"/>
                <a:cs typeface="Times New Roman" pitchFamily="18" charset="0"/>
              </a:rPr>
            </a:br>
            <a:r>
              <a:rPr lang="ru-RU" sz="2800" dirty="0" smtClean="0">
                <a:solidFill>
                  <a:srgbClr val="0070C0"/>
                </a:solidFill>
                <a:latin typeface="Times New Roman" pitchFamily="18" charset="0"/>
                <a:cs typeface="Times New Roman" pitchFamily="18" charset="0"/>
              </a:rPr>
              <a:t/>
            </a:r>
            <a:br>
              <a:rPr lang="ru-RU" sz="2800" dirty="0" smtClean="0">
                <a:solidFill>
                  <a:srgbClr val="0070C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«Чем больше уверенности в движении детской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руки, тем ярче речь ребёнка, чем больше мастерства в детской руке, тем ребёнок умнее.» (В.А. Сухомлинский)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«Движение руки всегда тесно связаны с речью и способствуют её развитию» (В.М. Бехтерев)</a:t>
            </a:r>
            <a:br>
              <a:rPr lang="ru-RU" sz="2800" dirty="0" smtClean="0">
                <a:latin typeface="Times New Roman" pitchFamily="18" charset="0"/>
                <a:cs typeface="Times New Roman" pitchFamily="18" charset="0"/>
              </a:rPr>
            </a:br>
            <a:endParaRPr lang="ru-RU" sz="2800" dirty="0" smtClean="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0514" y="348344"/>
            <a:ext cx="7500540" cy="1284289"/>
          </a:xfrm>
        </p:spPr>
        <p:txBody>
          <a:bodyPr>
            <a:normAutofit/>
          </a:bodyPr>
          <a:lstStyle/>
          <a:p>
            <a:r>
              <a:rPr lang="ru-RU" sz="2400" b="1" i="1" dirty="0" smtClean="0">
                <a:solidFill>
                  <a:srgbClr val="FF0000"/>
                </a:solidFill>
              </a:rPr>
              <a:t>Артикуляционная гимнастика      </a:t>
            </a:r>
            <a:r>
              <a:rPr lang="ru-RU" sz="2400" b="1" dirty="0" smtClean="0">
                <a:solidFill>
                  <a:srgbClr val="FF0000"/>
                </a:solidFill>
              </a:rPr>
              <a:t> </a:t>
            </a:r>
            <a:r>
              <a:rPr lang="ru-RU" sz="2400" b="1" i="1" dirty="0" err="1" smtClean="0">
                <a:solidFill>
                  <a:srgbClr val="FF0000"/>
                </a:solidFill>
              </a:rPr>
              <a:t>Биоэнергопластика</a:t>
            </a:r>
            <a:endParaRPr lang="ru-RU" sz="2400" b="1" i="1" dirty="0">
              <a:solidFill>
                <a:srgbClr val="FF0000"/>
              </a:solidFill>
            </a:endParaRPr>
          </a:p>
        </p:txBody>
      </p:sp>
      <p:sp>
        <p:nvSpPr>
          <p:cNvPr id="3" name="Текст 2"/>
          <p:cNvSpPr>
            <a:spLocks noGrp="1"/>
          </p:cNvSpPr>
          <p:nvPr>
            <p:ph type="body" idx="1"/>
          </p:nvPr>
        </p:nvSpPr>
        <p:spPr>
          <a:xfrm>
            <a:off x="1233714" y="1291771"/>
            <a:ext cx="3264468" cy="522515"/>
          </a:xfrm>
        </p:spPr>
        <p:txBody>
          <a:bodyPr>
            <a:normAutofit/>
          </a:bodyPr>
          <a:lstStyle/>
          <a:p>
            <a:r>
              <a:rPr lang="ru-RU" sz="2800" dirty="0" smtClean="0">
                <a:latin typeface="Times New Roman" pitchFamily="18" charset="0"/>
                <a:cs typeface="Times New Roman" pitchFamily="18" charset="0"/>
              </a:rPr>
              <a:t>Цель</a:t>
            </a:r>
            <a:r>
              <a:rPr lang="ru-RU" sz="2800" dirty="0" smtClean="0"/>
              <a:t>:</a:t>
            </a:r>
            <a:endParaRPr lang="ru-RU" sz="2800" dirty="0"/>
          </a:p>
        </p:txBody>
      </p:sp>
      <p:sp>
        <p:nvSpPr>
          <p:cNvPr id="4" name="Содержимое 3"/>
          <p:cNvSpPr>
            <a:spLocks noGrp="1"/>
          </p:cNvSpPr>
          <p:nvPr>
            <p:ph sz="half" idx="2"/>
          </p:nvPr>
        </p:nvSpPr>
        <p:spPr>
          <a:xfrm>
            <a:off x="1059542" y="1872343"/>
            <a:ext cx="3438639" cy="3410857"/>
          </a:xfrm>
        </p:spPr>
        <p:txBody>
          <a:bodyPr>
            <a:noAutofit/>
          </a:bodyPr>
          <a:lstStyle/>
          <a:p>
            <a:r>
              <a:rPr lang="ru-RU" sz="2400" dirty="0" smtClean="0">
                <a:latin typeface="Times New Roman" pitchFamily="18" charset="0"/>
                <a:cs typeface="Times New Roman" pitchFamily="18" charset="0"/>
              </a:rPr>
              <a:t>укрепление мышц артикуляционного аппарата;</a:t>
            </a:r>
          </a:p>
          <a:p>
            <a:r>
              <a:rPr lang="ru-RU" sz="2400" dirty="0" smtClean="0">
                <a:latin typeface="Times New Roman" pitchFamily="18" charset="0"/>
                <a:cs typeface="Times New Roman" pitchFamily="18" charset="0"/>
              </a:rPr>
              <a:t>развитие силы, подвижности и точности движения органов артикуляции;</a:t>
            </a:r>
          </a:p>
          <a:p>
            <a:r>
              <a:rPr lang="ru-RU" sz="2400" dirty="0" smtClean="0">
                <a:latin typeface="Times New Roman" pitchFamily="18" charset="0"/>
                <a:cs typeface="Times New Roman" pitchFamily="18" charset="0"/>
              </a:rPr>
              <a:t>объединение простых движений в сложные артикуляционные уклады.</a:t>
            </a:r>
          </a:p>
          <a:p>
            <a:endParaRPr lang="ru-RU" sz="2400" b="1" dirty="0" smtClean="0"/>
          </a:p>
        </p:txBody>
      </p:sp>
      <p:sp>
        <p:nvSpPr>
          <p:cNvPr id="5" name="Текст 4"/>
          <p:cNvSpPr>
            <a:spLocks noGrp="1"/>
          </p:cNvSpPr>
          <p:nvPr>
            <p:ph type="body" sz="quarter" idx="3"/>
          </p:nvPr>
        </p:nvSpPr>
        <p:spPr>
          <a:xfrm>
            <a:off x="4963886" y="1320801"/>
            <a:ext cx="3552655" cy="493486"/>
          </a:xfrm>
        </p:spPr>
        <p:txBody>
          <a:bodyPr>
            <a:normAutofit/>
          </a:bodyPr>
          <a:lstStyle/>
          <a:p>
            <a:r>
              <a:rPr lang="ru-RU" sz="2800" dirty="0" smtClean="0">
                <a:latin typeface="Times New Roman" pitchFamily="18" charset="0"/>
                <a:cs typeface="Times New Roman" pitchFamily="18" charset="0"/>
              </a:rPr>
              <a:t>Цель:</a:t>
            </a:r>
            <a:endParaRPr lang="ru-RU" sz="2800" dirty="0">
              <a:latin typeface="Times New Roman" pitchFamily="18" charset="0"/>
              <a:cs typeface="Times New Roman" pitchFamily="18" charset="0"/>
            </a:endParaRPr>
          </a:p>
        </p:txBody>
      </p:sp>
      <p:sp>
        <p:nvSpPr>
          <p:cNvPr id="6" name="Содержимое 5"/>
          <p:cNvSpPr>
            <a:spLocks noGrp="1"/>
          </p:cNvSpPr>
          <p:nvPr>
            <p:ph sz="quarter" idx="4"/>
          </p:nvPr>
        </p:nvSpPr>
        <p:spPr>
          <a:xfrm>
            <a:off x="4731657" y="1799772"/>
            <a:ext cx="3784884" cy="3643086"/>
          </a:xfrm>
        </p:spPr>
        <p:txBody>
          <a:bodyPr>
            <a:normAutofit fontScale="25000" lnSpcReduction="20000"/>
          </a:bodyPr>
          <a:lstStyle/>
          <a:p>
            <a:endParaRPr lang="ru-RU" sz="6000" dirty="0" smtClean="0">
              <a:solidFill>
                <a:srgbClr val="0070C0"/>
              </a:solidFill>
              <a:latin typeface="Times New Roman" pitchFamily="18" charset="0"/>
              <a:cs typeface="Times New Roman" pitchFamily="18" charset="0"/>
            </a:endParaRPr>
          </a:p>
          <a:p>
            <a:r>
              <a:rPr lang="ru-RU" sz="9600" dirty="0" smtClean="0">
                <a:latin typeface="Times New Roman" pitchFamily="18" charset="0"/>
                <a:cs typeface="Times New Roman" pitchFamily="18" charset="0"/>
              </a:rPr>
              <a:t>развитие координации движений, мелкой моторики пальцев рук;</a:t>
            </a:r>
          </a:p>
          <a:p>
            <a:r>
              <a:rPr lang="ru-RU" sz="9600" dirty="0" smtClean="0">
                <a:latin typeface="Times New Roman" pitchFamily="18" charset="0"/>
                <a:cs typeface="Times New Roman" pitchFamily="18" charset="0"/>
              </a:rPr>
              <a:t>активизация интеллектуальной деятельности ребёнка;</a:t>
            </a:r>
          </a:p>
          <a:p>
            <a:r>
              <a:rPr lang="ru-RU" sz="9600" dirty="0" smtClean="0">
                <a:latin typeface="Times New Roman" pitchFamily="18" charset="0"/>
                <a:cs typeface="Times New Roman" pitchFamily="18" charset="0"/>
              </a:rPr>
              <a:t>развитие памяти, произвольного внимания, межполушарной взаимосвязи;</a:t>
            </a:r>
          </a:p>
          <a:p>
            <a:r>
              <a:rPr lang="ru-RU" sz="9600" dirty="0" smtClean="0">
                <a:latin typeface="Times New Roman" pitchFamily="18" charset="0"/>
                <a:cs typeface="Times New Roman" pitchFamily="18" charset="0"/>
              </a:rPr>
              <a:t>формирование умения действовать по словесным инструкциям.</a:t>
            </a:r>
          </a:p>
          <a:p>
            <a:endParaRPr lang="ru-RU" sz="7400" dirty="0" smtClean="0">
              <a:latin typeface="Times New Roman" pitchFamily="18" charset="0"/>
              <a:cs typeface="Times New Roman" pitchFamily="18" charset="0"/>
            </a:endParaRPr>
          </a:p>
          <a:p>
            <a:endParaRPr lang="ru-RU" sz="7400" dirty="0" smtClean="0">
              <a:latin typeface="Times New Roman" pitchFamily="18" charset="0"/>
              <a:cs typeface="Times New Roman" pitchFamily="18" charset="0"/>
            </a:endParaRPr>
          </a:p>
          <a:p>
            <a:endParaRPr lang="ru-RU" sz="7400"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365127"/>
            <a:ext cx="7082971" cy="1158874"/>
          </a:xfrm>
        </p:spPr>
        <p:txBody>
          <a:bodyPr>
            <a:normAutofit/>
          </a:bodyPr>
          <a:lstStyle/>
          <a:p>
            <a:pPr algn="ctr"/>
            <a:r>
              <a:rPr lang="ru-RU" sz="2800" b="1" i="1" dirty="0" smtClean="0">
                <a:solidFill>
                  <a:srgbClr val="FF0000"/>
                </a:solidFill>
                <a:latin typeface="Times New Roman" pitchFamily="18" charset="0"/>
                <a:cs typeface="Times New Roman" pitchFamily="18" charset="0"/>
              </a:rPr>
              <a:t>Преимущество </a:t>
            </a:r>
            <a:r>
              <a:rPr lang="ru-RU" sz="2800" b="1" i="1" dirty="0" err="1" smtClean="0">
                <a:solidFill>
                  <a:srgbClr val="FF0000"/>
                </a:solidFill>
                <a:latin typeface="Times New Roman" pitchFamily="18" charset="0"/>
                <a:cs typeface="Times New Roman" pitchFamily="18" charset="0"/>
              </a:rPr>
              <a:t>биоэнергопластики</a:t>
            </a:r>
            <a:endParaRPr lang="ru-RU" sz="28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161142" y="1451429"/>
            <a:ext cx="7354207" cy="4725534"/>
          </a:xfrm>
        </p:spPr>
        <p:txBody>
          <a:bodyPr>
            <a:normAutofit lnSpcReduction="10000"/>
          </a:bodyPr>
          <a:lstStyle/>
          <a:p>
            <a:r>
              <a:rPr lang="ru-RU" dirty="0" smtClean="0">
                <a:latin typeface="Times New Roman" pitchFamily="18" charset="0"/>
                <a:cs typeface="Times New Roman" pitchFamily="18" charset="0"/>
              </a:rPr>
              <a:t>оптимизирует психологическую базу речи;</a:t>
            </a:r>
          </a:p>
          <a:p>
            <a:r>
              <a:rPr lang="ru-RU" dirty="0" smtClean="0">
                <a:latin typeface="Times New Roman" pitchFamily="18" charset="0"/>
                <a:cs typeface="Times New Roman" pitchFamily="18" charset="0"/>
              </a:rPr>
              <a:t>улучшает моторные возможности ребёнка по всем параметрам;</a:t>
            </a:r>
          </a:p>
          <a:p>
            <a:r>
              <a:rPr lang="ru-RU" dirty="0" smtClean="0">
                <a:latin typeface="Times New Roman" pitchFamily="18" charset="0"/>
                <a:cs typeface="Times New Roman" pitchFamily="18" charset="0"/>
              </a:rPr>
              <a:t>способствует коррекции звукопроизношения, фонематических процессов;</a:t>
            </a:r>
          </a:p>
          <a:p>
            <a:r>
              <a:rPr lang="ru-RU" dirty="0" smtClean="0">
                <a:latin typeface="Times New Roman" pitchFamily="18" charset="0"/>
                <a:cs typeface="Times New Roman" pitchFamily="18" charset="0"/>
              </a:rPr>
              <a:t>синхронизация работы  речевой и мелкой моторики сокращает время занятий,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усиливает их результативность;</a:t>
            </a:r>
          </a:p>
          <a:p>
            <a:r>
              <a:rPr lang="ru-RU" dirty="0" smtClean="0">
                <a:latin typeface="Times New Roman" pitchFamily="18" charset="0"/>
                <a:cs typeface="Times New Roman" pitchFamily="18" charset="0"/>
              </a:rPr>
              <a:t>позволяет быстро убрать зрительную</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опору – зеркало и перейти к выполнению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упражнений по ощущениям.</a:t>
            </a:r>
            <a:endParaRPr lang="ru-RU" dirty="0"/>
          </a:p>
        </p:txBody>
      </p:sp>
    </p:spTree>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0170" y="365126"/>
            <a:ext cx="6400801" cy="1325563"/>
          </a:xfrm>
        </p:spPr>
        <p:txBody>
          <a:bodyPr>
            <a:normAutofit/>
          </a:bodyPr>
          <a:lstStyle/>
          <a:p>
            <a:pPr algn="ctr"/>
            <a:r>
              <a:rPr lang="ru-RU" sz="2800" b="1" i="1" dirty="0" smtClean="0">
                <a:solidFill>
                  <a:srgbClr val="FF0000"/>
                </a:solidFill>
                <a:latin typeface="Times New Roman" pitchFamily="18" charset="0"/>
                <a:cs typeface="Times New Roman" pitchFamily="18" charset="0"/>
              </a:rPr>
              <a:t>Особенности </a:t>
            </a:r>
            <a:br>
              <a:rPr lang="ru-RU" sz="2800" b="1" i="1" dirty="0" smtClean="0">
                <a:solidFill>
                  <a:srgbClr val="FF0000"/>
                </a:solidFill>
                <a:latin typeface="Times New Roman" pitchFamily="18" charset="0"/>
                <a:cs typeface="Times New Roman" pitchFamily="18" charset="0"/>
              </a:rPr>
            </a:br>
            <a:r>
              <a:rPr lang="ru-RU" sz="2800" b="1" i="1" dirty="0" smtClean="0">
                <a:solidFill>
                  <a:srgbClr val="FF0000"/>
                </a:solidFill>
                <a:latin typeface="Times New Roman" pitchFamily="18" charset="0"/>
                <a:cs typeface="Times New Roman" pitchFamily="18" charset="0"/>
              </a:rPr>
              <a:t>проведения артикуляционной гимнастики с </a:t>
            </a:r>
            <a:r>
              <a:rPr lang="ru-RU" sz="2800" b="1" i="1" dirty="0" err="1" smtClean="0">
                <a:solidFill>
                  <a:srgbClr val="FF0000"/>
                </a:solidFill>
                <a:latin typeface="Times New Roman" pitchFamily="18" charset="0"/>
                <a:cs typeface="Times New Roman" pitchFamily="18" charset="0"/>
              </a:rPr>
              <a:t>биоэнергопластикой</a:t>
            </a:r>
            <a:endParaRPr lang="ru-RU" sz="28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899886" y="1825625"/>
            <a:ext cx="7939314" cy="4351338"/>
          </a:xfrm>
        </p:spPr>
        <p:txBody>
          <a:bodyPr>
            <a:normAutofit fontScale="85000" lnSpcReduction="10000"/>
          </a:bodyPr>
          <a:lstStyle/>
          <a:p>
            <a:r>
              <a:rPr lang="ru-RU" dirty="0" smtClean="0">
                <a:latin typeface="Times New Roman" pitchFamily="18" charset="0"/>
                <a:cs typeface="Times New Roman" pitchFamily="18" charset="0"/>
              </a:rPr>
              <a:t>обследование звукопроизношения и движений органов речевого аппарата;</a:t>
            </a:r>
          </a:p>
          <a:p>
            <a:r>
              <a:rPr lang="ru-RU" dirty="0" smtClean="0">
                <a:latin typeface="Times New Roman" pitchFamily="18" charset="0"/>
                <a:cs typeface="Times New Roman" pitchFamily="18" charset="0"/>
              </a:rPr>
              <a:t>подбор комплекса артикуляционной гимнастики;</a:t>
            </a:r>
          </a:p>
          <a:p>
            <a:r>
              <a:rPr lang="ru-RU" dirty="0" smtClean="0">
                <a:latin typeface="Times New Roman" pitchFamily="18" charset="0"/>
                <a:cs typeface="Times New Roman" pitchFamily="18" charset="0"/>
              </a:rPr>
              <a:t>использование гимнастики на индивидуальных занятиях;</a:t>
            </a:r>
          </a:p>
          <a:p>
            <a:r>
              <a:rPr lang="ru-RU" dirty="0" smtClean="0">
                <a:latin typeface="Times New Roman" pitchFamily="18" charset="0"/>
                <a:cs typeface="Times New Roman" pitchFamily="18" charset="0"/>
              </a:rPr>
              <a:t>постепенное и последовательное освоение упражнений;</a:t>
            </a:r>
          </a:p>
          <a:p>
            <a:r>
              <a:rPr lang="ru-RU" dirty="0" smtClean="0">
                <a:latin typeface="Times New Roman" pitchFamily="18" charset="0"/>
                <a:cs typeface="Times New Roman" pitchFamily="18" charset="0"/>
              </a:rPr>
              <a:t>выполнение гимнастики, сидя перед зеркалом в медленном темпе;</a:t>
            </a:r>
          </a:p>
          <a:p>
            <a:r>
              <a:rPr lang="ru-RU" dirty="0" smtClean="0">
                <a:latin typeface="Times New Roman" pitchFamily="18" charset="0"/>
                <a:cs typeface="Times New Roman" pitchFamily="18" charset="0"/>
              </a:rPr>
              <a:t>разучивание от 3 до 4-5 упражнений;</a:t>
            </a:r>
          </a:p>
          <a:p>
            <a:r>
              <a:rPr lang="ru-RU" dirty="0" smtClean="0">
                <a:latin typeface="Times New Roman" pitchFamily="18" charset="0"/>
                <a:cs typeface="Times New Roman" pitchFamily="18" charset="0"/>
              </a:rPr>
              <a:t>количество повторов каждого упражнения от 4 до 6-7 раз;</a:t>
            </a:r>
          </a:p>
          <a:p>
            <a:r>
              <a:rPr lang="ru-RU" dirty="0" smtClean="0">
                <a:latin typeface="Times New Roman" pitchFamily="18" charset="0"/>
                <a:cs typeface="Times New Roman" pitchFamily="18" charset="0"/>
              </a:rPr>
              <a:t>использование счёта или стихотворных  строк.</a:t>
            </a:r>
          </a:p>
          <a:p>
            <a:endParaRPr lang="ru-RU" b="1"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a:p>
        </p:txBody>
      </p:sp>
    </p:spTree>
  </p:cSld>
  <p:clrMapOvr>
    <a:masterClrMapping/>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title"/>
          </p:nvPr>
        </p:nvSpPr>
        <p:spPr>
          <a:xfrm>
            <a:off x="990600" y="333375"/>
            <a:ext cx="7772400" cy="1943100"/>
          </a:xfrm>
        </p:spPr>
        <p:txBody>
          <a:bodyPr>
            <a:normAutofit fontScale="90000"/>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sz="3100" b="1" i="1" dirty="0" smtClean="0">
                <a:solidFill>
                  <a:srgbClr val="FF0000"/>
                </a:solidFill>
                <a:latin typeface="Times New Roman" pitchFamily="18" charset="0"/>
                <a:cs typeface="Times New Roman" pitchFamily="18" charset="0"/>
              </a:rPr>
              <a:t>Планирование занятий с использованием артикуляционной гимнастики с </a:t>
            </a:r>
            <a:r>
              <a:rPr lang="ru-RU" sz="3100" b="1" i="1" dirty="0" err="1" smtClean="0">
                <a:solidFill>
                  <a:srgbClr val="FF0000"/>
                </a:solidFill>
                <a:latin typeface="Times New Roman" pitchFamily="18" charset="0"/>
                <a:cs typeface="Times New Roman" pitchFamily="18" charset="0"/>
              </a:rPr>
              <a:t>биоэнергопластикой</a:t>
            </a:r>
            <a:r>
              <a:rPr lang="ru-RU" sz="3100" b="1" i="1" dirty="0" smtClean="0">
                <a:solidFill>
                  <a:srgbClr val="FF0000"/>
                </a:solidFill>
                <a:latin typeface="Times New Roman" pitchFamily="18" charset="0"/>
                <a:cs typeface="Times New Roman" pitchFamily="18" charset="0"/>
              </a:rPr>
              <a:t>.</a:t>
            </a:r>
            <a:br>
              <a:rPr lang="ru-RU" sz="3100" b="1" i="1" dirty="0" smtClean="0">
                <a:solidFill>
                  <a:srgbClr val="FF0000"/>
                </a:solidFill>
                <a:latin typeface="Times New Roman" pitchFamily="18" charset="0"/>
                <a:cs typeface="Times New Roman" pitchFamily="18" charset="0"/>
              </a:rPr>
            </a:br>
            <a:r>
              <a:rPr lang="ru-RU" sz="3100" b="1" i="1" dirty="0" smtClean="0">
                <a:solidFill>
                  <a:srgbClr val="FF0000"/>
                </a:solidFill>
                <a:latin typeface="Times New Roman" pitchFamily="18" charset="0"/>
                <a:cs typeface="Times New Roman" pitchFamily="18" charset="0"/>
              </a:rPr>
              <a:t/>
            </a:r>
            <a:br>
              <a:rPr lang="ru-RU" sz="3100" b="1" i="1" dirty="0" smtClean="0">
                <a:solidFill>
                  <a:srgbClr val="FF0000"/>
                </a:solidFill>
                <a:latin typeface="Times New Roman" pitchFamily="18" charset="0"/>
                <a:cs typeface="Times New Roman" pitchFamily="18" charset="0"/>
              </a:rPr>
            </a:br>
            <a:r>
              <a:rPr lang="ru-RU" sz="3100" b="1" dirty="0" smtClean="0">
                <a:solidFill>
                  <a:srgbClr val="FF0000"/>
                </a:solidFill>
                <a:latin typeface="Times New Roman" pitchFamily="18" charset="0"/>
                <a:cs typeface="Times New Roman" pitchFamily="18" charset="0"/>
              </a:rPr>
              <a:t>Первый этап. </a:t>
            </a:r>
            <a:r>
              <a:rPr lang="ru-RU" sz="3100" dirty="0" smtClean="0">
                <a:solidFill>
                  <a:srgbClr val="C00000"/>
                </a:solidFill>
                <a:latin typeface="Times New Roman" pitchFamily="18" charset="0"/>
                <a:cs typeface="Times New Roman" pitchFamily="18" charset="0"/>
              </a:rPr>
              <a:t/>
            </a:r>
            <a:br>
              <a:rPr lang="ru-RU" sz="3100" dirty="0" smtClean="0">
                <a:solidFill>
                  <a:srgbClr val="C00000"/>
                </a:solidFill>
                <a:latin typeface="Times New Roman" pitchFamily="18" charset="0"/>
                <a:cs typeface="Times New Roman" pitchFamily="18" charset="0"/>
              </a:rPr>
            </a:br>
            <a:r>
              <a:rPr lang="ru-RU" sz="3100" dirty="0" smtClean="0">
                <a:latin typeface="Times New Roman" pitchFamily="18" charset="0"/>
                <a:cs typeface="Times New Roman" pitchFamily="18" charset="0"/>
              </a:rPr>
              <a:t>Обследование строения и подвижности органов артикуляции; подбор комплекса упражнений с учётом нарушенных звуков.</a:t>
            </a:r>
            <a:br>
              <a:rPr lang="ru-RU" sz="3100" dirty="0" smtClean="0">
                <a:latin typeface="Times New Roman" pitchFamily="18" charset="0"/>
                <a:cs typeface="Times New Roman" pitchFamily="18" charset="0"/>
              </a:rPr>
            </a:br>
            <a:r>
              <a:rPr lang="ru-RU" sz="3100" dirty="0" smtClean="0">
                <a:solidFill>
                  <a:srgbClr val="0070C0"/>
                </a:solidFill>
                <a:latin typeface="Times New Roman" pitchFamily="18" charset="0"/>
                <a:cs typeface="Times New Roman" pitchFamily="18" charset="0"/>
              </a:rPr>
              <a:t/>
            </a:r>
            <a:br>
              <a:rPr lang="ru-RU" sz="3100" dirty="0" smtClean="0">
                <a:solidFill>
                  <a:srgbClr val="0070C0"/>
                </a:solidFill>
                <a:latin typeface="Times New Roman" pitchFamily="18" charset="0"/>
                <a:cs typeface="Times New Roman" pitchFamily="18" charset="0"/>
              </a:rPr>
            </a:br>
            <a:r>
              <a:rPr lang="ru-RU" sz="3100" b="1" i="1" dirty="0" smtClean="0">
                <a:solidFill>
                  <a:srgbClr val="FF0000"/>
                </a:solidFill>
                <a:latin typeface="Times New Roman" pitchFamily="18" charset="0"/>
                <a:cs typeface="Times New Roman" pitchFamily="18" charset="0"/>
              </a:rPr>
              <a:t>Способ выполнения.</a:t>
            </a:r>
            <a:br>
              <a:rPr lang="ru-RU" sz="3100" b="1" i="1" dirty="0" smtClean="0">
                <a:solidFill>
                  <a:srgbClr val="FF0000"/>
                </a:solidFill>
                <a:latin typeface="Times New Roman" pitchFamily="18" charset="0"/>
                <a:cs typeface="Times New Roman" pitchFamily="18" charset="0"/>
              </a:rPr>
            </a:br>
            <a:r>
              <a:rPr lang="ru-RU" sz="3100" dirty="0" smtClean="0">
                <a:solidFill>
                  <a:srgbClr val="C00000"/>
                </a:solidFill>
                <a:latin typeface="Times New Roman" pitchFamily="18" charset="0"/>
                <a:cs typeface="Times New Roman" pitchFamily="18" charset="0"/>
              </a:rPr>
              <a:t/>
            </a:r>
            <a:br>
              <a:rPr lang="ru-RU" sz="3100" dirty="0" smtClean="0">
                <a:solidFill>
                  <a:srgbClr val="C00000"/>
                </a:solidFill>
                <a:latin typeface="Times New Roman" pitchFamily="18" charset="0"/>
                <a:cs typeface="Times New Roman" pitchFamily="18" charset="0"/>
              </a:rPr>
            </a:br>
            <a:r>
              <a:rPr lang="ru-RU" sz="3100" dirty="0" smtClean="0">
                <a:latin typeface="Times New Roman" pitchFamily="18" charset="0"/>
                <a:cs typeface="Times New Roman" pitchFamily="18" charset="0"/>
              </a:rPr>
              <a:t>Повторить за учителем – логопедом, рука в упражнения не включается.</a:t>
            </a:r>
            <a:br>
              <a:rPr lang="ru-RU" sz="3100" dirty="0" smtClean="0">
                <a:latin typeface="Times New Roman" pitchFamily="18" charset="0"/>
                <a:cs typeface="Times New Roman" pitchFamily="18" charset="0"/>
              </a:rPr>
            </a:br>
            <a:r>
              <a:rPr lang="ru-RU" sz="3100" dirty="0" smtClean="0">
                <a:solidFill>
                  <a:srgbClr val="0070C0"/>
                </a:solidFill>
                <a:latin typeface="Times New Roman" pitchFamily="18" charset="0"/>
                <a:cs typeface="Times New Roman" pitchFamily="18" charset="0"/>
              </a:rPr>
              <a:t/>
            </a:r>
            <a:br>
              <a:rPr lang="ru-RU" sz="3100" dirty="0" smtClean="0">
                <a:solidFill>
                  <a:srgbClr val="0070C0"/>
                </a:solidFill>
                <a:latin typeface="Times New Roman" pitchFamily="18" charset="0"/>
                <a:cs typeface="Times New Roman" pitchFamily="18" charset="0"/>
              </a:rPr>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endParaRPr lang="ru-RU" sz="2800" dirty="0" smtClean="0"/>
          </a:p>
        </p:txBody>
      </p:sp>
    </p:spTree>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F:\DCIM\101_FUJI\DSCF1006.JPG"/>
          <p:cNvPicPr>
            <a:picLocks noChangeAspect="1" noChangeArrowheads="1"/>
          </p:cNvPicPr>
          <p:nvPr/>
        </p:nvPicPr>
        <p:blipFill>
          <a:blip r:embed="rId2" cstate="print"/>
          <a:stretch>
            <a:fillRect/>
          </a:stretch>
        </p:blipFill>
        <p:spPr bwMode="auto">
          <a:xfrm>
            <a:off x="605488" y="362857"/>
            <a:ext cx="4431696" cy="3323772"/>
          </a:xfrm>
          <a:prstGeom prst="rect">
            <a:avLst/>
          </a:prstGeom>
          <a:noFill/>
          <a:ln w="57150">
            <a:solidFill>
              <a:srgbClr val="FF0000"/>
            </a:solidFill>
          </a:ln>
        </p:spPr>
      </p:pic>
      <p:pic>
        <p:nvPicPr>
          <p:cNvPr id="5" name="Рисунок 4" descr="ростик повторяет  без перчатки.JPG"/>
          <p:cNvPicPr>
            <a:picLocks noChangeAspect="1"/>
          </p:cNvPicPr>
          <p:nvPr/>
        </p:nvPicPr>
        <p:blipFill>
          <a:blip r:embed="rId3" cstate="print">
            <a:lum contrast="10000"/>
          </a:blip>
          <a:srcRect l="16078" t="8324" r="33637" b="41505"/>
          <a:stretch>
            <a:fillRect/>
          </a:stretch>
        </p:blipFill>
        <p:spPr>
          <a:xfrm>
            <a:off x="4383315" y="2941167"/>
            <a:ext cx="4545742" cy="3401575"/>
          </a:xfrm>
          <a:prstGeom prst="rect">
            <a:avLst/>
          </a:prstGeom>
          <a:ln w="57150">
            <a:solidFill>
              <a:srgbClr val="FF0000"/>
            </a:solidFill>
          </a:ln>
        </p:spPr>
      </p:pic>
    </p:spTree>
  </p:cSld>
  <p:clrMapOvr>
    <a:masterClrMapping/>
  </p:clrMapOvr>
  <p:transition>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p:cNvSpPr>
            <a:spLocks noGrp="1"/>
          </p:cNvSpPr>
          <p:nvPr>
            <p:ph type="title"/>
          </p:nvPr>
        </p:nvSpPr>
        <p:spPr/>
        <p:txBody>
          <a:bodyPr>
            <a:normAutofit fontScale="90000"/>
          </a:bodyPr>
          <a:lstStyle/>
          <a:p>
            <a:pPr algn="ctr"/>
            <a:r>
              <a:rPr lang="ru-RU" sz="2800" i="1" dirty="0" smtClean="0"/>
              <a:t/>
            </a:r>
            <a:br>
              <a:rPr lang="ru-RU" sz="2800" i="1" dirty="0" smtClean="0"/>
            </a:br>
            <a:r>
              <a:rPr lang="ru-RU" sz="2800" i="1" dirty="0" smtClean="0"/>
              <a:t/>
            </a:r>
            <a:br>
              <a:rPr lang="ru-RU" sz="2800" i="1" dirty="0" smtClean="0"/>
            </a:br>
            <a:r>
              <a:rPr lang="ru-RU" sz="2800" i="1" dirty="0" smtClean="0"/>
              <a:t/>
            </a:r>
            <a:br>
              <a:rPr lang="ru-RU" sz="2800" i="1" dirty="0" smtClean="0"/>
            </a:br>
            <a:r>
              <a:rPr lang="ru-RU" sz="2800" i="1" dirty="0" smtClean="0"/>
              <a:t/>
            </a:r>
            <a:br>
              <a:rPr lang="ru-RU" sz="2800" i="1" dirty="0" smtClean="0"/>
            </a:br>
            <a:r>
              <a:rPr lang="ru-RU" sz="3100" b="1" dirty="0" smtClean="0">
                <a:solidFill>
                  <a:srgbClr val="FF0000"/>
                </a:solidFill>
                <a:latin typeface="Times New Roman" pitchFamily="18" charset="0"/>
                <a:cs typeface="Times New Roman" pitchFamily="18" charset="0"/>
              </a:rPr>
              <a:t>Второй этап.</a:t>
            </a:r>
            <a:r>
              <a:rPr lang="ru-RU" sz="3100" i="1" dirty="0" smtClean="0">
                <a:solidFill>
                  <a:srgbClr val="C00000"/>
                </a:solidFill>
                <a:latin typeface="Times New Roman" pitchFamily="18" charset="0"/>
                <a:cs typeface="Times New Roman" pitchFamily="18" charset="0"/>
              </a:rPr>
              <a:t/>
            </a:r>
            <a:br>
              <a:rPr lang="ru-RU" sz="3100" i="1" dirty="0" smtClean="0">
                <a:solidFill>
                  <a:srgbClr val="C00000"/>
                </a:solidFill>
                <a:latin typeface="Times New Roman" pitchFamily="18" charset="0"/>
                <a:cs typeface="Times New Roman" pitchFamily="18" charset="0"/>
              </a:rPr>
            </a:br>
            <a:r>
              <a:rPr lang="ru-RU" sz="3100" dirty="0" smtClean="0">
                <a:latin typeface="Times New Roman" pitchFamily="18" charset="0"/>
                <a:cs typeface="Times New Roman" pitchFamily="18" charset="0"/>
              </a:rPr>
              <a:t>Знакомство с артикуляционными  органами, выполнение гимнастики по традиционной методике.</a:t>
            </a:r>
            <a:r>
              <a:rPr lang="ru-RU" sz="3100" i="1" dirty="0" smtClean="0">
                <a:solidFill>
                  <a:srgbClr val="C00000"/>
                </a:solidFill>
                <a:latin typeface="Times New Roman" pitchFamily="18" charset="0"/>
                <a:cs typeface="Times New Roman" pitchFamily="18" charset="0"/>
              </a:rPr>
              <a:t/>
            </a:r>
            <a:br>
              <a:rPr lang="ru-RU" sz="3100" i="1" dirty="0" smtClean="0">
                <a:solidFill>
                  <a:srgbClr val="C00000"/>
                </a:solidFill>
                <a:latin typeface="Times New Roman" pitchFamily="18" charset="0"/>
                <a:cs typeface="Times New Roman" pitchFamily="18" charset="0"/>
              </a:rPr>
            </a:br>
            <a:r>
              <a:rPr lang="ru-RU" sz="3100" b="1" i="1" dirty="0" smtClean="0">
                <a:solidFill>
                  <a:srgbClr val="FF0000"/>
                </a:solidFill>
                <a:latin typeface="Times New Roman" pitchFamily="18" charset="0"/>
                <a:cs typeface="Times New Roman" pitchFamily="18" charset="0"/>
              </a:rPr>
              <a:t>Способ выполнения.</a:t>
            </a:r>
            <a:r>
              <a:rPr lang="ru-RU" sz="3100" i="1" dirty="0" smtClean="0">
                <a:solidFill>
                  <a:srgbClr val="C00000"/>
                </a:solidFill>
                <a:latin typeface="Times New Roman" pitchFamily="18" charset="0"/>
                <a:cs typeface="Times New Roman" pitchFamily="18" charset="0"/>
              </a:rPr>
              <a:t/>
            </a:r>
            <a:br>
              <a:rPr lang="ru-RU" sz="3100" i="1" dirty="0" smtClean="0">
                <a:solidFill>
                  <a:srgbClr val="C00000"/>
                </a:solidFill>
                <a:latin typeface="Times New Roman" pitchFamily="18" charset="0"/>
                <a:cs typeface="Times New Roman" pitchFamily="18" charset="0"/>
              </a:rPr>
            </a:br>
            <a:r>
              <a:rPr lang="ru-RU" sz="3100" dirty="0" smtClean="0">
                <a:latin typeface="Times New Roman" pitchFamily="18" charset="0"/>
                <a:cs typeface="Times New Roman" pitchFamily="18" charset="0"/>
              </a:rPr>
              <a:t>Повторить за учителем – логопедом, педагог включает в упражнение свою ведущую руку.</a:t>
            </a:r>
          </a:p>
        </p:txBody>
      </p:sp>
      <p:pic>
        <p:nvPicPr>
          <p:cNvPr id="13315" name="Рисунок 11" descr="P1010043"/>
          <p:cNvPicPr>
            <a:picLocks noChangeAspect="1" noChangeArrowheads="1"/>
          </p:cNvPicPr>
          <p:nvPr/>
        </p:nvPicPr>
        <p:blipFill>
          <a:blip r:embed="rId3" cstate="print">
            <a:lum bright="10000" contrast="10000"/>
          </a:blip>
          <a:srcRect/>
          <a:stretch>
            <a:fillRect/>
          </a:stretch>
        </p:blipFill>
        <p:spPr bwMode="auto">
          <a:xfrm>
            <a:off x="1131207" y="3500438"/>
            <a:ext cx="3917950" cy="2449512"/>
          </a:xfrm>
          <a:prstGeom prst="rect">
            <a:avLst/>
          </a:prstGeom>
          <a:noFill/>
          <a:ln w="57150">
            <a:solidFill>
              <a:srgbClr val="FF0000"/>
            </a:solidFill>
            <a:miter lim="800000"/>
            <a:headEnd/>
            <a:tailEnd/>
          </a:ln>
        </p:spPr>
      </p:pic>
      <p:pic>
        <p:nvPicPr>
          <p:cNvPr id="13316" name="Рисунок 6" descr="P1010040"/>
          <p:cNvPicPr>
            <a:picLocks noChangeAspect="1" noChangeArrowheads="1"/>
          </p:cNvPicPr>
          <p:nvPr/>
        </p:nvPicPr>
        <p:blipFill>
          <a:blip r:embed="rId4" cstate="print">
            <a:lum bright="10000" contrast="10000"/>
          </a:blip>
          <a:srcRect/>
          <a:stretch>
            <a:fillRect/>
          </a:stretch>
        </p:blipFill>
        <p:spPr bwMode="auto">
          <a:xfrm>
            <a:off x="4573135" y="3831092"/>
            <a:ext cx="3744912" cy="2476500"/>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p:cNvSpPr>
            <a:spLocks noGrp="1"/>
          </p:cNvSpPr>
          <p:nvPr>
            <p:ph type="title"/>
          </p:nvPr>
        </p:nvSpPr>
        <p:spPr>
          <a:xfrm>
            <a:off x="827088" y="476250"/>
            <a:ext cx="7993062" cy="1143000"/>
          </a:xfrm>
        </p:spPr>
        <p:txBody>
          <a:bodyPr>
            <a:normAutofit fontScale="90000"/>
          </a:bodyPr>
          <a:lstStyle/>
          <a:p>
            <a:pPr algn="ctr"/>
            <a:r>
              <a:rPr lang="ru-RU" dirty="0" smtClean="0"/>
              <a:t>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sz="3100" b="1" dirty="0" smtClean="0">
                <a:solidFill>
                  <a:srgbClr val="FF0000"/>
                </a:solidFill>
                <a:latin typeface="Times New Roman" pitchFamily="18" charset="0"/>
                <a:cs typeface="Times New Roman" pitchFamily="18" charset="0"/>
              </a:rPr>
              <a:t>Третий этап.</a:t>
            </a:r>
            <a:r>
              <a:rPr lang="ru-RU" sz="3100" i="1" dirty="0" smtClean="0">
                <a:solidFill>
                  <a:srgbClr val="C00000"/>
                </a:solidFill>
                <a:latin typeface="Times New Roman" pitchFamily="18" charset="0"/>
                <a:cs typeface="Times New Roman" pitchFamily="18" charset="0"/>
              </a:rPr>
              <a:t/>
            </a:r>
            <a:br>
              <a:rPr lang="ru-RU" sz="3100" i="1" dirty="0" smtClean="0">
                <a:solidFill>
                  <a:srgbClr val="C00000"/>
                </a:solidFill>
                <a:latin typeface="Times New Roman" pitchFamily="18" charset="0"/>
                <a:cs typeface="Times New Roman" pitchFamily="18" charset="0"/>
              </a:rPr>
            </a:br>
            <a:r>
              <a:rPr lang="ru-RU" sz="3100" dirty="0" smtClean="0">
                <a:latin typeface="Times New Roman" pitchFamily="18" charset="0"/>
                <a:cs typeface="Times New Roman" pitchFamily="18" charset="0"/>
              </a:rPr>
              <a:t>Выполнение артикуляционной гимнастики      по традиционной методике, знакомство с «волшебными перчатками», сказочными героями.</a:t>
            </a:r>
            <a:br>
              <a:rPr lang="ru-RU" sz="3100" dirty="0" smtClean="0">
                <a:latin typeface="Times New Roman" pitchFamily="18" charset="0"/>
                <a:cs typeface="Times New Roman" pitchFamily="18" charset="0"/>
              </a:rPr>
            </a:br>
            <a:r>
              <a:rPr lang="ru-RU" sz="3100" b="1" i="1" dirty="0" smtClean="0">
                <a:solidFill>
                  <a:srgbClr val="FF0000"/>
                </a:solidFill>
                <a:latin typeface="Times New Roman" pitchFamily="18" charset="0"/>
                <a:cs typeface="Times New Roman" pitchFamily="18" charset="0"/>
              </a:rPr>
              <a:t>Способ выполнения.</a:t>
            </a:r>
            <a:r>
              <a:rPr lang="ru-RU" sz="3100" i="1" dirty="0" smtClean="0">
                <a:solidFill>
                  <a:srgbClr val="C00000"/>
                </a:solidFill>
                <a:latin typeface="Times New Roman" pitchFamily="18" charset="0"/>
                <a:cs typeface="Times New Roman" pitchFamily="18" charset="0"/>
              </a:rPr>
              <a:t/>
            </a:r>
            <a:br>
              <a:rPr lang="ru-RU" sz="3100" i="1" dirty="0" smtClean="0">
                <a:solidFill>
                  <a:srgbClr val="C00000"/>
                </a:solidFill>
                <a:latin typeface="Times New Roman" pitchFamily="18" charset="0"/>
                <a:cs typeface="Times New Roman" pitchFamily="18" charset="0"/>
              </a:rPr>
            </a:br>
            <a:r>
              <a:rPr lang="ru-RU" sz="3100" i="1" dirty="0" smtClean="0">
                <a:latin typeface="Times New Roman" pitchFamily="18" charset="0"/>
                <a:cs typeface="Times New Roman" pitchFamily="18" charset="0"/>
              </a:rPr>
              <a:t>       </a:t>
            </a:r>
            <a:r>
              <a:rPr lang="ru-RU" sz="3100" dirty="0" smtClean="0">
                <a:latin typeface="Times New Roman" pitchFamily="18" charset="0"/>
                <a:cs typeface="Times New Roman" pitchFamily="18" charset="0"/>
              </a:rPr>
              <a:t>Повторить за учителем – логопедом, педагог включает в упражнения свою ведущую руку с перчаткой.</a:t>
            </a:r>
          </a:p>
        </p:txBody>
      </p:sp>
      <p:pic>
        <p:nvPicPr>
          <p:cNvPr id="4" name="Picture 2" descr="F:\DCIM\101_FUJI\DSCF1009.JPG"/>
          <p:cNvPicPr>
            <a:picLocks noChangeAspect="1" noChangeArrowheads="1"/>
          </p:cNvPicPr>
          <p:nvPr/>
        </p:nvPicPr>
        <p:blipFill>
          <a:blip r:embed="rId3" cstate="print"/>
          <a:stretch>
            <a:fillRect/>
          </a:stretch>
        </p:blipFill>
        <p:spPr bwMode="auto">
          <a:xfrm>
            <a:off x="3300018" y="3836461"/>
            <a:ext cx="3136669" cy="2352501"/>
          </a:xfrm>
          <a:prstGeom prst="rect">
            <a:avLst/>
          </a:prstGeom>
          <a:noFill/>
          <a:ln w="57150">
            <a:solidFill>
              <a:srgbClr val="FF0000"/>
            </a:solidFill>
          </a:ln>
        </p:spPr>
      </p:pic>
    </p:spTree>
  </p:cSld>
  <p:clrMapOvr>
    <a:masterClrMapping/>
  </p:clrMapOvr>
  <p:transition>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title"/>
          </p:nvPr>
        </p:nvSpPr>
        <p:spPr/>
        <p:txBody>
          <a:bodyPr>
            <a:normAutofit fontScale="90000"/>
          </a:bodyPr>
          <a:lstStyle/>
          <a:p>
            <a:pPr algn="ct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i="1" dirty="0" smtClean="0"/>
              <a:t/>
            </a:r>
            <a:br>
              <a:rPr lang="ru-RU" sz="2800" b="1" i="1" dirty="0" smtClean="0"/>
            </a:br>
            <a:r>
              <a:rPr lang="ru-RU" sz="2800" b="1" dirty="0" smtClean="0">
                <a:solidFill>
                  <a:srgbClr val="FF0000"/>
                </a:solidFill>
                <a:latin typeface="Times New Roman" pitchFamily="18" charset="0"/>
                <a:cs typeface="Times New Roman" pitchFamily="18" charset="0"/>
              </a:rPr>
              <a:t>Четвёртый этап.</a:t>
            </a:r>
            <a:br>
              <a:rPr lang="ru-RU" sz="2800" b="1" dirty="0" smtClean="0">
                <a:solidFill>
                  <a:srgbClr val="FF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
            </a:r>
            <a:br>
              <a:rPr lang="ru-RU" sz="2800" b="1" i="1" dirty="0" smtClean="0">
                <a:solidFill>
                  <a:srgbClr val="C0000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Выполнение артикуляционной гимнастики с   </a:t>
            </a:r>
            <a:r>
              <a:rPr lang="ru-RU" sz="2800" dirty="0" err="1" smtClean="0">
                <a:latin typeface="Times New Roman" pitchFamily="18" charset="0"/>
                <a:cs typeface="Times New Roman" pitchFamily="18" charset="0"/>
              </a:rPr>
              <a:t>биоэнергопластикой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a:t>
            </a:r>
            <a:r>
              <a:rPr lang="ru-RU" sz="2800" dirty="0" smtClean="0">
                <a:latin typeface="Times New Roman" pitchFamily="18" charset="0"/>
                <a:cs typeface="Times New Roman" pitchFamily="18" charset="0"/>
              </a:rPr>
              <a:t> использованием ведущей руки ребёнка).</a:t>
            </a:r>
            <a:r>
              <a:rPr lang="ru-RU" sz="2800" b="1" i="1" dirty="0" smtClean="0">
                <a:solidFill>
                  <a:srgbClr val="C00000"/>
                </a:solidFill>
                <a:latin typeface="Times New Roman" pitchFamily="18" charset="0"/>
                <a:cs typeface="Times New Roman" pitchFamily="18" charset="0"/>
              </a:rPr>
              <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
            </a:r>
            <a:br>
              <a:rPr lang="ru-RU" sz="2800" b="1" i="1" dirty="0" smtClean="0">
                <a:solidFill>
                  <a:srgbClr val="C00000"/>
                </a:solidFill>
                <a:latin typeface="Times New Roman" pitchFamily="18" charset="0"/>
                <a:cs typeface="Times New Roman" pitchFamily="18" charset="0"/>
              </a:rPr>
            </a:br>
            <a:r>
              <a:rPr lang="ru-RU" sz="2800" b="1" i="1" dirty="0" smtClean="0">
                <a:solidFill>
                  <a:srgbClr val="FF0000"/>
                </a:solidFill>
                <a:latin typeface="Times New Roman" pitchFamily="18" charset="0"/>
                <a:cs typeface="Times New Roman" pitchFamily="18" charset="0"/>
              </a:rPr>
              <a:t>Способ выполнения.</a:t>
            </a:r>
            <a:br>
              <a:rPr lang="ru-RU" sz="2800" b="1" i="1" dirty="0" smtClean="0">
                <a:solidFill>
                  <a:srgbClr val="FF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
            </a:r>
            <a:br>
              <a:rPr lang="ru-RU" sz="2800" b="1" i="1" dirty="0" smtClean="0">
                <a:solidFill>
                  <a:srgbClr val="C00000"/>
                </a:solidFill>
                <a:latin typeface="Times New Roman" pitchFamily="18" charset="0"/>
                <a:cs typeface="Times New Roman" pitchFamily="18" charset="0"/>
              </a:rPr>
            </a:br>
            <a:r>
              <a:rPr lang="ru-RU" sz="2800" b="1" i="1" dirty="0" smtClean="0">
                <a:solidFill>
                  <a:srgbClr val="C00000"/>
                </a:solidFill>
                <a:latin typeface="Times New Roman" pitchFamily="18" charset="0"/>
                <a:cs typeface="Times New Roman" pitchFamily="18" charset="0"/>
              </a:rPr>
              <a:t> </a:t>
            </a:r>
            <a:r>
              <a:rPr lang="ru-RU" sz="2800" dirty="0" smtClean="0">
                <a:latin typeface="Times New Roman" pitchFamily="18" charset="0"/>
                <a:cs typeface="Times New Roman" pitchFamily="18" charset="0"/>
              </a:rPr>
              <a:t>Повторить за учителем – логопедом, педагог показывает движения и включает в упражнения ведущую руку ребёнка с перчаткой.</a:t>
            </a:r>
          </a:p>
        </p:txBody>
      </p:sp>
    </p:spTree>
  </p:cSld>
  <p:clrMapOvr>
    <a:masterClrMapping/>
  </p:clrMapOvr>
  <p:transition>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DSC02244.JPG"/>
          <p:cNvPicPr>
            <a:picLocks noChangeAspect="1" noChangeArrowheads="1"/>
          </p:cNvPicPr>
          <p:nvPr/>
        </p:nvPicPr>
        <p:blipFill>
          <a:blip r:embed="rId2" cstate="print"/>
          <a:stretch>
            <a:fillRect/>
          </a:stretch>
        </p:blipFill>
        <p:spPr bwMode="auto">
          <a:xfrm>
            <a:off x="1422400" y="716359"/>
            <a:ext cx="7111999" cy="5334000"/>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p:txBody>
          <a:bodyPr>
            <a:normAutofit fontScale="90000"/>
          </a:bodyPr>
          <a:lstStyle/>
          <a:p>
            <a:pPr algn="ctr">
              <a:defRPr/>
            </a:pPr>
            <a:r>
              <a:rPr lang="ru-RU" sz="2800" dirty="0" smtClean="0"/>
              <a:t/>
            </a:r>
            <a:br>
              <a:rPr lang="ru-RU" sz="2800" dirty="0" smtClean="0"/>
            </a:br>
            <a:r>
              <a:rPr lang="ru-RU" sz="2800" dirty="0" smtClean="0"/>
              <a:t/>
            </a:r>
            <a:br>
              <a:rPr lang="ru-RU" sz="2800" dirty="0" smtClean="0"/>
            </a:br>
            <a:r>
              <a:rPr lang="ru-RU" sz="2800" b="1" dirty="0" smtClean="0">
                <a:solidFill>
                  <a:schemeClr val="accent2">
                    <a:lumMod val="75000"/>
                  </a:schemeClr>
                </a:solidFill>
                <a:cs typeface="Times New Roman" pitchFamily="18" charset="0"/>
              </a:rPr>
              <a:t>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rgbClr val="FF0000"/>
                </a:solidFill>
                <a:latin typeface="Times New Roman" pitchFamily="18" charset="0"/>
                <a:cs typeface="Times New Roman" pitchFamily="18" charset="0"/>
              </a:rPr>
              <a:t>Пятый этап</a:t>
            </a:r>
            <a:br>
              <a:rPr lang="ru-RU" sz="2800" b="1" dirty="0" smtClean="0">
                <a:solidFill>
                  <a:srgbClr val="FF0000"/>
                </a:solidFill>
                <a:latin typeface="Times New Roman" pitchFamily="18" charset="0"/>
                <a:cs typeface="Times New Roman" pitchFamily="18" charset="0"/>
              </a:rPr>
            </a:br>
            <a:r>
              <a:rPr lang="ru-RU" sz="2800" b="1" dirty="0" smtClean="0">
                <a:solidFill>
                  <a:schemeClr val="accent6"/>
                </a:solidFill>
                <a:latin typeface="Times New Roman" pitchFamily="18" charset="0"/>
                <a:cs typeface="Times New Roman" pitchFamily="18" charset="0"/>
              </a:rPr>
              <a:t/>
            </a:r>
            <a:br>
              <a:rPr lang="ru-RU" sz="2800" b="1" dirty="0" smtClean="0">
                <a:solidFill>
                  <a:schemeClr val="accent6"/>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Выполнение артикуляционной гимнастики с </a:t>
            </a:r>
            <a:r>
              <a:rPr lang="ru-RU" sz="2800" dirty="0" err="1" smtClean="0">
                <a:latin typeface="Times New Roman" pitchFamily="18" charset="0"/>
                <a:cs typeface="Times New Roman" pitchFamily="18" charset="0"/>
              </a:rPr>
              <a:t>биоэнергопластикой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a:t>
            </a:r>
            <a:r>
              <a:rPr lang="ru-RU" sz="2800" dirty="0" smtClean="0">
                <a:latin typeface="Times New Roman" pitchFamily="18" charset="0"/>
                <a:cs typeface="Times New Roman" pitchFamily="18" charset="0"/>
              </a:rPr>
              <a:t> использованием другой руки ребёнка).</a:t>
            </a:r>
            <a:br>
              <a:rPr lang="ru-RU" sz="2800" dirty="0" smtClean="0">
                <a:latin typeface="Times New Roman" pitchFamily="18" charset="0"/>
                <a:cs typeface="Times New Roman" pitchFamily="18" charset="0"/>
              </a:rPr>
            </a:br>
            <a:r>
              <a:rPr lang="ru-RU" sz="2800" b="1" dirty="0" smtClean="0">
                <a:solidFill>
                  <a:schemeClr val="accent6"/>
                </a:solidFill>
                <a:latin typeface="Times New Roman" pitchFamily="18" charset="0"/>
                <a:cs typeface="Times New Roman" pitchFamily="18" charset="0"/>
              </a:rPr>
              <a:t/>
            </a:r>
            <a:br>
              <a:rPr lang="ru-RU" sz="2800" b="1" dirty="0" smtClean="0">
                <a:solidFill>
                  <a:schemeClr val="accent6"/>
                </a:solidFill>
                <a:latin typeface="Times New Roman" pitchFamily="18" charset="0"/>
                <a:cs typeface="Times New Roman" pitchFamily="18" charset="0"/>
              </a:rPr>
            </a:br>
            <a:r>
              <a:rPr lang="ru-RU" sz="2800" b="1" i="1" dirty="0" smtClean="0">
                <a:solidFill>
                  <a:srgbClr val="FF0000"/>
                </a:solidFill>
                <a:latin typeface="Times New Roman" pitchFamily="18" charset="0"/>
                <a:cs typeface="Times New Roman" pitchFamily="18" charset="0"/>
              </a:rPr>
              <a:t>Способ выполнения.</a:t>
            </a:r>
            <a:br>
              <a:rPr lang="ru-RU" sz="2800" b="1" i="1" dirty="0" smtClean="0">
                <a:solidFill>
                  <a:srgbClr val="FF0000"/>
                </a:solidFill>
                <a:latin typeface="Times New Roman" pitchFamily="18" charset="0"/>
                <a:cs typeface="Times New Roman" pitchFamily="18" charset="0"/>
              </a:rPr>
            </a:br>
            <a:r>
              <a:rPr lang="ru-RU" sz="2800" b="1" i="1" dirty="0" smtClean="0">
                <a:solidFill>
                  <a:schemeClr val="accent6"/>
                </a:solidFill>
                <a:latin typeface="Times New Roman" pitchFamily="18" charset="0"/>
                <a:cs typeface="Times New Roman" pitchFamily="18" charset="0"/>
              </a:rPr>
              <a:t/>
            </a:r>
            <a:br>
              <a:rPr lang="ru-RU" sz="2800" b="1" i="1" dirty="0" smtClean="0">
                <a:solidFill>
                  <a:schemeClr val="accent6"/>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Повторить за учителем – логопедом, педагог показывает движения и включает в упражнения другую руку ребёнка с перчаткой </a:t>
            </a:r>
            <a:r>
              <a:rPr lang="ru-RU" sz="2800" b="1" dirty="0" smtClean="0">
                <a:solidFill>
                  <a:srgbClr val="0070C0"/>
                </a:solidFill>
                <a:latin typeface="Times New Roman" pitchFamily="18" charset="0"/>
                <a:cs typeface="Times New Roman" pitchFamily="18" charset="0"/>
              </a:rPr>
              <a:t/>
            </a:r>
            <a:br>
              <a:rPr lang="ru-RU" sz="2800" b="1" dirty="0" smtClean="0">
                <a:solidFill>
                  <a:srgbClr val="0070C0"/>
                </a:solidFill>
                <a:latin typeface="Times New Roman" pitchFamily="18" charset="0"/>
                <a:cs typeface="Times New Roman" pitchFamily="18" charset="0"/>
              </a:rPr>
            </a:br>
            <a:endParaRPr lang="ru-RU" sz="2800" b="1" dirty="0" smtClean="0">
              <a:solidFill>
                <a:srgbClr val="0070C0"/>
              </a:solidFill>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H="1">
            <a:off x="13106400" y="365126"/>
            <a:ext cx="116114" cy="1325563"/>
          </a:xfrm>
        </p:spPr>
        <p:txBody>
          <a:bodyPr/>
          <a:lstStyle/>
          <a:p>
            <a:endParaRPr lang="ru-RU" dirty="0"/>
          </a:p>
        </p:txBody>
      </p:sp>
      <p:pic>
        <p:nvPicPr>
          <p:cNvPr id="3" name="Picture 2" descr="G:\DSC02250.JPG"/>
          <p:cNvPicPr>
            <a:picLocks noChangeAspect="1" noChangeArrowheads="1"/>
          </p:cNvPicPr>
          <p:nvPr/>
        </p:nvPicPr>
        <p:blipFill>
          <a:blip r:embed="rId2" cstate="print"/>
          <a:stretch>
            <a:fillRect/>
          </a:stretch>
        </p:blipFill>
        <p:spPr bwMode="auto">
          <a:xfrm>
            <a:off x="1407887" y="725715"/>
            <a:ext cx="7179733" cy="5384799"/>
          </a:xfrm>
          <a:prstGeom prst="rect">
            <a:avLst/>
          </a:prstGeom>
          <a:noFill/>
          <a:ln w="57150">
            <a:solidFill>
              <a:srgbClr val="FF0000"/>
            </a:solidFill>
          </a:ln>
        </p:spPr>
      </p:pic>
    </p:spTree>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p:cNvSpPr>
            <a:spLocks noGrp="1"/>
          </p:cNvSpPr>
          <p:nvPr>
            <p:ph type="title"/>
          </p:nvPr>
        </p:nvSpPr>
        <p:spPr>
          <a:xfrm>
            <a:off x="1307402" y="759655"/>
            <a:ext cx="7047157" cy="3532945"/>
          </a:xfrm>
        </p:spPr>
        <p:txBody>
          <a:bodyPr>
            <a:normAutofit fontScale="90000"/>
          </a:bodyPr>
          <a:lstStyle/>
          <a:p>
            <a:pPr algn="ct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
            </a:r>
            <a:br>
              <a:rPr lang="ru-RU" sz="2800" b="1" dirty="0" smtClean="0">
                <a:solidFill>
                  <a:srgbClr val="FF0000"/>
                </a:solidFill>
                <a:latin typeface="Times New Roman" pitchFamily="18" charset="0"/>
                <a:cs typeface="Times New Roman" pitchFamily="18" charset="0"/>
              </a:rPr>
            </a:br>
            <a:r>
              <a:rPr lang="ru-RU" sz="2800" b="1" dirty="0" smtClean="0">
                <a:solidFill>
                  <a:srgbClr val="FF0000"/>
                </a:solidFill>
                <a:latin typeface="Times New Roman" pitchFamily="18" charset="0"/>
                <a:cs typeface="Times New Roman" pitchFamily="18" charset="0"/>
              </a:rPr>
              <a:t>Шестой этап</a:t>
            </a:r>
            <a:br>
              <a:rPr lang="ru-RU" sz="2800" b="1" dirty="0" smtClean="0">
                <a:solidFill>
                  <a:srgbClr val="FF0000"/>
                </a:solidFill>
                <a:latin typeface="Times New Roman" pitchFamily="18" charset="0"/>
                <a:cs typeface="Times New Roman" pitchFamily="18" charset="0"/>
              </a:rPr>
            </a:br>
            <a:r>
              <a:rPr lang="ru-RU" sz="2800" dirty="0" smtClean="0">
                <a:solidFill>
                  <a:srgbClr val="C00000"/>
                </a:solidFill>
                <a:latin typeface="Times New Roman" pitchFamily="18" charset="0"/>
                <a:cs typeface="Times New Roman" pitchFamily="18" charset="0"/>
              </a:rPr>
              <a:t/>
            </a:r>
            <a:br>
              <a:rPr lang="ru-RU" sz="2800" dirty="0" smtClean="0">
                <a:solidFill>
                  <a:srgbClr val="C0000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Выполнение артикуляционной гимнастики с </a:t>
            </a:r>
            <a:r>
              <a:rPr lang="ru-RU" sz="2800" dirty="0" err="1" smtClean="0">
                <a:latin typeface="Times New Roman" pitchFamily="18" charset="0"/>
                <a:cs typeface="Times New Roman" pitchFamily="18" charset="0"/>
              </a:rPr>
              <a:t>биоэнергопластикой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a:t>
            </a:r>
            <a:r>
              <a:rPr lang="ru-RU" sz="2800" dirty="0" smtClean="0">
                <a:latin typeface="Times New Roman" pitchFamily="18" charset="0"/>
                <a:cs typeface="Times New Roman" pitchFamily="18" charset="0"/>
              </a:rPr>
              <a:t> использованием обеих рук ребёнка).</a:t>
            </a:r>
            <a:br>
              <a:rPr lang="ru-RU" sz="2800" dirty="0" smtClean="0">
                <a:latin typeface="Times New Roman" pitchFamily="18" charset="0"/>
                <a:cs typeface="Times New Roman" pitchFamily="18" charset="0"/>
              </a:rPr>
            </a:br>
            <a:r>
              <a:rPr lang="ru-RU" sz="2800" dirty="0" smtClean="0">
                <a:solidFill>
                  <a:srgbClr val="0070C0"/>
                </a:solidFill>
                <a:latin typeface="Times New Roman" pitchFamily="18" charset="0"/>
                <a:cs typeface="Times New Roman" pitchFamily="18" charset="0"/>
              </a:rPr>
              <a:t/>
            </a:r>
            <a:br>
              <a:rPr lang="ru-RU" sz="2800" dirty="0" smtClean="0">
                <a:solidFill>
                  <a:srgbClr val="0070C0"/>
                </a:solidFill>
                <a:latin typeface="Times New Roman" pitchFamily="18" charset="0"/>
                <a:cs typeface="Times New Roman" pitchFamily="18" charset="0"/>
              </a:rPr>
            </a:br>
            <a:r>
              <a:rPr lang="ru-RU" sz="2800" b="1" i="1" dirty="0" smtClean="0">
                <a:solidFill>
                  <a:srgbClr val="FF0000"/>
                </a:solidFill>
                <a:latin typeface="Times New Roman" pitchFamily="18" charset="0"/>
                <a:cs typeface="Times New Roman" pitchFamily="18" charset="0"/>
              </a:rPr>
              <a:t>Способ выполнения.</a:t>
            </a:r>
            <a:br>
              <a:rPr lang="ru-RU" sz="2800" b="1" i="1" dirty="0" smtClean="0">
                <a:solidFill>
                  <a:srgbClr val="FF0000"/>
                </a:solidFill>
                <a:latin typeface="Times New Roman" pitchFamily="18" charset="0"/>
                <a:cs typeface="Times New Roman" pitchFamily="18" charset="0"/>
              </a:rPr>
            </a:br>
            <a:r>
              <a:rPr lang="ru-RU" sz="2800" i="1" dirty="0" smtClean="0">
                <a:solidFill>
                  <a:srgbClr val="C00000"/>
                </a:solidFill>
                <a:latin typeface="Times New Roman" pitchFamily="18" charset="0"/>
                <a:cs typeface="Times New Roman" pitchFamily="18" charset="0"/>
              </a:rPr>
              <a:t/>
            </a:r>
            <a:br>
              <a:rPr lang="ru-RU" sz="2800" i="1" dirty="0" smtClean="0">
                <a:solidFill>
                  <a:srgbClr val="C0000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Повторить за учителем – логопедом, педагог показывает движения и включает в упражнения обе руки ребёнка с перчатками.</a:t>
            </a:r>
          </a:p>
        </p:txBody>
      </p:sp>
    </p:spTree>
  </p:cSld>
  <p:clrMapOvr>
    <a:masterClrMapping/>
  </p:clrMapOvr>
  <p:transition>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77142" y="365126"/>
            <a:ext cx="116114" cy="1325563"/>
          </a:xfrm>
        </p:spPr>
        <p:txBody>
          <a:bodyPr/>
          <a:lstStyle/>
          <a:p>
            <a:endParaRPr lang="ru-RU" dirty="0"/>
          </a:p>
        </p:txBody>
      </p:sp>
      <p:pic>
        <p:nvPicPr>
          <p:cNvPr id="3" name="Picture 2" descr="G:\DCIM\101_PANA\P1010208.JPG"/>
          <p:cNvPicPr>
            <a:picLocks noChangeAspect="1" noChangeArrowheads="1"/>
          </p:cNvPicPr>
          <p:nvPr/>
        </p:nvPicPr>
        <p:blipFill>
          <a:blip r:embed="rId2" cstate="print"/>
          <a:stretch>
            <a:fillRect/>
          </a:stretch>
        </p:blipFill>
        <p:spPr bwMode="auto">
          <a:xfrm>
            <a:off x="1219200" y="537029"/>
            <a:ext cx="7535521" cy="5651642"/>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marL="324000" indent="-252000" algn="ctr" eaLnBrk="1" fontAlgn="auto" hangingPunct="1">
              <a:spcAft>
                <a:spcPts val="0"/>
              </a:spcAft>
              <a:defRPr/>
            </a:pP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chemeClr val="accent2">
                    <a:lumMod val="75000"/>
                  </a:schemeClr>
                </a:solidFill>
                <a:cs typeface="Times New Roman" pitchFamily="18" charset="0"/>
              </a:rPr>
              <a:t/>
            </a:r>
            <a:br>
              <a:rPr lang="ru-RU" sz="2800" b="1" dirty="0" smtClean="0">
                <a:solidFill>
                  <a:schemeClr val="accent2">
                    <a:lumMod val="75000"/>
                  </a:schemeClr>
                </a:solidFill>
                <a:cs typeface="Times New Roman" pitchFamily="18" charset="0"/>
              </a:rPr>
            </a:br>
            <a:r>
              <a:rPr lang="ru-RU" sz="2800" b="1" dirty="0" smtClean="0">
                <a:solidFill>
                  <a:srgbClr val="FF0000"/>
                </a:solidFill>
                <a:latin typeface="Times New Roman" pitchFamily="18" charset="0"/>
                <a:cs typeface="Times New Roman" pitchFamily="18" charset="0"/>
              </a:rPr>
              <a:t>Седьмой этап</a:t>
            </a:r>
            <a:r>
              <a:rPr lang="ru-RU" sz="2800" b="1" dirty="0" smtClean="0">
                <a:solidFill>
                  <a:srgbClr val="C00000"/>
                </a:solidFill>
                <a:latin typeface="Times New Roman" pitchFamily="18" charset="0"/>
                <a:cs typeface="Times New Roman" pitchFamily="18" charset="0"/>
              </a:rPr>
              <a:t/>
            </a:r>
            <a:br>
              <a:rPr lang="ru-RU" sz="2800" b="1" dirty="0" smtClean="0">
                <a:solidFill>
                  <a:srgbClr val="C0000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Выполнение артикуляционной гимнастики с</a:t>
            </a:r>
            <a:br>
              <a:rPr lang="ru-RU" sz="2800" dirty="0" smtClean="0">
                <a:latin typeface="Times New Roman" pitchFamily="18" charset="0"/>
                <a:cs typeface="Times New Roman" pitchFamily="18" charset="0"/>
              </a:rPr>
            </a:br>
            <a:r>
              <a:rPr lang="ru-RU" sz="2800" dirty="0" err="1" smtClean="0">
                <a:latin typeface="Times New Roman" pitchFamily="18" charset="0"/>
                <a:cs typeface="Times New Roman" pitchFamily="18" charset="0"/>
              </a:rPr>
              <a:t>биоэнергопластикой</a:t>
            </a:r>
            <a:r>
              <a:rPr lang="ru-RU" sz="2800" dirty="0" smtClean="0">
                <a:latin typeface="Times New Roman" pitchFamily="18" charset="0"/>
                <a:cs typeface="Times New Roman" pitchFamily="18" charset="0"/>
              </a:rPr>
              <a:t> с использованием обеих рук  ребёнка и сказок о сказочных героях.</a:t>
            </a:r>
            <a:r>
              <a:rPr lang="ru-RU" sz="2800" dirty="0" smtClean="0">
                <a:solidFill>
                  <a:srgbClr val="0070C0"/>
                </a:solidFill>
                <a:latin typeface="Times New Roman" pitchFamily="18" charset="0"/>
                <a:cs typeface="Times New Roman" pitchFamily="18" charset="0"/>
              </a:rPr>
              <a:t/>
            </a:r>
            <a:br>
              <a:rPr lang="ru-RU" sz="2800" dirty="0" smtClean="0">
                <a:solidFill>
                  <a:srgbClr val="0070C0"/>
                </a:solidFill>
                <a:latin typeface="Times New Roman" pitchFamily="18" charset="0"/>
                <a:cs typeface="Times New Roman" pitchFamily="18" charset="0"/>
              </a:rPr>
            </a:br>
            <a:r>
              <a:rPr lang="ru-RU" sz="2800" b="1" i="1" dirty="0" smtClean="0">
                <a:solidFill>
                  <a:srgbClr val="FF0000"/>
                </a:solidFill>
                <a:latin typeface="Times New Roman" pitchFamily="18" charset="0"/>
                <a:cs typeface="Times New Roman" pitchFamily="18" charset="0"/>
              </a:rPr>
              <a:t>Способ выполнения.</a:t>
            </a:r>
            <a:r>
              <a:rPr lang="ru-RU" sz="2800" b="1" i="1" dirty="0" smtClean="0">
                <a:solidFill>
                  <a:srgbClr val="C00000"/>
                </a:solidFill>
                <a:latin typeface="Times New Roman" pitchFamily="18" charset="0"/>
                <a:cs typeface="Times New Roman" pitchFamily="18" charset="0"/>
              </a:rPr>
              <a:t/>
            </a:r>
            <a:br>
              <a:rPr lang="ru-RU" sz="2800" b="1" i="1" dirty="0" smtClean="0">
                <a:solidFill>
                  <a:srgbClr val="C00000"/>
                </a:solidFill>
                <a:latin typeface="Times New Roman" pitchFamily="18" charset="0"/>
                <a:cs typeface="Times New Roman" pitchFamily="18" charset="0"/>
              </a:rPr>
            </a:br>
            <a:r>
              <a:rPr lang="ru-RU" sz="2800" dirty="0" smtClean="0">
                <a:latin typeface="Times New Roman" pitchFamily="18" charset="0"/>
                <a:cs typeface="Times New Roman" pitchFamily="18" charset="0"/>
              </a:rPr>
              <a:t>Педагог рассказывает сказку, ребёнок самостоятельно</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выполняет упражнения обеими руками с перчатками. </a:t>
            </a: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pic>
        <p:nvPicPr>
          <p:cNvPr id="3" name="Picture 2" descr="F:\DCIM\101_FUJI\DSCF1013.JPG">
            <a:hlinkClick r:id="rId3" action="ppaction://hlinkfile"/>
          </p:cNvPr>
          <p:cNvPicPr>
            <a:picLocks noChangeAspect="1" noChangeArrowheads="1"/>
          </p:cNvPicPr>
          <p:nvPr/>
        </p:nvPicPr>
        <p:blipFill>
          <a:blip r:embed="rId4" cstate="print"/>
          <a:stretch>
            <a:fillRect/>
          </a:stretch>
        </p:blipFill>
        <p:spPr bwMode="auto">
          <a:xfrm>
            <a:off x="3399115" y="3406885"/>
            <a:ext cx="2145341" cy="2860455"/>
          </a:xfrm>
          <a:prstGeom prst="rect">
            <a:avLst/>
          </a:prstGeom>
          <a:noFill/>
          <a:ln w="57150">
            <a:solidFill>
              <a:srgbClr val="FF0000"/>
            </a:solidFill>
          </a:ln>
        </p:spPr>
      </p:pic>
    </p:spTree>
  </p:cSld>
  <p:clrMapOvr>
    <a:masterClrMapping/>
  </p:clrMapOvr>
  <p:transition>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p:cNvSpPr>
            <a:spLocks noGrp="1"/>
          </p:cNvSpPr>
          <p:nvPr>
            <p:ph type="title"/>
          </p:nvPr>
        </p:nvSpPr>
        <p:spPr/>
        <p:txBody>
          <a:bodyPr>
            <a:normAutofit fontScale="90000"/>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b="1" i="1" dirty="0" smtClean="0">
                <a:solidFill>
                  <a:srgbClr val="0070C0"/>
                </a:solidFill>
                <a:latin typeface="Times New Roman" pitchFamily="18" charset="0"/>
                <a:cs typeface="Times New Roman" pitchFamily="18" charset="0"/>
              </a:rPr>
              <a:t>Приложение</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b="1" dirty="0" smtClean="0">
                <a:solidFill>
                  <a:srgbClr val="FF0000"/>
                </a:solidFill>
                <a:latin typeface="Times New Roman" pitchFamily="18" charset="0"/>
                <a:cs typeface="Times New Roman" pitchFamily="18" charset="0"/>
              </a:rPr>
              <a:t>Артикуляционная гимнастика</a:t>
            </a:r>
            <a:br>
              <a:rPr lang="ru-RU" b="1" dirty="0" smtClean="0">
                <a:solidFill>
                  <a:srgbClr val="FF0000"/>
                </a:solidFill>
                <a:latin typeface="Times New Roman" pitchFamily="18" charset="0"/>
                <a:cs typeface="Times New Roman" pitchFamily="18" charset="0"/>
              </a:rPr>
            </a:br>
            <a:r>
              <a:rPr lang="ru-RU" b="1" dirty="0" smtClean="0">
                <a:solidFill>
                  <a:srgbClr val="FF0000"/>
                </a:solidFill>
                <a:latin typeface="Times New Roman" pitchFamily="18" charset="0"/>
                <a:cs typeface="Times New Roman" pitchFamily="18" charset="0"/>
              </a:rPr>
              <a:t>с использованием </a:t>
            </a:r>
            <a:r>
              <a:rPr lang="ru-RU" b="1" dirty="0" err="1" smtClean="0">
                <a:solidFill>
                  <a:srgbClr val="FF0000"/>
                </a:solidFill>
                <a:latin typeface="Times New Roman" pitchFamily="18" charset="0"/>
                <a:cs typeface="Times New Roman" pitchFamily="18" charset="0"/>
              </a:rPr>
              <a:t>биоэнергопластики</a:t>
            </a:r>
            <a:endParaRPr lang="ru-RU" b="1" dirty="0" smtClean="0">
              <a:solidFill>
                <a:srgbClr val="FF0000"/>
              </a:solidFill>
              <a:latin typeface="Times New Roman" pitchFamily="18" charset="0"/>
              <a:cs typeface="Times New Roman" pitchFamily="18" charset="0"/>
            </a:endParaRPr>
          </a:p>
        </p:txBody>
      </p:sp>
      <p:pic>
        <p:nvPicPr>
          <p:cNvPr id="20483" name="Picture 2" descr="C:\Users\10\Desktop\32c73fb20500c762a34a984caa8d705a.jpg.jpg"/>
          <p:cNvPicPr>
            <a:picLocks noChangeAspect="1" noChangeArrowheads="1"/>
          </p:cNvPicPr>
          <p:nvPr/>
        </p:nvPicPr>
        <p:blipFill>
          <a:blip r:embed="rId3" cstate="print"/>
          <a:stretch>
            <a:fillRect/>
          </a:stretch>
        </p:blipFill>
        <p:spPr bwMode="auto">
          <a:xfrm>
            <a:off x="2750381" y="3196470"/>
            <a:ext cx="3885391" cy="2914043"/>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a:xfrm>
            <a:off x="1042988" y="549275"/>
            <a:ext cx="7772400" cy="1143000"/>
          </a:xfrm>
        </p:spPr>
        <p:txBody>
          <a:bodyPr>
            <a:normAutofit fontScale="90000"/>
          </a:bodyPr>
          <a:lstStyle/>
          <a:p>
            <a:pPr algn="ct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solidFill>
                  <a:srgbClr val="FF0000"/>
                </a:solidFill>
                <a:latin typeface="Times New Roman" pitchFamily="18" charset="0"/>
                <a:cs typeface="Times New Roman" pitchFamily="18" charset="0"/>
              </a:rPr>
              <a:t>«Маляр»</a:t>
            </a:r>
            <a:br>
              <a:rPr lang="ru-RU" b="1" dirty="0" smtClean="0">
                <a:solidFill>
                  <a:srgbClr val="FF0000"/>
                </a:solidFill>
                <a:latin typeface="Times New Roman" pitchFamily="18" charset="0"/>
                <a:cs typeface="Times New Roman" pitchFamily="18" charset="0"/>
              </a:rPr>
            </a:br>
            <a:r>
              <a:rPr lang="ru-RU" b="1" dirty="0" smtClean="0">
                <a:solidFill>
                  <a:srgbClr val="0070C0"/>
                </a:solidFill>
              </a:rPr>
              <a:t/>
            </a:r>
            <a:br>
              <a:rPr lang="ru-RU" b="1" dirty="0" smtClean="0">
                <a:solidFill>
                  <a:srgbClr val="0070C0"/>
                </a:solidFill>
              </a:rPr>
            </a:br>
            <a:r>
              <a:rPr lang="ru-RU" sz="2700" dirty="0" smtClean="0">
                <a:latin typeface="Times New Roman" pitchFamily="18" charset="0"/>
                <a:cs typeface="Times New Roman" pitchFamily="18" charset="0"/>
              </a:rPr>
              <a:t> Я сегодня утром встал</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И посёлок не узнал:</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Каждый столб и каждый дом</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Был покрашен маляром.</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Если хочешь жить, как в сказке,</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Позови на помощь краски!</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
            </a:r>
            <a:br>
              <a:rPr lang="ru-RU" sz="2700" dirty="0" smtClean="0">
                <a:latin typeface="Times New Roman" pitchFamily="18" charset="0"/>
                <a:cs typeface="Times New Roman" pitchFamily="18" charset="0"/>
              </a:rPr>
            </a:br>
            <a:endParaRPr lang="ru-RU" sz="2700" dirty="0" smtClean="0">
              <a:latin typeface="Times New Roman" pitchFamily="18" charset="0"/>
              <a:cs typeface="Times New Roman" pitchFamily="18" charset="0"/>
            </a:endParaRPr>
          </a:p>
        </p:txBody>
      </p:sp>
      <p:pic>
        <p:nvPicPr>
          <p:cNvPr id="3" name="Рисунок 2"/>
          <p:cNvPicPr>
            <a:picLocks noChangeAspect="1" noChangeArrowheads="1"/>
          </p:cNvPicPr>
          <p:nvPr/>
        </p:nvPicPr>
        <p:blipFill>
          <a:blip r:embed="rId3" cstate="print"/>
          <a:srcRect/>
          <a:stretch>
            <a:fillRect/>
          </a:stretch>
        </p:blipFill>
        <p:spPr bwMode="auto">
          <a:xfrm>
            <a:off x="7235825" y="620713"/>
            <a:ext cx="1501775" cy="2971800"/>
          </a:xfrm>
          <a:prstGeom prst="rect">
            <a:avLst/>
          </a:prstGeom>
          <a:noFill/>
          <a:ln w="57150">
            <a:noFill/>
            <a:miter lim="800000"/>
            <a:headEnd/>
            <a:tailEnd/>
          </a:ln>
        </p:spPr>
      </p:pic>
      <p:pic>
        <p:nvPicPr>
          <p:cNvPr id="4" name="Рисунок 3" descr="C:\Users\Lapa\Pictures\2012-09-09 17\17 001.jpg"/>
          <p:cNvPicPr>
            <a:picLocks noChangeAspect="1" noChangeArrowheads="1"/>
          </p:cNvPicPr>
          <p:nvPr/>
        </p:nvPicPr>
        <p:blipFill>
          <a:blip r:embed="rId4" cstate="print"/>
          <a:srcRect/>
          <a:stretch>
            <a:fillRect/>
          </a:stretch>
        </p:blipFill>
        <p:spPr bwMode="auto">
          <a:xfrm>
            <a:off x="2555875" y="4149725"/>
            <a:ext cx="4314825" cy="2095500"/>
          </a:xfrm>
          <a:prstGeom prst="rect">
            <a:avLst/>
          </a:prstGeom>
          <a:noFill/>
          <a:ln w="9525">
            <a:noFill/>
            <a:miter lim="800000"/>
            <a:headEnd/>
            <a:tailEnd/>
          </a:ln>
        </p:spPr>
      </p:pic>
      <p:pic>
        <p:nvPicPr>
          <p:cNvPr id="21509" name="Рисунок 4"/>
          <p:cNvPicPr>
            <a:picLocks noChangeAspect="1" noChangeArrowheads="1"/>
          </p:cNvPicPr>
          <p:nvPr/>
        </p:nvPicPr>
        <p:blipFill>
          <a:blip r:embed="rId5" cstate="print"/>
          <a:srcRect l="4475" t="14894" r="48488" b="17021"/>
          <a:stretch>
            <a:fillRect/>
          </a:stretch>
        </p:blipFill>
        <p:spPr bwMode="auto">
          <a:xfrm>
            <a:off x="1116013" y="908050"/>
            <a:ext cx="1697037" cy="1779588"/>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solidFill>
                  <a:srgbClr val="FF0000"/>
                </a:solidFill>
                <a:latin typeface="Times New Roman" pitchFamily="18" charset="0"/>
                <a:cs typeface="Times New Roman" pitchFamily="18" charset="0"/>
              </a:rPr>
              <a:t>«Лошадка»</a:t>
            </a:r>
            <a:r>
              <a:rPr lang="ru-RU" dirty="0" smtClean="0">
                <a:solidFill>
                  <a:srgbClr val="0070C0"/>
                </a:solidFill>
              </a:rPr>
              <a:t/>
            </a:r>
            <a:br>
              <a:rPr lang="ru-RU" dirty="0" smtClean="0">
                <a:solidFill>
                  <a:srgbClr val="0070C0"/>
                </a:solidFill>
              </a:rPr>
            </a:br>
            <a:r>
              <a:rPr lang="ru-RU" dirty="0" smtClean="0">
                <a:solidFill>
                  <a:srgbClr val="0070C0"/>
                </a:solidFill>
              </a:rPr>
              <a:t/>
            </a:r>
            <a:br>
              <a:rPr lang="ru-RU" dirty="0" smtClean="0">
                <a:solidFill>
                  <a:srgbClr val="0070C0"/>
                </a:solidFill>
              </a:rPr>
            </a:br>
            <a:r>
              <a:rPr lang="ru-RU" sz="2700" dirty="0" smtClean="0">
                <a:latin typeface="Times New Roman" pitchFamily="18" charset="0"/>
                <a:cs typeface="Times New Roman" pitchFamily="18" charset="0"/>
              </a:rPr>
              <a:t>Я - весёлая лошадка,</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Тёмная, как шоколадка.</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Язычком пощёлкай громко –</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Стук копыт услышишь звонкий.</a:t>
            </a:r>
            <a:br>
              <a:rPr lang="ru-RU" sz="2700" dirty="0" smtClean="0">
                <a:latin typeface="Times New Roman" pitchFamily="18" charset="0"/>
                <a:cs typeface="Times New Roman" pitchFamily="18" charset="0"/>
              </a:rPr>
            </a:br>
            <a:endParaRPr lang="ru-RU" sz="2700" dirty="0" smtClean="0">
              <a:latin typeface="Times New Roman" pitchFamily="18" charset="0"/>
              <a:cs typeface="Times New Roman" pitchFamily="18" charset="0"/>
            </a:endParaRPr>
          </a:p>
        </p:txBody>
      </p:sp>
      <p:pic>
        <p:nvPicPr>
          <p:cNvPr id="3" name="Рисунок 2"/>
          <p:cNvPicPr>
            <a:picLocks noChangeAspect="1" noChangeArrowheads="1"/>
          </p:cNvPicPr>
          <p:nvPr/>
        </p:nvPicPr>
        <p:blipFill>
          <a:blip r:embed="rId2" cstate="print"/>
          <a:srcRect/>
          <a:stretch>
            <a:fillRect/>
          </a:stretch>
        </p:blipFill>
        <p:spPr bwMode="auto">
          <a:xfrm>
            <a:off x="6930634" y="415095"/>
            <a:ext cx="1946275" cy="2447925"/>
          </a:xfrm>
          <a:prstGeom prst="rect">
            <a:avLst/>
          </a:prstGeom>
          <a:noFill/>
          <a:ln w="57150">
            <a:noFill/>
            <a:miter lim="800000"/>
            <a:headEnd/>
            <a:tailEnd/>
          </a:ln>
        </p:spPr>
      </p:pic>
      <p:pic>
        <p:nvPicPr>
          <p:cNvPr id="4" name="Рисунок 3" descr="C:\Users\Lapa\Pictures\2012-09-09 15\15 001.jpg"/>
          <p:cNvPicPr>
            <a:picLocks noChangeAspect="1" noChangeArrowheads="1"/>
          </p:cNvPicPr>
          <p:nvPr/>
        </p:nvPicPr>
        <p:blipFill>
          <a:blip r:embed="rId3" cstate="print"/>
          <a:srcRect/>
          <a:stretch>
            <a:fillRect/>
          </a:stretch>
        </p:blipFill>
        <p:spPr bwMode="auto">
          <a:xfrm>
            <a:off x="5292725" y="3933825"/>
            <a:ext cx="3305175" cy="1962150"/>
          </a:xfrm>
          <a:prstGeom prst="rect">
            <a:avLst/>
          </a:prstGeom>
          <a:noFill/>
          <a:ln w="9525">
            <a:noFill/>
            <a:miter lim="800000"/>
            <a:headEnd/>
            <a:tailEnd/>
          </a:ln>
        </p:spPr>
      </p:pic>
      <p:pic>
        <p:nvPicPr>
          <p:cNvPr id="22533" name="Рисунок 4"/>
          <p:cNvPicPr>
            <a:picLocks noChangeAspect="1" noChangeArrowheads="1"/>
          </p:cNvPicPr>
          <p:nvPr/>
        </p:nvPicPr>
        <p:blipFill>
          <a:blip r:embed="rId4" cstate="print"/>
          <a:srcRect/>
          <a:stretch>
            <a:fillRect/>
          </a:stretch>
        </p:blipFill>
        <p:spPr bwMode="auto">
          <a:xfrm>
            <a:off x="1187450" y="3500438"/>
            <a:ext cx="2652713" cy="2232025"/>
          </a:xfrm>
          <a:prstGeom prst="rect">
            <a:avLst/>
          </a:prstGeom>
          <a:noFill/>
          <a:ln w="9525">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title"/>
          </p:nvPr>
        </p:nvSpPr>
        <p:spPr>
          <a:xfrm>
            <a:off x="900113" y="404813"/>
            <a:ext cx="7772400" cy="1143000"/>
          </a:xfrm>
        </p:spPr>
        <p:txBody>
          <a:bodyPr>
            <a:normAutofit fontScale="90000"/>
          </a:bodyPr>
          <a:lstStyle/>
          <a:p>
            <a:pPr algn="ct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solidFill>
                  <a:srgbClr val="FF0000"/>
                </a:solidFill>
                <a:latin typeface="Times New Roman" pitchFamily="18" charset="0"/>
                <a:cs typeface="Times New Roman" pitchFamily="18" charset="0"/>
              </a:rPr>
              <a:t>«Грибок»</a:t>
            </a:r>
            <a:r>
              <a:rPr lang="ru-RU" sz="2400" dirty="0" smtClean="0">
                <a:solidFill>
                  <a:srgbClr val="FF0000"/>
                </a:solidFill>
                <a:latin typeface="Times New Roman" pitchFamily="18" charset="0"/>
                <a:cs typeface="Times New Roman" pitchFamily="18" charset="0"/>
              </a:rPr>
              <a:t> </a:t>
            </a:r>
            <a:br>
              <a:rPr lang="ru-RU" sz="2400" dirty="0" smtClean="0">
                <a:solidFill>
                  <a:srgbClr val="FF0000"/>
                </a:solidFill>
                <a:latin typeface="Times New Roman" pitchFamily="18" charset="0"/>
                <a:cs typeface="Times New Roman" pitchFamily="18" charset="0"/>
              </a:rPr>
            </a:br>
            <a:r>
              <a:rPr lang="ru-RU" sz="2400" dirty="0" smtClean="0"/>
              <a:t/>
            </a:r>
            <a:br>
              <a:rPr lang="ru-RU" sz="2400" dirty="0" smtClean="0"/>
            </a:br>
            <a:r>
              <a:rPr lang="ru-RU" sz="2700" dirty="0" smtClean="0">
                <a:latin typeface="Times New Roman" pitchFamily="18" charset="0"/>
                <a:cs typeface="Times New Roman" pitchFamily="18" charset="0"/>
              </a:rPr>
              <a:t>Под берёзой, у дорожки</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Гриб растёт на толстой ножке.</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Мимо мы пройти не сможем,</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Гриб в лукошко мы положим.</a:t>
            </a:r>
            <a:br>
              <a:rPr lang="ru-RU" sz="2700" dirty="0" smtClean="0">
                <a:latin typeface="Times New Roman" pitchFamily="18" charset="0"/>
                <a:cs typeface="Times New Roman" pitchFamily="18" charset="0"/>
              </a:rPr>
            </a:br>
            <a:r>
              <a:rPr lang="ru-RU" sz="2700" dirty="0" smtClean="0">
                <a:solidFill>
                  <a:srgbClr val="0070C0"/>
                </a:solidFill>
                <a:latin typeface="Times New Roman" pitchFamily="18" charset="0"/>
                <a:cs typeface="Times New Roman" pitchFamily="18" charset="0"/>
              </a:rPr>
              <a:t/>
            </a:r>
            <a:br>
              <a:rPr lang="ru-RU" sz="2700" dirty="0" smtClean="0">
                <a:solidFill>
                  <a:srgbClr val="0070C0"/>
                </a:solidFill>
                <a:latin typeface="Times New Roman" pitchFamily="18" charset="0"/>
                <a:cs typeface="Times New Roman" pitchFamily="18" charset="0"/>
              </a:rPr>
            </a:br>
            <a:endParaRPr lang="ru-RU" sz="2700" dirty="0" smtClean="0">
              <a:solidFill>
                <a:srgbClr val="0070C0"/>
              </a:solidFill>
              <a:latin typeface="Times New Roman" pitchFamily="18" charset="0"/>
              <a:cs typeface="Times New Roman" pitchFamily="18" charset="0"/>
            </a:endParaRPr>
          </a:p>
        </p:txBody>
      </p:sp>
      <p:pic>
        <p:nvPicPr>
          <p:cNvPr id="3" name="Рисунок 2"/>
          <p:cNvPicPr>
            <a:picLocks noChangeAspect="1" noChangeArrowheads="1"/>
          </p:cNvPicPr>
          <p:nvPr/>
        </p:nvPicPr>
        <p:blipFill>
          <a:blip r:embed="rId2" cstate="print"/>
          <a:srcRect/>
          <a:stretch>
            <a:fillRect/>
          </a:stretch>
        </p:blipFill>
        <p:spPr bwMode="auto">
          <a:xfrm>
            <a:off x="6896100" y="836613"/>
            <a:ext cx="1609725" cy="2160587"/>
          </a:xfrm>
          <a:prstGeom prst="rect">
            <a:avLst/>
          </a:prstGeom>
          <a:noFill/>
          <a:ln w="57150">
            <a:noFill/>
            <a:miter lim="800000"/>
            <a:headEnd/>
            <a:tailEnd/>
          </a:ln>
        </p:spPr>
      </p:pic>
      <p:pic>
        <p:nvPicPr>
          <p:cNvPr id="4" name="Рисунок 3" descr="C:\Users\Lapa\Pictures\2012-09-09 7\7 002.jpg"/>
          <p:cNvPicPr>
            <a:picLocks noChangeAspect="1" noChangeArrowheads="1"/>
          </p:cNvPicPr>
          <p:nvPr/>
        </p:nvPicPr>
        <p:blipFill>
          <a:blip r:embed="rId3" cstate="print"/>
          <a:srcRect/>
          <a:stretch>
            <a:fillRect/>
          </a:stretch>
        </p:blipFill>
        <p:spPr bwMode="auto">
          <a:xfrm>
            <a:off x="4211638" y="3789363"/>
            <a:ext cx="4543425" cy="1866900"/>
          </a:xfrm>
          <a:prstGeom prst="rect">
            <a:avLst/>
          </a:prstGeom>
          <a:noFill/>
          <a:ln w="9525">
            <a:noFill/>
            <a:miter lim="800000"/>
            <a:headEnd/>
            <a:tailEnd/>
          </a:ln>
        </p:spPr>
      </p:pic>
      <p:pic>
        <p:nvPicPr>
          <p:cNvPr id="23557" name="Рисунок 4"/>
          <p:cNvPicPr>
            <a:picLocks noChangeAspect="1" noChangeArrowheads="1"/>
          </p:cNvPicPr>
          <p:nvPr/>
        </p:nvPicPr>
        <p:blipFill>
          <a:blip r:embed="rId4" cstate="print"/>
          <a:srcRect/>
          <a:stretch>
            <a:fillRect/>
          </a:stretch>
        </p:blipFill>
        <p:spPr bwMode="auto">
          <a:xfrm>
            <a:off x="1403350" y="3644900"/>
            <a:ext cx="2736850" cy="2232025"/>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Заголовок 1"/>
          <p:cNvSpPr>
            <a:spLocks noGrp="1"/>
          </p:cNvSpPr>
          <p:nvPr>
            <p:ph type="title"/>
          </p:nvPr>
        </p:nvSpPr>
        <p:spPr/>
        <p:txBody>
          <a:bodyPr>
            <a:normAutofit fontScale="90000"/>
          </a:bodyPr>
          <a:lstStyle/>
          <a:p>
            <a:pPr algn="ct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solidFill>
                  <a:srgbClr val="FF0000"/>
                </a:solidFill>
                <a:latin typeface="Times New Roman" pitchFamily="18" charset="0"/>
                <a:cs typeface="Times New Roman" pitchFamily="18" charset="0"/>
              </a:rPr>
              <a:t>«Гармошка» </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t/>
            </a:r>
            <a:br>
              <a:rPr lang="ru-RU" dirty="0" smtClean="0"/>
            </a:br>
            <a:r>
              <a:rPr lang="ru-RU" sz="2700" dirty="0" smtClean="0">
                <a:latin typeface="Times New Roman" pitchFamily="18" charset="0"/>
                <a:cs typeface="Times New Roman" pitchFamily="18" charset="0"/>
              </a:rPr>
              <a:t>Ну-ка, рот пошире, крошки.</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Поиграем на гармошке!</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Язычок не отпускаем,</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Только ротик открываем.</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Раз, два, три, четыре, пять,</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Нам нетрудно повторять!</a:t>
            </a:r>
            <a:r>
              <a:rPr lang="ru-RU" sz="2700" b="1" dirty="0" smtClean="0">
                <a:solidFill>
                  <a:srgbClr val="0070C0"/>
                </a:solidFill>
                <a:latin typeface="Times New Roman" pitchFamily="18" charset="0"/>
                <a:cs typeface="Times New Roman" pitchFamily="18" charset="0"/>
              </a:rPr>
              <a:t/>
            </a:r>
            <a:br>
              <a:rPr lang="ru-RU" sz="2700" b="1" dirty="0" smtClean="0">
                <a:solidFill>
                  <a:srgbClr val="0070C0"/>
                </a:solidFill>
                <a:latin typeface="Times New Roman" pitchFamily="18" charset="0"/>
                <a:cs typeface="Times New Roman" pitchFamily="18" charset="0"/>
              </a:rPr>
            </a:br>
            <a:endParaRPr lang="ru-RU" sz="2700" b="1" dirty="0" smtClean="0">
              <a:solidFill>
                <a:srgbClr val="0070C0"/>
              </a:solidFill>
              <a:latin typeface="Times New Roman" pitchFamily="18" charset="0"/>
              <a:cs typeface="Times New Roman" pitchFamily="18" charset="0"/>
            </a:endParaRPr>
          </a:p>
        </p:txBody>
      </p:sp>
      <p:pic>
        <p:nvPicPr>
          <p:cNvPr id="3" name="Рисунок 2"/>
          <p:cNvPicPr>
            <a:picLocks noChangeAspect="1" noChangeArrowheads="1"/>
          </p:cNvPicPr>
          <p:nvPr/>
        </p:nvPicPr>
        <p:blipFill>
          <a:blip r:embed="rId2" cstate="print"/>
          <a:srcRect/>
          <a:stretch>
            <a:fillRect/>
          </a:stretch>
        </p:blipFill>
        <p:spPr bwMode="auto">
          <a:xfrm>
            <a:off x="6804025" y="1196975"/>
            <a:ext cx="1979613" cy="1676400"/>
          </a:xfrm>
          <a:prstGeom prst="rect">
            <a:avLst/>
          </a:prstGeom>
          <a:noFill/>
          <a:ln w="57150">
            <a:noFill/>
            <a:miter lim="800000"/>
            <a:headEnd/>
            <a:tailEnd/>
          </a:ln>
        </p:spPr>
      </p:pic>
      <p:pic>
        <p:nvPicPr>
          <p:cNvPr id="4" name="Рисунок 3" descr="C:\Users\Lapa\Pictures\2012-09-09 14\14 001.jpg"/>
          <p:cNvPicPr>
            <a:picLocks noChangeAspect="1" noChangeArrowheads="1"/>
          </p:cNvPicPr>
          <p:nvPr/>
        </p:nvPicPr>
        <p:blipFill>
          <a:blip r:embed="rId3" cstate="print"/>
          <a:srcRect/>
          <a:stretch>
            <a:fillRect/>
          </a:stretch>
        </p:blipFill>
        <p:spPr bwMode="auto">
          <a:xfrm>
            <a:off x="4356100" y="4365625"/>
            <a:ext cx="4410075" cy="1838325"/>
          </a:xfrm>
          <a:prstGeom prst="rect">
            <a:avLst/>
          </a:prstGeom>
          <a:noFill/>
          <a:ln w="9525">
            <a:noFill/>
            <a:miter lim="800000"/>
            <a:headEnd/>
            <a:tailEnd/>
          </a:ln>
        </p:spPr>
      </p:pic>
      <p:pic>
        <p:nvPicPr>
          <p:cNvPr id="24581" name="Рисунок 4"/>
          <p:cNvPicPr>
            <a:picLocks noChangeAspect="1" noChangeArrowheads="1"/>
          </p:cNvPicPr>
          <p:nvPr/>
        </p:nvPicPr>
        <p:blipFill>
          <a:blip r:embed="rId4" cstate="print"/>
          <a:srcRect/>
          <a:stretch>
            <a:fillRect/>
          </a:stretch>
        </p:blipFill>
        <p:spPr bwMode="auto">
          <a:xfrm>
            <a:off x="1042988" y="4221163"/>
            <a:ext cx="2520950" cy="2232025"/>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defRPr/>
            </a:pPr>
            <a:r>
              <a:rPr lang="ru-RU" sz="4000" b="1" dirty="0" smtClean="0">
                <a:solidFill>
                  <a:srgbClr val="FF0000"/>
                </a:solidFill>
                <a:latin typeface="Times New Roman" pitchFamily="18" charset="0"/>
                <a:cs typeface="Times New Roman" pitchFamily="18" charset="0"/>
              </a:rPr>
              <a:t/>
            </a:r>
            <a:br>
              <a:rPr lang="ru-RU" sz="4000" b="1" dirty="0" smtClean="0">
                <a:solidFill>
                  <a:srgbClr val="FF0000"/>
                </a:solidFill>
                <a:latin typeface="Times New Roman" pitchFamily="18" charset="0"/>
                <a:cs typeface="Times New Roman" pitchFamily="18" charset="0"/>
              </a:rPr>
            </a:br>
            <a:r>
              <a:rPr lang="ru-RU" sz="4000" b="1" i="1" dirty="0" smtClean="0">
                <a:solidFill>
                  <a:srgbClr val="FF0000"/>
                </a:solidFill>
                <a:latin typeface="Times New Roman" pitchFamily="18" charset="0"/>
                <a:cs typeface="Times New Roman" pitchFamily="18" charset="0"/>
              </a:rPr>
              <a:t>«</a:t>
            </a:r>
            <a:r>
              <a:rPr lang="ru-RU" sz="4000" b="1" dirty="0" smtClean="0">
                <a:solidFill>
                  <a:srgbClr val="FF0000"/>
                </a:solidFill>
                <a:latin typeface="Times New Roman" pitchFamily="18" charset="0"/>
                <a:cs typeface="Times New Roman" pitchFamily="18" charset="0"/>
              </a:rPr>
              <a:t>Вкусное варенье</a:t>
            </a:r>
            <a:r>
              <a:rPr lang="ru-RU" sz="4000" b="1" i="1" dirty="0" smtClean="0">
                <a:solidFill>
                  <a:srgbClr val="FF0000"/>
                </a:solidFill>
                <a:latin typeface="Times New Roman" pitchFamily="18" charset="0"/>
                <a:cs typeface="Times New Roman" pitchFamily="18" charset="0"/>
              </a:rPr>
              <a:t>» </a:t>
            </a:r>
            <a:br>
              <a:rPr lang="ru-RU" sz="4000" b="1" i="1" dirty="0" smtClean="0">
                <a:solidFill>
                  <a:srgbClr val="FF0000"/>
                </a:solidFill>
                <a:latin typeface="Times New Roman" pitchFamily="18" charset="0"/>
                <a:cs typeface="Times New Roman" pitchFamily="18" charset="0"/>
              </a:rPr>
            </a:br>
            <a:r>
              <a:rPr lang="ru-RU" sz="4000" dirty="0" smtClean="0">
                <a:solidFill>
                  <a:srgbClr val="FF0000"/>
                </a:solidFill>
                <a:latin typeface="Times New Roman" pitchFamily="18" charset="0"/>
                <a:cs typeface="Times New Roman" pitchFamily="18" charset="0"/>
              </a:rPr>
              <a:t/>
            </a:r>
            <a:br>
              <a:rPr lang="ru-RU" sz="4000" dirty="0" smtClean="0">
                <a:solidFill>
                  <a:srgbClr val="FF0000"/>
                </a:solidFill>
                <a:latin typeface="Times New Roman" pitchFamily="18" charset="0"/>
                <a:cs typeface="Times New Roman" pitchFamily="18" charset="0"/>
              </a:rPr>
            </a:br>
            <a:endParaRPr lang="ru-RU" sz="4000"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900113" y="1066800"/>
            <a:ext cx="7704137" cy="5407025"/>
          </a:xfrm>
        </p:spPr>
        <p:txBody>
          <a:bodyPr/>
          <a:lstStyle/>
          <a:p>
            <a:pPr>
              <a:buFont typeface="Monotype Sorts"/>
              <a:buNone/>
            </a:pPr>
            <a:endParaRPr lang="ru-RU" sz="2400" b="1" dirty="0" smtClean="0">
              <a:solidFill>
                <a:srgbClr val="0070C0"/>
              </a:solidFill>
              <a:latin typeface="Times New Roman" pitchFamily="18" charset="0"/>
              <a:cs typeface="Times New Roman" pitchFamily="18" charset="0"/>
            </a:endParaRPr>
          </a:p>
          <a:p>
            <a:pPr>
              <a:buFont typeface="Monotype Sorts"/>
              <a:buNone/>
            </a:pPr>
            <a:r>
              <a:rPr lang="ru-RU" sz="2400" dirty="0" smtClean="0">
                <a:latin typeface="Times New Roman" pitchFamily="18" charset="0"/>
                <a:cs typeface="Times New Roman" pitchFamily="18" charset="0"/>
              </a:rPr>
              <a:t>Блин мы ели с наслажденьем</a:t>
            </a:r>
          </a:p>
          <a:p>
            <a:pPr>
              <a:buFont typeface="Monotype Sorts"/>
              <a:buNone/>
            </a:pPr>
            <a:r>
              <a:rPr lang="ru-RU" sz="2400" dirty="0" smtClean="0">
                <a:latin typeface="Times New Roman" pitchFamily="18" charset="0"/>
                <a:cs typeface="Times New Roman" pitchFamily="18" charset="0"/>
              </a:rPr>
              <a:t>Перепачкались вареньем.</a:t>
            </a:r>
          </a:p>
          <a:p>
            <a:pPr>
              <a:buFont typeface="Monotype Sorts"/>
              <a:buNone/>
            </a:pPr>
            <a:r>
              <a:rPr lang="ru-RU" sz="2400" dirty="0" smtClean="0">
                <a:latin typeface="Times New Roman" pitchFamily="18" charset="0"/>
                <a:cs typeface="Times New Roman" pitchFamily="18" charset="0"/>
              </a:rPr>
              <a:t>Чтоб варенье с губ убрать,</a:t>
            </a:r>
          </a:p>
          <a:p>
            <a:pPr>
              <a:buFont typeface="Monotype Sorts"/>
              <a:buNone/>
            </a:pPr>
            <a:r>
              <a:rPr lang="ru-RU" sz="2400" dirty="0" smtClean="0">
                <a:latin typeface="Times New Roman" pitchFamily="18" charset="0"/>
                <a:cs typeface="Times New Roman" pitchFamily="18" charset="0"/>
              </a:rPr>
              <a:t>Ротик нужно облизать.</a:t>
            </a:r>
          </a:p>
          <a:p>
            <a:endParaRPr lang="ru-RU" dirty="0" smtClean="0"/>
          </a:p>
        </p:txBody>
      </p:sp>
      <p:pic>
        <p:nvPicPr>
          <p:cNvPr id="4" name="Рисунок 3"/>
          <p:cNvPicPr>
            <a:picLocks noChangeAspect="1" noChangeArrowheads="1"/>
          </p:cNvPicPr>
          <p:nvPr/>
        </p:nvPicPr>
        <p:blipFill>
          <a:blip r:embed="rId2" cstate="print"/>
          <a:srcRect/>
          <a:stretch>
            <a:fillRect/>
          </a:stretch>
        </p:blipFill>
        <p:spPr bwMode="auto">
          <a:xfrm>
            <a:off x="6862763" y="1125538"/>
            <a:ext cx="1866900" cy="2303462"/>
          </a:xfrm>
          <a:prstGeom prst="rect">
            <a:avLst/>
          </a:prstGeom>
          <a:noFill/>
          <a:ln w="9525">
            <a:noFill/>
            <a:miter lim="800000"/>
            <a:headEnd/>
            <a:tailEnd/>
          </a:ln>
        </p:spPr>
      </p:pic>
      <p:pic>
        <p:nvPicPr>
          <p:cNvPr id="5" name="Рисунок 4" descr="C:\Users\Lapa\Pictures\2012-09-09 18\18 001.jpg"/>
          <p:cNvPicPr>
            <a:picLocks noChangeAspect="1" noChangeArrowheads="1"/>
          </p:cNvPicPr>
          <p:nvPr/>
        </p:nvPicPr>
        <p:blipFill>
          <a:blip r:embed="rId3" cstate="print"/>
          <a:srcRect/>
          <a:stretch>
            <a:fillRect/>
          </a:stretch>
        </p:blipFill>
        <p:spPr bwMode="auto">
          <a:xfrm>
            <a:off x="3492500" y="3357563"/>
            <a:ext cx="3565525" cy="2976562"/>
          </a:xfrm>
          <a:prstGeom prst="rect">
            <a:avLst/>
          </a:prstGeom>
          <a:noFill/>
          <a:ln w="9525">
            <a:noFill/>
            <a:miter lim="800000"/>
            <a:headEnd/>
            <a:tailEnd/>
          </a:ln>
        </p:spPr>
      </p:pic>
      <p:pic>
        <p:nvPicPr>
          <p:cNvPr id="25606" name="Рисунок 5"/>
          <p:cNvPicPr>
            <a:picLocks noChangeAspect="1" noChangeArrowheads="1"/>
          </p:cNvPicPr>
          <p:nvPr/>
        </p:nvPicPr>
        <p:blipFill>
          <a:blip r:embed="rId4" cstate="print"/>
          <a:srcRect l="18867" t="50406" r="51974" b="5286"/>
          <a:stretch>
            <a:fillRect/>
          </a:stretch>
        </p:blipFill>
        <p:spPr bwMode="auto">
          <a:xfrm>
            <a:off x="1331913" y="3860800"/>
            <a:ext cx="2016125" cy="2089150"/>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defRPr/>
            </a:pPr>
            <a:r>
              <a:rPr lang="ru-RU" sz="4000" b="1" i="1" dirty="0" smtClean="0">
                <a:solidFill>
                  <a:srgbClr val="FF0000"/>
                </a:solidFill>
                <a:latin typeface="Times New Roman" pitchFamily="18" charset="0"/>
                <a:cs typeface="Times New Roman" pitchFamily="18" charset="0"/>
              </a:rPr>
              <a:t>«</a:t>
            </a:r>
            <a:r>
              <a:rPr lang="ru-RU" sz="4000" b="1" dirty="0" smtClean="0">
                <a:solidFill>
                  <a:srgbClr val="FF0000"/>
                </a:solidFill>
                <a:latin typeface="Times New Roman" pitchFamily="18" charset="0"/>
                <a:cs typeface="Times New Roman" pitchFamily="18" charset="0"/>
              </a:rPr>
              <a:t>Чистим зубки</a:t>
            </a:r>
            <a:r>
              <a:rPr lang="ru-RU" sz="4000" b="1" i="1" dirty="0" smtClean="0">
                <a:solidFill>
                  <a:srgbClr val="FF0000"/>
                </a:solidFill>
                <a:latin typeface="Times New Roman" pitchFamily="18" charset="0"/>
                <a:cs typeface="Times New Roman" pitchFamily="18" charset="0"/>
              </a:rPr>
              <a:t>»</a:t>
            </a:r>
            <a:r>
              <a:rPr lang="ru-RU" sz="4000" i="1" dirty="0" smtClean="0">
                <a:solidFill>
                  <a:srgbClr val="FF0000"/>
                </a:solidFill>
                <a:latin typeface="Times New Roman" pitchFamily="18" charset="0"/>
                <a:cs typeface="Times New Roman" pitchFamily="18" charset="0"/>
              </a:rPr>
              <a:t/>
            </a:r>
            <a:br>
              <a:rPr lang="ru-RU" sz="4000" i="1" dirty="0" smtClean="0">
                <a:solidFill>
                  <a:srgbClr val="FF0000"/>
                </a:solidFill>
                <a:latin typeface="Times New Roman" pitchFamily="18" charset="0"/>
                <a:cs typeface="Times New Roman" pitchFamily="18" charset="0"/>
              </a:rPr>
            </a:br>
            <a:endParaRPr lang="ru-RU" sz="4000" i="1"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
          </p:nvPr>
        </p:nvSpPr>
        <p:spPr/>
        <p:txBody>
          <a:bodyPr/>
          <a:lstStyle/>
          <a:p>
            <a:pPr>
              <a:buFont typeface="Monotype Sorts"/>
              <a:buNone/>
            </a:pPr>
            <a:r>
              <a:rPr lang="ru-RU" sz="2400" b="1" dirty="0" smtClean="0">
                <a:solidFill>
                  <a:srgbClr val="0070C0"/>
                </a:solidFill>
                <a:latin typeface="Times New Roman" pitchFamily="18" charset="0"/>
                <a:cs typeface="Times New Roman" pitchFamily="18" charset="0"/>
              </a:rPr>
              <a:t>       </a:t>
            </a:r>
            <a:r>
              <a:rPr lang="ru-RU" sz="2400" dirty="0" smtClean="0">
                <a:latin typeface="Times New Roman" pitchFamily="18" charset="0"/>
                <a:cs typeface="Times New Roman" pitchFamily="18" charset="0"/>
              </a:rPr>
              <a:t>Зубки нужно чистить дважды:</a:t>
            </a:r>
          </a:p>
          <a:p>
            <a:pPr>
              <a:buFont typeface="Monotype Sorts"/>
              <a:buNone/>
            </a:pPr>
            <a:r>
              <a:rPr lang="ru-RU" sz="2400" dirty="0" smtClean="0">
                <a:latin typeface="Times New Roman" pitchFamily="18" charset="0"/>
                <a:cs typeface="Times New Roman" pitchFamily="18" charset="0"/>
              </a:rPr>
              <a:t>       Каждое утро и вечер каждый.</a:t>
            </a:r>
          </a:p>
          <a:p>
            <a:pPr>
              <a:buFont typeface="Monotype Sorts"/>
              <a:buNone/>
            </a:pPr>
            <a:endParaRPr lang="ru-RU" dirty="0" smtClean="0"/>
          </a:p>
          <a:p>
            <a:endParaRPr lang="ru-RU" dirty="0" smtClean="0"/>
          </a:p>
        </p:txBody>
      </p:sp>
      <p:pic>
        <p:nvPicPr>
          <p:cNvPr id="4" name="Рисунок 3" descr="C:\Users\Lapa\Pictures\2012-09-09 8\8 001.jpg"/>
          <p:cNvPicPr>
            <a:picLocks noChangeAspect="1" noChangeArrowheads="1"/>
          </p:cNvPicPr>
          <p:nvPr/>
        </p:nvPicPr>
        <p:blipFill>
          <a:blip r:embed="rId2" cstate="print"/>
          <a:srcRect/>
          <a:stretch>
            <a:fillRect/>
          </a:stretch>
        </p:blipFill>
        <p:spPr bwMode="auto">
          <a:xfrm>
            <a:off x="4572000" y="3860800"/>
            <a:ext cx="3527425" cy="2447925"/>
          </a:xfrm>
          <a:prstGeom prst="rect">
            <a:avLst/>
          </a:prstGeom>
          <a:noFill/>
          <a:ln w="9525">
            <a:noFill/>
            <a:miter lim="800000"/>
            <a:headEnd/>
            <a:tailEnd/>
          </a:ln>
        </p:spPr>
      </p:pic>
      <p:pic>
        <p:nvPicPr>
          <p:cNvPr id="5" name="Рисунок 4"/>
          <p:cNvPicPr>
            <a:picLocks noChangeAspect="1" noChangeArrowheads="1"/>
          </p:cNvPicPr>
          <p:nvPr/>
        </p:nvPicPr>
        <p:blipFill>
          <a:blip r:embed="rId3" cstate="print"/>
          <a:srcRect/>
          <a:stretch>
            <a:fillRect/>
          </a:stretch>
        </p:blipFill>
        <p:spPr bwMode="auto">
          <a:xfrm>
            <a:off x="6996113" y="908050"/>
            <a:ext cx="1574800" cy="2592388"/>
          </a:xfrm>
          <a:prstGeom prst="rect">
            <a:avLst/>
          </a:prstGeom>
          <a:noFill/>
          <a:ln w="9525">
            <a:noFill/>
            <a:miter lim="800000"/>
            <a:headEnd/>
            <a:tailEnd/>
          </a:ln>
        </p:spPr>
      </p:pic>
      <p:pic>
        <p:nvPicPr>
          <p:cNvPr id="26630" name="Рисунок 5"/>
          <p:cNvPicPr>
            <a:picLocks noChangeAspect="1" noChangeArrowheads="1"/>
          </p:cNvPicPr>
          <p:nvPr/>
        </p:nvPicPr>
        <p:blipFill>
          <a:blip r:embed="rId4" cstate="print"/>
          <a:srcRect/>
          <a:stretch>
            <a:fillRect/>
          </a:stretch>
        </p:blipFill>
        <p:spPr bwMode="auto">
          <a:xfrm>
            <a:off x="971550" y="3357563"/>
            <a:ext cx="2520950" cy="2303462"/>
          </a:xfrm>
          <a:prstGeom prst="rect">
            <a:avLst/>
          </a:prstGeom>
          <a:solidFill>
            <a:srgbClr val="FF0000"/>
          </a:solid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92275" y="274638"/>
            <a:ext cx="6983413" cy="868362"/>
          </a:xfrm>
        </p:spPr>
        <p:txBody>
          <a:bodyPr>
            <a:normAutofit fontScale="90000"/>
          </a:bodyPr>
          <a:lstStyle/>
          <a:p>
            <a:pPr algn="ctr">
              <a:defRPr/>
            </a:pPr>
            <a:r>
              <a:rPr lang="ru-RU" b="1" dirty="0" smtClean="0"/>
              <a:t/>
            </a:r>
            <a:br>
              <a:rPr lang="ru-RU" b="1" dirty="0" smtClean="0"/>
            </a:br>
            <a:r>
              <a:rPr lang="ru-RU" b="1" dirty="0" smtClean="0">
                <a:solidFill>
                  <a:srgbClr val="FF0000"/>
                </a:solidFill>
                <a:latin typeface="Times New Roman" pitchFamily="18" charset="0"/>
                <a:cs typeface="Times New Roman" pitchFamily="18" charset="0"/>
              </a:rPr>
              <a:t> «Качели» </a:t>
            </a:r>
            <a:r>
              <a:rPr lang="ru-RU" b="1" i="1" dirty="0" smtClean="0">
                <a:solidFill>
                  <a:srgbClr val="FF0000"/>
                </a:solidFill>
                <a:latin typeface="Times New Roman" pitchFamily="18" charset="0"/>
                <a:cs typeface="Times New Roman" pitchFamily="18" charset="0"/>
              </a:rPr>
              <a:t/>
            </a:r>
            <a:br>
              <a:rPr lang="ru-RU" b="1" i="1" dirty="0" smtClean="0">
                <a:solidFill>
                  <a:srgbClr val="FF0000"/>
                </a:solidFill>
                <a:latin typeface="Times New Roman" pitchFamily="18" charset="0"/>
                <a:cs typeface="Times New Roman" pitchFamily="18" charset="0"/>
              </a:rPr>
            </a:br>
            <a:endParaRPr lang="ru-RU"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4787900" y="1557338"/>
            <a:ext cx="2663825" cy="5040312"/>
          </a:xfrm>
        </p:spPr>
        <p:txBody>
          <a:bodyPr/>
          <a:lstStyle/>
          <a:p>
            <a:pPr>
              <a:buFont typeface="Monotype Sorts"/>
              <a:buNone/>
            </a:pPr>
            <a:r>
              <a:rPr lang="ru-RU" sz="2400" dirty="0" smtClean="0">
                <a:latin typeface="Times New Roman" pitchFamily="18" charset="0"/>
                <a:cs typeface="Times New Roman" pitchFamily="18" charset="0"/>
              </a:rPr>
              <a:t>Сели дети на качели</a:t>
            </a:r>
          </a:p>
          <a:p>
            <a:pPr>
              <a:buFont typeface="Monotype Sorts"/>
              <a:buNone/>
            </a:pPr>
            <a:r>
              <a:rPr lang="ru-RU" sz="2400" dirty="0" smtClean="0">
                <a:latin typeface="Times New Roman" pitchFamily="18" charset="0"/>
                <a:cs typeface="Times New Roman" pitchFamily="18" charset="0"/>
              </a:rPr>
              <a:t>И взлетели выше ели.</a:t>
            </a:r>
          </a:p>
          <a:p>
            <a:pPr>
              <a:buFont typeface="Monotype Sorts"/>
              <a:buNone/>
            </a:pPr>
            <a:r>
              <a:rPr lang="ru-RU" sz="2400" dirty="0" smtClean="0">
                <a:latin typeface="Times New Roman" pitchFamily="18" charset="0"/>
                <a:cs typeface="Times New Roman" pitchFamily="18" charset="0"/>
              </a:rPr>
              <a:t>Даже солнышка коснулись,</a:t>
            </a:r>
          </a:p>
          <a:p>
            <a:pPr>
              <a:buFont typeface="Monotype Sorts"/>
              <a:buNone/>
            </a:pPr>
            <a:r>
              <a:rPr lang="ru-RU" sz="2400" dirty="0" smtClean="0">
                <a:latin typeface="Times New Roman" pitchFamily="18" charset="0"/>
                <a:cs typeface="Times New Roman" pitchFamily="18" charset="0"/>
              </a:rPr>
              <a:t>А потом назад вернулись.	</a:t>
            </a:r>
          </a:p>
          <a:p>
            <a:endParaRPr lang="ru-RU" dirty="0" smtClean="0"/>
          </a:p>
        </p:txBody>
      </p:sp>
      <p:pic>
        <p:nvPicPr>
          <p:cNvPr id="4" name="Рисунок 3"/>
          <p:cNvPicPr>
            <a:picLocks noChangeAspect="1" noChangeArrowheads="1"/>
          </p:cNvPicPr>
          <p:nvPr/>
        </p:nvPicPr>
        <p:blipFill>
          <a:blip r:embed="rId2" cstate="print"/>
          <a:srcRect/>
          <a:stretch>
            <a:fillRect/>
          </a:stretch>
        </p:blipFill>
        <p:spPr bwMode="auto">
          <a:xfrm>
            <a:off x="7269163" y="908050"/>
            <a:ext cx="1612900" cy="2520950"/>
          </a:xfrm>
          <a:prstGeom prst="rect">
            <a:avLst/>
          </a:prstGeom>
          <a:noFill/>
          <a:ln w="9525">
            <a:noFill/>
            <a:miter lim="800000"/>
            <a:headEnd/>
            <a:tailEnd/>
          </a:ln>
        </p:spPr>
      </p:pic>
      <p:pic>
        <p:nvPicPr>
          <p:cNvPr id="5" name="Рисунок 4" descr="C:\Users\Lapa\Pictures\2012-09-09 11\11 001.jpg"/>
          <p:cNvPicPr>
            <a:picLocks noChangeAspect="1" noChangeArrowheads="1"/>
          </p:cNvPicPr>
          <p:nvPr/>
        </p:nvPicPr>
        <p:blipFill>
          <a:blip r:embed="rId3" cstate="print"/>
          <a:srcRect/>
          <a:stretch>
            <a:fillRect/>
          </a:stretch>
        </p:blipFill>
        <p:spPr bwMode="auto">
          <a:xfrm>
            <a:off x="1042988" y="3933825"/>
            <a:ext cx="3813175" cy="2470150"/>
          </a:xfrm>
          <a:prstGeom prst="rect">
            <a:avLst/>
          </a:prstGeom>
          <a:noFill/>
          <a:ln w="9525">
            <a:noFill/>
            <a:miter lim="800000"/>
            <a:headEnd/>
            <a:tailEnd/>
          </a:ln>
        </p:spPr>
      </p:pic>
      <p:pic>
        <p:nvPicPr>
          <p:cNvPr id="27654" name="Рисунок 5"/>
          <p:cNvPicPr>
            <a:picLocks noChangeAspect="1" noChangeArrowheads="1"/>
          </p:cNvPicPr>
          <p:nvPr/>
        </p:nvPicPr>
        <p:blipFill>
          <a:blip r:embed="rId4" cstate="print"/>
          <a:srcRect l="14851" t="53394" r="53104" b="1726"/>
          <a:stretch>
            <a:fillRect/>
          </a:stretch>
        </p:blipFill>
        <p:spPr bwMode="auto">
          <a:xfrm>
            <a:off x="1258888" y="765175"/>
            <a:ext cx="1800225" cy="1871663"/>
          </a:xfrm>
          <a:prstGeom prst="rect">
            <a:avLst/>
          </a:prstGeom>
          <a:solidFill>
            <a:srgbClr val="FF0000"/>
          </a:solidFill>
          <a:ln w="38100">
            <a:solidFill>
              <a:srgbClr val="FF0000"/>
            </a:solidFill>
            <a:miter lim="800000"/>
            <a:headEnd/>
            <a:tailEnd/>
          </a:ln>
        </p:spPr>
      </p:pic>
      <p:pic>
        <p:nvPicPr>
          <p:cNvPr id="27655" name="Рисунок 6"/>
          <p:cNvPicPr>
            <a:picLocks noChangeAspect="1" noChangeArrowheads="1"/>
          </p:cNvPicPr>
          <p:nvPr/>
        </p:nvPicPr>
        <p:blipFill>
          <a:blip r:embed="rId4" cstate="print"/>
          <a:srcRect l="2345" t="2779" r="67172" b="52779"/>
          <a:stretch>
            <a:fillRect/>
          </a:stretch>
        </p:blipFill>
        <p:spPr bwMode="auto">
          <a:xfrm>
            <a:off x="2627313" y="2276475"/>
            <a:ext cx="1728787" cy="1512888"/>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defRPr/>
            </a:pPr>
            <a:r>
              <a:rPr lang="ru-RU" sz="4000" b="1" dirty="0" smtClean="0">
                <a:solidFill>
                  <a:srgbClr val="FF0000"/>
                </a:solidFill>
                <a:latin typeface="Times New Roman" pitchFamily="18" charset="0"/>
                <a:cs typeface="Times New Roman" pitchFamily="18" charset="0"/>
              </a:rPr>
              <a:t>«Индюк»</a:t>
            </a:r>
            <a:r>
              <a:rPr lang="ru-RU" sz="4000" i="1" dirty="0" smtClean="0">
                <a:solidFill>
                  <a:srgbClr val="FF0000"/>
                </a:solidFill>
                <a:latin typeface="Times New Roman" pitchFamily="18" charset="0"/>
                <a:cs typeface="Times New Roman" pitchFamily="18" charset="0"/>
              </a:rPr>
              <a:t/>
            </a:r>
            <a:br>
              <a:rPr lang="ru-RU" sz="4000" i="1" dirty="0" smtClean="0">
                <a:solidFill>
                  <a:srgbClr val="FF0000"/>
                </a:solidFill>
                <a:latin typeface="Times New Roman" pitchFamily="18" charset="0"/>
                <a:cs typeface="Times New Roman" pitchFamily="18" charset="0"/>
              </a:rPr>
            </a:br>
            <a:endParaRPr lang="ru-RU" sz="4000" i="1"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1042988" y="1219200"/>
            <a:ext cx="7705725" cy="5018088"/>
          </a:xfrm>
        </p:spPr>
        <p:txBody>
          <a:bodyPr/>
          <a:lstStyle/>
          <a:p>
            <a:pPr>
              <a:buFont typeface="Monotype Sorts"/>
              <a:buNone/>
            </a:pPr>
            <a:endParaRPr lang="ru-RU" dirty="0" smtClean="0">
              <a:solidFill>
                <a:srgbClr val="0070C0"/>
              </a:solidFill>
            </a:endParaRPr>
          </a:p>
          <a:p>
            <a:pPr>
              <a:buFont typeface="Monotype Sorts"/>
              <a:buNone/>
            </a:pPr>
            <a:r>
              <a:rPr lang="ru-RU" sz="2400" dirty="0" smtClean="0">
                <a:latin typeface="Times New Roman" pitchFamily="18" charset="0"/>
                <a:cs typeface="Times New Roman" pitchFamily="18" charset="0"/>
              </a:rPr>
              <a:t>       Я - индюк «</a:t>
            </a:r>
            <a:r>
              <a:rPr lang="ru-RU" sz="2400" dirty="0" err="1" smtClean="0">
                <a:latin typeface="Times New Roman" pitchFamily="18" charset="0"/>
                <a:cs typeface="Times New Roman" pitchFamily="18" charset="0"/>
              </a:rPr>
              <a:t>балды-балда</a:t>
            </a:r>
            <a:r>
              <a:rPr lang="ru-RU" sz="2400" dirty="0" smtClean="0">
                <a:latin typeface="Times New Roman" pitchFamily="18" charset="0"/>
                <a:cs typeface="Times New Roman" pitchFamily="18" charset="0"/>
              </a:rPr>
              <a:t>»</a:t>
            </a:r>
          </a:p>
          <a:p>
            <a:pPr>
              <a:buFont typeface="Monotype Sorts"/>
              <a:buNone/>
            </a:pPr>
            <a:r>
              <a:rPr lang="ru-RU" sz="2400" dirty="0" smtClean="0">
                <a:latin typeface="Times New Roman" pitchFamily="18" charset="0"/>
                <a:cs typeface="Times New Roman" pitchFamily="18" charset="0"/>
              </a:rPr>
              <a:t>       Разбегайтесь кто куда.</a:t>
            </a:r>
          </a:p>
          <a:p>
            <a:endParaRPr lang="ru-RU" dirty="0" smtClean="0"/>
          </a:p>
        </p:txBody>
      </p:sp>
      <p:pic>
        <p:nvPicPr>
          <p:cNvPr id="4" name="Рисунок 3"/>
          <p:cNvPicPr>
            <a:picLocks noChangeAspect="1" noChangeArrowheads="1"/>
          </p:cNvPicPr>
          <p:nvPr/>
        </p:nvPicPr>
        <p:blipFill>
          <a:blip r:embed="rId2" cstate="print"/>
          <a:srcRect/>
          <a:stretch>
            <a:fillRect/>
          </a:stretch>
        </p:blipFill>
        <p:spPr bwMode="auto">
          <a:xfrm>
            <a:off x="6443663" y="549275"/>
            <a:ext cx="2401887" cy="2160588"/>
          </a:xfrm>
          <a:prstGeom prst="rect">
            <a:avLst/>
          </a:prstGeom>
          <a:noFill/>
          <a:ln w="9525">
            <a:noFill/>
            <a:miter lim="800000"/>
            <a:headEnd/>
            <a:tailEnd/>
          </a:ln>
        </p:spPr>
      </p:pic>
      <p:pic>
        <p:nvPicPr>
          <p:cNvPr id="5" name="Рисунок 4" descr="C:\Users\Lapa\Pictures\2012-09-09 16\16 001.jpg"/>
          <p:cNvPicPr>
            <a:picLocks noChangeAspect="1" noChangeArrowheads="1"/>
          </p:cNvPicPr>
          <p:nvPr/>
        </p:nvPicPr>
        <p:blipFill>
          <a:blip r:embed="rId3" cstate="print"/>
          <a:srcRect/>
          <a:stretch>
            <a:fillRect/>
          </a:stretch>
        </p:blipFill>
        <p:spPr bwMode="auto">
          <a:xfrm>
            <a:off x="5292725" y="3716338"/>
            <a:ext cx="3048000" cy="2371725"/>
          </a:xfrm>
          <a:prstGeom prst="rect">
            <a:avLst/>
          </a:prstGeom>
          <a:noFill/>
          <a:ln w="9525">
            <a:noFill/>
            <a:miter lim="800000"/>
            <a:headEnd/>
            <a:tailEnd/>
          </a:ln>
        </p:spPr>
      </p:pic>
      <p:pic>
        <p:nvPicPr>
          <p:cNvPr id="28678" name="Рисунок 6"/>
          <p:cNvPicPr>
            <a:picLocks noChangeAspect="1" noChangeArrowheads="1"/>
          </p:cNvPicPr>
          <p:nvPr/>
        </p:nvPicPr>
        <p:blipFill>
          <a:blip r:embed="rId4" cstate="print"/>
          <a:srcRect l="1830" t="4762" r="50964" b="5441"/>
          <a:stretch>
            <a:fillRect/>
          </a:stretch>
        </p:blipFill>
        <p:spPr bwMode="auto">
          <a:xfrm>
            <a:off x="1258888" y="3573463"/>
            <a:ext cx="2592387" cy="2232025"/>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defRPr/>
            </a:pPr>
            <a:r>
              <a:rPr lang="ru-RU" sz="4000" b="1" dirty="0" smtClean="0">
                <a:solidFill>
                  <a:srgbClr val="FF0000"/>
                </a:solidFill>
                <a:latin typeface="Times New Roman" pitchFamily="18" charset="0"/>
                <a:cs typeface="Times New Roman" pitchFamily="18" charset="0"/>
              </a:rPr>
              <a:t>«Парус»</a:t>
            </a:r>
            <a:r>
              <a:rPr lang="ru-RU" sz="4000" dirty="0" smtClean="0">
                <a:solidFill>
                  <a:srgbClr val="FF0000"/>
                </a:solidFill>
                <a:latin typeface="Times New Roman" pitchFamily="18" charset="0"/>
                <a:cs typeface="Times New Roman" pitchFamily="18" charset="0"/>
              </a:rPr>
              <a:t/>
            </a:r>
            <a:br>
              <a:rPr lang="ru-RU" sz="4000" dirty="0" smtClean="0">
                <a:solidFill>
                  <a:srgbClr val="FF0000"/>
                </a:solidFill>
                <a:latin typeface="Times New Roman" pitchFamily="18" charset="0"/>
                <a:cs typeface="Times New Roman" pitchFamily="18" charset="0"/>
              </a:rPr>
            </a:br>
            <a:endParaRPr lang="ru-RU" sz="4000" dirty="0">
              <a:solidFill>
                <a:srgbClr val="FF0000"/>
              </a:solidFill>
              <a:latin typeface="Times New Roman" pitchFamily="18" charset="0"/>
              <a:cs typeface="Times New Roman" pitchFamily="18" charset="0"/>
            </a:endParaRPr>
          </a:p>
        </p:txBody>
      </p:sp>
      <p:sp>
        <p:nvSpPr>
          <p:cNvPr id="3" name="Содержимое 2"/>
          <p:cNvSpPr>
            <a:spLocks noGrp="1"/>
          </p:cNvSpPr>
          <p:nvPr>
            <p:ph sz="quarter" idx="1"/>
          </p:nvPr>
        </p:nvSpPr>
        <p:spPr>
          <a:xfrm>
            <a:off x="4427538" y="1828800"/>
            <a:ext cx="4335462" cy="4114800"/>
          </a:xfrm>
        </p:spPr>
        <p:txBody>
          <a:bodyPr/>
          <a:lstStyle/>
          <a:p>
            <a:pPr>
              <a:buFont typeface="Monotype Sorts"/>
              <a:buNone/>
            </a:pPr>
            <a:r>
              <a:rPr lang="ru-RU" sz="2400" dirty="0" smtClean="0">
                <a:latin typeface="Times New Roman" pitchFamily="18" charset="0"/>
                <a:cs typeface="Times New Roman" pitchFamily="18" charset="0"/>
              </a:rPr>
              <a:t>Лодочка под парусом по реке плывёт,</a:t>
            </a:r>
          </a:p>
          <a:p>
            <a:pPr>
              <a:buFont typeface="Monotype Sorts"/>
              <a:buNone/>
            </a:pPr>
            <a:r>
              <a:rPr lang="ru-RU" sz="2400" dirty="0" smtClean="0">
                <a:latin typeface="Times New Roman" pitchFamily="18" charset="0"/>
                <a:cs typeface="Times New Roman" pitchFamily="18" charset="0"/>
              </a:rPr>
              <a:t>На прогулку лодочка малышей везёт.</a:t>
            </a:r>
          </a:p>
          <a:p>
            <a:endParaRPr lang="ru-RU" dirty="0" smtClean="0"/>
          </a:p>
        </p:txBody>
      </p:sp>
      <p:pic>
        <p:nvPicPr>
          <p:cNvPr id="4" name="Рисунок 3" descr="C:\Users\Lapa\Pictures\2012-09-09 3\3 001.jpg"/>
          <p:cNvPicPr>
            <a:picLocks noChangeAspect="1" noChangeArrowheads="1"/>
          </p:cNvPicPr>
          <p:nvPr/>
        </p:nvPicPr>
        <p:blipFill>
          <a:blip r:embed="rId2" cstate="print"/>
          <a:srcRect/>
          <a:stretch>
            <a:fillRect/>
          </a:stretch>
        </p:blipFill>
        <p:spPr bwMode="auto">
          <a:xfrm>
            <a:off x="1042988" y="4005263"/>
            <a:ext cx="3762375" cy="1943100"/>
          </a:xfrm>
          <a:prstGeom prst="rect">
            <a:avLst/>
          </a:prstGeom>
          <a:noFill/>
          <a:ln w="9525">
            <a:noFill/>
            <a:miter lim="800000"/>
            <a:headEnd/>
            <a:tailEnd/>
          </a:ln>
        </p:spPr>
      </p:pic>
      <p:pic>
        <p:nvPicPr>
          <p:cNvPr id="5" name="Рисунок 4"/>
          <p:cNvPicPr>
            <a:picLocks noChangeAspect="1" noChangeArrowheads="1"/>
          </p:cNvPicPr>
          <p:nvPr/>
        </p:nvPicPr>
        <p:blipFill>
          <a:blip r:embed="rId3" cstate="print"/>
          <a:srcRect/>
          <a:stretch>
            <a:fillRect/>
          </a:stretch>
        </p:blipFill>
        <p:spPr bwMode="auto">
          <a:xfrm>
            <a:off x="7156450" y="3933825"/>
            <a:ext cx="1443038" cy="2038350"/>
          </a:xfrm>
          <a:prstGeom prst="rect">
            <a:avLst/>
          </a:prstGeom>
          <a:noFill/>
          <a:ln w="9525">
            <a:noFill/>
            <a:miter lim="800000"/>
            <a:headEnd/>
            <a:tailEnd/>
          </a:ln>
        </p:spPr>
      </p:pic>
      <p:pic>
        <p:nvPicPr>
          <p:cNvPr id="29702" name="Рисунок 8"/>
          <p:cNvPicPr>
            <a:picLocks noChangeAspect="1" noChangeArrowheads="1"/>
          </p:cNvPicPr>
          <p:nvPr/>
        </p:nvPicPr>
        <p:blipFill>
          <a:blip r:embed="rId4" cstate="print"/>
          <a:srcRect l="1825" t="14706" r="51825" b="10588"/>
          <a:stretch>
            <a:fillRect/>
          </a:stretch>
        </p:blipFill>
        <p:spPr bwMode="auto">
          <a:xfrm>
            <a:off x="1476375" y="1700213"/>
            <a:ext cx="2159000" cy="2160587"/>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7886" y="696686"/>
            <a:ext cx="7107464" cy="1553027"/>
          </a:xfrm>
        </p:spPr>
        <p:txBody>
          <a:bodyPr>
            <a:normAutofit fontScale="90000"/>
          </a:bodyPr>
          <a:lstStyle/>
          <a:p>
            <a:r>
              <a:rPr lang="ru-RU" sz="2800" dirty="0" smtClean="0">
                <a:latin typeface="Times New Roman" pitchFamily="18" charset="0"/>
                <a:cs typeface="Times New Roman" pitchFamily="18" charset="0"/>
              </a:rPr>
              <a:t>  Помочь каждому ребёнку поверить в свои силы, развить артикуляционную и пальчиковую моторику, познавательные процессы, развить навыки общения – именно на это направлены предлагаемые упражнения.</a:t>
            </a:r>
            <a:endParaRPr lang="ru-RU" sz="2800" dirty="0">
              <a:latin typeface="Times New Roman" pitchFamily="18" charset="0"/>
              <a:cs typeface="Times New Roman" pitchFamily="18" charset="0"/>
            </a:endParaRPr>
          </a:p>
        </p:txBody>
      </p:sp>
      <p:pic>
        <p:nvPicPr>
          <p:cNvPr id="3" name="Picture 2" descr="C:\Users\10\Desktop\32c73fb20500c762a34a984caa8d705a.jpg.jpg"/>
          <p:cNvPicPr>
            <a:picLocks noChangeAspect="1" noChangeArrowheads="1"/>
          </p:cNvPicPr>
          <p:nvPr/>
        </p:nvPicPr>
        <p:blipFill>
          <a:blip r:embed="rId3" cstate="print"/>
          <a:srcRect/>
          <a:stretch>
            <a:fillRect/>
          </a:stretch>
        </p:blipFill>
        <p:spPr bwMode="auto">
          <a:xfrm>
            <a:off x="2483190" y="2743200"/>
            <a:ext cx="4479381" cy="2917371"/>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i="1" dirty="0" smtClean="0">
                <a:solidFill>
                  <a:srgbClr val="FF0000"/>
                </a:solidFill>
                <a:latin typeface="Times New Roman" pitchFamily="18" charset="0"/>
                <a:cs typeface="Times New Roman" pitchFamily="18" charset="0"/>
              </a:rPr>
              <a:t>Формы занятий с элементами </a:t>
            </a:r>
            <a:r>
              <a:rPr lang="ru-RU" sz="2800" b="1" i="1" dirty="0" err="1" smtClean="0">
                <a:solidFill>
                  <a:srgbClr val="FF0000"/>
                </a:solidFill>
                <a:latin typeface="Times New Roman" pitchFamily="18" charset="0"/>
                <a:cs typeface="Times New Roman" pitchFamily="18" charset="0"/>
              </a:rPr>
              <a:t>биоэнергопластики</a:t>
            </a:r>
            <a:endParaRPr lang="ru-RU" sz="2800" b="1"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181686" y="1786597"/>
            <a:ext cx="7333664" cy="4390365"/>
          </a:xfrm>
        </p:spPr>
        <p:txBody>
          <a:bodyPr>
            <a:normAutofit/>
          </a:bodyPr>
          <a:lstStyle/>
          <a:p>
            <a:r>
              <a:rPr lang="ru-RU" dirty="0" err="1" smtClean="0">
                <a:latin typeface="Times New Roman" pitchFamily="18" charset="0"/>
                <a:cs typeface="Times New Roman" pitchFamily="18" charset="0"/>
              </a:rPr>
              <a:t>Куклотерапия</a:t>
            </a:r>
            <a:r>
              <a:rPr lang="ru-RU" dirty="0" smtClean="0">
                <a:latin typeface="Times New Roman" pitchFamily="18" charset="0"/>
                <a:cs typeface="Times New Roman" pitchFamily="18" charset="0"/>
              </a:rPr>
              <a:t> - через использование логопедических кукол;</a:t>
            </a:r>
          </a:p>
          <a:p>
            <a:r>
              <a:rPr lang="ru-RU" dirty="0" smtClean="0">
                <a:latin typeface="Times New Roman" pitchFamily="18" charset="0"/>
                <a:cs typeface="Times New Roman" pitchFamily="18" charset="0"/>
              </a:rPr>
              <a:t>сопровождение стихотворными текстами артикуляционно-пальчиковых упражнений;</a:t>
            </a:r>
          </a:p>
          <a:p>
            <a:r>
              <a:rPr lang="ru-RU" dirty="0" smtClean="0">
                <a:latin typeface="Times New Roman" pitchFamily="18" charset="0"/>
                <a:cs typeface="Times New Roman" pitchFamily="18" charset="0"/>
              </a:rPr>
              <a:t>сказочные герои из перчаток;</a:t>
            </a:r>
          </a:p>
          <a:p>
            <a:r>
              <a:rPr lang="ru-RU" dirty="0" err="1" smtClean="0">
                <a:latin typeface="Times New Roman" pitchFamily="18" charset="0"/>
                <a:cs typeface="Times New Roman" pitchFamily="18" charset="0"/>
              </a:rPr>
              <a:t>сказкотерапия</a:t>
            </a:r>
            <a:r>
              <a:rPr lang="ru-RU" dirty="0" smtClean="0">
                <a:latin typeface="Times New Roman" pitchFamily="18" charset="0"/>
                <a:cs typeface="Times New Roman" pitchFamily="18" charset="0"/>
              </a:rPr>
              <a:t>: сказки про сказочных героев;</a:t>
            </a:r>
          </a:p>
          <a:p>
            <a:r>
              <a:rPr lang="ru-RU" dirty="0" err="1" smtClean="0">
                <a:latin typeface="Times New Roman" pitchFamily="18" charset="0"/>
                <a:cs typeface="Times New Roman" pitchFamily="18" charset="0"/>
              </a:rPr>
              <a:t>музыкатерапия</a:t>
            </a:r>
            <a:r>
              <a:rPr lang="ru-RU" dirty="0" smtClean="0">
                <a:latin typeface="Times New Roman" pitchFamily="18" charset="0"/>
                <a:cs typeface="Times New Roman" pitchFamily="18" charset="0"/>
              </a:rPr>
              <a:t> (артикуляционная гимнастика под музыку). </a:t>
            </a:r>
            <a:endParaRPr lang="ru-RU"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Заголовок 1"/>
          <p:cNvSpPr>
            <a:spLocks noGrp="1"/>
          </p:cNvSpPr>
          <p:nvPr>
            <p:ph type="title"/>
          </p:nvPr>
        </p:nvSpPr>
        <p:spPr>
          <a:xfrm>
            <a:off x="1081871" y="682171"/>
            <a:ext cx="7389935" cy="2851276"/>
          </a:xfrm>
        </p:spPr>
        <p:txBody>
          <a:bodyPr>
            <a:noAutofit/>
          </a:bodyPr>
          <a:lstStyle/>
          <a:p>
            <a:pPr algn="ctr"/>
            <a:r>
              <a:rPr lang="ru-RU" sz="2400" b="1" dirty="0" smtClean="0">
                <a:solidFill>
                  <a:srgbClr val="FF0000"/>
                </a:solidFill>
                <a:latin typeface="Times New Roman" pitchFamily="18" charset="0"/>
                <a:cs typeface="Times New Roman" pitchFamily="18" charset="0"/>
              </a:rPr>
              <a:t> </a:t>
            </a:r>
            <a:r>
              <a:rPr lang="ru-RU" sz="2400" b="1" i="1" dirty="0" smtClean="0">
                <a:solidFill>
                  <a:srgbClr val="FF0000"/>
                </a:solidFill>
                <a:latin typeface="Times New Roman" pitchFamily="18" charset="0"/>
                <a:cs typeface="Times New Roman" pitchFamily="18" charset="0"/>
              </a:rPr>
              <a:t>Использование логопедических кукол </a:t>
            </a:r>
            <a:br>
              <a:rPr lang="ru-RU" sz="2400" b="1" i="1" dirty="0" smtClean="0">
                <a:solidFill>
                  <a:srgbClr val="FF0000"/>
                </a:solidFill>
                <a:latin typeface="Times New Roman" pitchFamily="18" charset="0"/>
                <a:cs typeface="Times New Roman" pitchFamily="18" charset="0"/>
              </a:rPr>
            </a:br>
            <a:r>
              <a:rPr lang="ru-RU" sz="2400" b="1" i="1" dirty="0" smtClean="0">
                <a:solidFill>
                  <a:srgbClr val="FF0000"/>
                </a:solidFill>
                <a:latin typeface="Times New Roman" pitchFamily="18" charset="0"/>
                <a:cs typeface="Times New Roman" pitchFamily="18" charset="0"/>
              </a:rPr>
              <a:t>и сказочных героев</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Это мягкие игрушки с раскрывающимся ртом. Надев игрушку на руку, можно «управлять» языком и нижней челюстью. Кукла позволяет создать эмоционально-положительный фон, при этом наглядно демонстрируя основные артикуляционные упражнения.</a:t>
            </a:r>
          </a:p>
        </p:txBody>
      </p:sp>
      <p:pic>
        <p:nvPicPr>
          <p:cNvPr id="1026" name="Picture 2"/>
          <p:cNvPicPr>
            <a:picLocks noChangeAspect="1" noChangeArrowheads="1"/>
          </p:cNvPicPr>
          <p:nvPr/>
        </p:nvPicPr>
        <p:blipFill>
          <a:blip r:embed="rId3" cstate="print"/>
          <a:srcRect l="51381" t="20546" r="3299"/>
          <a:stretch>
            <a:fillRect/>
          </a:stretch>
        </p:blipFill>
        <p:spPr bwMode="auto">
          <a:xfrm>
            <a:off x="1153551" y="4164037"/>
            <a:ext cx="1588121" cy="2085658"/>
          </a:xfrm>
          <a:prstGeom prst="rect">
            <a:avLst/>
          </a:prstGeom>
          <a:noFill/>
          <a:ln w="57150">
            <a:solidFill>
              <a:srgbClr val="FF0000"/>
            </a:solidFill>
            <a:miter lim="800000"/>
            <a:headEnd/>
            <a:tailEnd/>
          </a:ln>
          <a:effectLst/>
        </p:spPr>
      </p:pic>
      <p:pic>
        <p:nvPicPr>
          <p:cNvPr id="4" name="Picture 5" descr="C:\Users\рпгор\Desktop\Новая папка (2)\291812403_6.jpg"/>
          <p:cNvPicPr>
            <a:picLocks noChangeAspect="1" noChangeArrowheads="1"/>
          </p:cNvPicPr>
          <p:nvPr/>
        </p:nvPicPr>
        <p:blipFill>
          <a:blip r:embed="rId4" cstate="print"/>
          <a:srcRect/>
          <a:stretch>
            <a:fillRect/>
          </a:stretch>
        </p:blipFill>
        <p:spPr bwMode="auto">
          <a:xfrm>
            <a:off x="7024225" y="4206565"/>
            <a:ext cx="1514865" cy="2114677"/>
          </a:xfrm>
          <a:prstGeom prst="rect">
            <a:avLst/>
          </a:prstGeom>
          <a:noFill/>
          <a:ln w="57150">
            <a:solidFill>
              <a:srgbClr val="FF0000"/>
            </a:solidFill>
            <a:miter lim="800000"/>
            <a:headEnd/>
            <a:tailEnd/>
          </a:ln>
        </p:spPr>
      </p:pic>
      <p:pic>
        <p:nvPicPr>
          <p:cNvPr id="2" name="Picture 2" descr="C:\Users\рпгор\Desktop\erA5c0yfV6A.jpg"/>
          <p:cNvPicPr>
            <a:picLocks noChangeAspect="1" noChangeArrowheads="1"/>
          </p:cNvPicPr>
          <p:nvPr/>
        </p:nvPicPr>
        <p:blipFill>
          <a:blip r:embed="rId5" cstate="print"/>
          <a:srcRect/>
          <a:stretch>
            <a:fillRect/>
          </a:stretch>
        </p:blipFill>
        <p:spPr bwMode="auto">
          <a:xfrm>
            <a:off x="3416887" y="4125091"/>
            <a:ext cx="2829169" cy="2214432"/>
          </a:xfrm>
          <a:prstGeom prst="rect">
            <a:avLst/>
          </a:prstGeom>
          <a:noFill/>
          <a:ln w="57150">
            <a:solidFill>
              <a:srgbClr val="FF0000"/>
            </a:solidFill>
          </a:ln>
        </p:spPr>
      </p:pic>
    </p:spTree>
  </p:cSld>
  <p:clrMapOvr>
    <a:masterClrMapping/>
  </p:clrMapOvr>
  <p:transition>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Заголовок 1"/>
          <p:cNvSpPr>
            <a:spLocks noGrp="1"/>
          </p:cNvSpPr>
          <p:nvPr>
            <p:ph type="title"/>
          </p:nvPr>
        </p:nvSpPr>
        <p:spPr>
          <a:xfrm flipH="1">
            <a:off x="15157450" y="333375"/>
            <a:ext cx="46038" cy="1143000"/>
          </a:xfrm>
        </p:spPr>
        <p:txBody>
          <a:bodyPr/>
          <a:lstStyle/>
          <a:p>
            <a:endParaRPr lang="ru-RU" smtClean="0"/>
          </a:p>
        </p:txBody>
      </p:sp>
      <p:pic>
        <p:nvPicPr>
          <p:cNvPr id="34819" name="Picture 3" descr="C:\Users\рпгор\Desktop\Новая папка (2)\114.jpg"/>
          <p:cNvPicPr>
            <a:picLocks noChangeAspect="1" noChangeArrowheads="1"/>
          </p:cNvPicPr>
          <p:nvPr/>
        </p:nvPicPr>
        <p:blipFill>
          <a:blip r:embed="rId3" cstate="print"/>
          <a:srcRect/>
          <a:stretch>
            <a:fillRect/>
          </a:stretch>
        </p:blipFill>
        <p:spPr bwMode="auto">
          <a:xfrm>
            <a:off x="3736298" y="812800"/>
            <a:ext cx="2467676" cy="2913517"/>
          </a:xfrm>
          <a:prstGeom prst="rect">
            <a:avLst/>
          </a:prstGeom>
          <a:noFill/>
          <a:ln w="57150">
            <a:solidFill>
              <a:srgbClr val="FF0000"/>
            </a:solidFill>
            <a:miter lim="800000"/>
            <a:headEnd/>
            <a:tailEnd/>
          </a:ln>
        </p:spPr>
      </p:pic>
      <p:pic>
        <p:nvPicPr>
          <p:cNvPr id="34820" name="Picture 4" descr="C:\Users\рпгор\Desktop\Новая папка (2)\00803_begemotik_123.JPG"/>
          <p:cNvPicPr>
            <a:picLocks noChangeAspect="1" noChangeArrowheads="1"/>
          </p:cNvPicPr>
          <p:nvPr/>
        </p:nvPicPr>
        <p:blipFill>
          <a:blip r:embed="rId4" cstate="print"/>
          <a:srcRect/>
          <a:stretch>
            <a:fillRect/>
          </a:stretch>
        </p:blipFill>
        <p:spPr bwMode="auto">
          <a:xfrm>
            <a:off x="1173617" y="420007"/>
            <a:ext cx="2384425" cy="2663825"/>
          </a:xfrm>
          <a:prstGeom prst="rect">
            <a:avLst/>
          </a:prstGeom>
          <a:noFill/>
          <a:ln w="57150">
            <a:solidFill>
              <a:srgbClr val="FF0000"/>
            </a:solidFill>
            <a:miter lim="800000"/>
            <a:headEnd/>
            <a:tailEnd/>
          </a:ln>
        </p:spPr>
      </p:pic>
      <p:pic>
        <p:nvPicPr>
          <p:cNvPr id="34822" name="Picture 6" descr="C:\Users\рпгор\Desktop\765d53363173b031b04a7f6e317d937d.jpg.jpg"/>
          <p:cNvPicPr>
            <a:picLocks noChangeAspect="1" noChangeArrowheads="1"/>
          </p:cNvPicPr>
          <p:nvPr/>
        </p:nvPicPr>
        <p:blipFill>
          <a:blip r:embed="rId5" cstate="print"/>
          <a:srcRect/>
          <a:stretch>
            <a:fillRect/>
          </a:stretch>
        </p:blipFill>
        <p:spPr bwMode="auto">
          <a:xfrm>
            <a:off x="1086531" y="3417434"/>
            <a:ext cx="2778125" cy="2232025"/>
          </a:xfrm>
          <a:prstGeom prst="rect">
            <a:avLst/>
          </a:prstGeom>
          <a:noFill/>
          <a:ln w="57150">
            <a:solidFill>
              <a:srgbClr val="FF0000"/>
            </a:solidFill>
            <a:miter lim="800000"/>
            <a:headEnd/>
            <a:tailEnd/>
          </a:ln>
        </p:spPr>
      </p:pic>
      <p:pic>
        <p:nvPicPr>
          <p:cNvPr id="34823" name="Picture 2" descr="C:\Users\рпгор\Desktop\3gLPyJ8mM6M.jpg"/>
          <p:cNvPicPr>
            <a:picLocks noChangeAspect="1" noChangeArrowheads="1"/>
          </p:cNvPicPr>
          <p:nvPr/>
        </p:nvPicPr>
        <p:blipFill>
          <a:blip r:embed="rId6" cstate="print"/>
          <a:srcRect/>
          <a:stretch>
            <a:fillRect/>
          </a:stretch>
        </p:blipFill>
        <p:spPr bwMode="auto">
          <a:xfrm>
            <a:off x="6358845" y="1905681"/>
            <a:ext cx="2524125" cy="2914650"/>
          </a:xfrm>
          <a:prstGeom prst="rect">
            <a:avLst/>
          </a:prstGeom>
          <a:noFill/>
          <a:ln w="57150">
            <a:solidFill>
              <a:srgbClr val="FF0000"/>
            </a:solidFill>
            <a:miter lim="800000"/>
            <a:headEnd/>
            <a:tailEnd/>
          </a:ln>
        </p:spPr>
      </p:pic>
      <p:pic>
        <p:nvPicPr>
          <p:cNvPr id="34824" name="Picture 7" descr="C:\Users\рпгор\Desktop\4580.jpg"/>
          <p:cNvPicPr>
            <a:picLocks noChangeAspect="1" noChangeArrowheads="1"/>
          </p:cNvPicPr>
          <p:nvPr/>
        </p:nvPicPr>
        <p:blipFill>
          <a:blip r:embed="rId7" cstate="print"/>
          <a:srcRect/>
          <a:stretch>
            <a:fillRect/>
          </a:stretch>
        </p:blipFill>
        <p:spPr bwMode="auto">
          <a:xfrm>
            <a:off x="4303033" y="4680177"/>
            <a:ext cx="2857500" cy="1476375"/>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https://arhivurokov.ru/kopilka/uploads/user_file_57f678b9526ea/volshiebnyie_pierchatki_5.jpeg"/>
          <p:cNvPicPr/>
          <p:nvPr/>
        </p:nvPicPr>
        <p:blipFill>
          <a:blip r:embed="rId3" cstate="print"/>
          <a:srcRect/>
          <a:stretch>
            <a:fillRect/>
          </a:stretch>
        </p:blipFill>
        <p:spPr bwMode="auto">
          <a:xfrm>
            <a:off x="1727201" y="957944"/>
            <a:ext cx="6328228" cy="4499428"/>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Заголовок 1"/>
          <p:cNvSpPr>
            <a:spLocks noGrp="1"/>
          </p:cNvSpPr>
          <p:nvPr>
            <p:ph type="title"/>
          </p:nvPr>
        </p:nvSpPr>
        <p:spPr>
          <a:xfrm>
            <a:off x="628650" y="365126"/>
            <a:ext cx="7886700" cy="1055711"/>
          </a:xfrm>
        </p:spPr>
        <p:txBody>
          <a:bodyPr/>
          <a:lstStyle/>
          <a:p>
            <a:pPr algn="ctr"/>
            <a:r>
              <a:rPr lang="ru-RU" sz="4000" b="1" i="1" dirty="0" smtClean="0">
                <a:solidFill>
                  <a:srgbClr val="FF0000"/>
                </a:solidFill>
                <a:latin typeface="Times New Roman" pitchFamily="18" charset="0"/>
                <a:cs typeface="Times New Roman" pitchFamily="18" charset="0"/>
              </a:rPr>
              <a:t>Говорящие носочки</a:t>
            </a:r>
          </a:p>
        </p:txBody>
      </p:sp>
      <p:pic>
        <p:nvPicPr>
          <p:cNvPr id="36867" name="Picture 2" descr="C:\Users\рпгор\Desktop\Новая папка (2)\image1.jpeg"/>
          <p:cNvPicPr>
            <a:picLocks noChangeAspect="1" noChangeArrowheads="1"/>
          </p:cNvPicPr>
          <p:nvPr/>
        </p:nvPicPr>
        <p:blipFill>
          <a:blip r:embed="rId3" cstate="print"/>
          <a:srcRect/>
          <a:stretch>
            <a:fillRect/>
          </a:stretch>
        </p:blipFill>
        <p:spPr bwMode="auto">
          <a:xfrm>
            <a:off x="1476375" y="1341438"/>
            <a:ext cx="7037388" cy="5272087"/>
          </a:xfrm>
          <a:prstGeom prst="rect">
            <a:avLst/>
          </a:prstGeom>
          <a:noFill/>
          <a:ln w="3810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defRPr/>
            </a:pPr>
            <a:r>
              <a:rPr lang="ru-RU" sz="4000" b="1" i="1" dirty="0" smtClean="0">
                <a:solidFill>
                  <a:srgbClr val="FF0000"/>
                </a:solidFill>
                <a:latin typeface="Times New Roman" pitchFamily="18" charset="0"/>
                <a:cs typeface="Times New Roman" pitchFamily="18" charset="0"/>
              </a:rPr>
              <a:t>Говорящие</a:t>
            </a:r>
            <a:r>
              <a:rPr lang="ru-RU" sz="4000" i="1" dirty="0" smtClean="0">
                <a:solidFill>
                  <a:srgbClr val="FF0000"/>
                </a:solidFill>
                <a:latin typeface="Times New Roman" pitchFamily="18" charset="0"/>
                <a:cs typeface="Times New Roman" pitchFamily="18" charset="0"/>
              </a:rPr>
              <a:t> </a:t>
            </a:r>
            <a:r>
              <a:rPr lang="ru-RU" sz="4000" b="1" i="1" dirty="0" smtClean="0">
                <a:solidFill>
                  <a:srgbClr val="FF0000"/>
                </a:solidFill>
                <a:latin typeface="Times New Roman" pitchFamily="18" charset="0"/>
                <a:cs typeface="Times New Roman" pitchFamily="18" charset="0"/>
              </a:rPr>
              <a:t>чулки</a:t>
            </a:r>
            <a:r>
              <a:rPr lang="ru-RU" b="1" i="1" dirty="0" smtClean="0">
                <a:solidFill>
                  <a:srgbClr val="FF0000"/>
                </a:solidFill>
                <a:latin typeface="Times New Roman" pitchFamily="18" charset="0"/>
                <a:cs typeface="Times New Roman" pitchFamily="18" charset="0"/>
              </a:rPr>
              <a:t/>
            </a:r>
            <a:br>
              <a:rPr lang="ru-RU" b="1" i="1" dirty="0" smtClean="0">
                <a:solidFill>
                  <a:srgbClr val="FF0000"/>
                </a:solidFill>
                <a:latin typeface="Times New Roman" pitchFamily="18" charset="0"/>
                <a:cs typeface="Times New Roman" pitchFamily="18" charset="0"/>
              </a:rPr>
            </a:br>
            <a:endParaRPr lang="ru-RU" b="1" i="1" dirty="0">
              <a:solidFill>
                <a:srgbClr val="FF0000"/>
              </a:solidFill>
              <a:latin typeface="Times New Roman" pitchFamily="18" charset="0"/>
              <a:cs typeface="Times New Roman" pitchFamily="18" charset="0"/>
            </a:endParaRPr>
          </a:p>
        </p:txBody>
      </p:sp>
      <p:pic>
        <p:nvPicPr>
          <p:cNvPr id="37891" name="Рисунок 3" descr="http://www.maam.ru/upload/blogs/detsad-198961-1424796890.jpg"/>
          <p:cNvPicPr>
            <a:picLocks noChangeAspect="1" noChangeArrowheads="1"/>
          </p:cNvPicPr>
          <p:nvPr/>
        </p:nvPicPr>
        <p:blipFill>
          <a:blip r:embed="rId3" cstate="print"/>
          <a:srcRect l="18526" t="14555" r="7555" b="6738"/>
          <a:stretch>
            <a:fillRect/>
          </a:stretch>
        </p:blipFill>
        <p:spPr bwMode="auto">
          <a:xfrm>
            <a:off x="5292725" y="1557338"/>
            <a:ext cx="3024188" cy="2159000"/>
          </a:xfrm>
          <a:prstGeom prst="rect">
            <a:avLst/>
          </a:prstGeom>
          <a:noFill/>
          <a:ln w="57150">
            <a:solidFill>
              <a:srgbClr val="FF0000"/>
            </a:solidFill>
            <a:miter lim="800000"/>
            <a:headEnd/>
            <a:tailEnd/>
          </a:ln>
        </p:spPr>
      </p:pic>
      <p:pic>
        <p:nvPicPr>
          <p:cNvPr id="37892" name="Рисунок 4" descr="Говорящие чулки МК"/>
          <p:cNvPicPr>
            <a:picLocks noChangeAspect="1" noChangeArrowheads="1"/>
          </p:cNvPicPr>
          <p:nvPr/>
        </p:nvPicPr>
        <p:blipFill>
          <a:blip r:embed="rId4" cstate="print"/>
          <a:srcRect/>
          <a:stretch>
            <a:fillRect/>
          </a:stretch>
        </p:blipFill>
        <p:spPr bwMode="auto">
          <a:xfrm>
            <a:off x="1258888" y="1484313"/>
            <a:ext cx="3313112" cy="2232025"/>
          </a:xfrm>
          <a:prstGeom prst="rect">
            <a:avLst/>
          </a:prstGeom>
          <a:noFill/>
          <a:ln w="57150">
            <a:solidFill>
              <a:srgbClr val="FF0000"/>
            </a:solidFill>
            <a:miter lim="800000"/>
            <a:headEnd/>
            <a:tailEnd/>
          </a:ln>
        </p:spPr>
      </p:pic>
      <p:pic>
        <p:nvPicPr>
          <p:cNvPr id="37893" name="Рисунок 6" descr="http://www.maam.ru/upload/blogs/detsad-198961-1424796394.jpg"/>
          <p:cNvPicPr>
            <a:picLocks noChangeAspect="1" noChangeArrowheads="1"/>
          </p:cNvPicPr>
          <p:nvPr/>
        </p:nvPicPr>
        <p:blipFill>
          <a:blip r:embed="rId5" cstate="print"/>
          <a:srcRect/>
          <a:stretch>
            <a:fillRect/>
          </a:stretch>
        </p:blipFill>
        <p:spPr bwMode="auto">
          <a:xfrm>
            <a:off x="5219700" y="4365625"/>
            <a:ext cx="2576513" cy="1943100"/>
          </a:xfrm>
          <a:prstGeom prst="rect">
            <a:avLst/>
          </a:prstGeom>
          <a:noFill/>
          <a:ln w="57150">
            <a:solidFill>
              <a:srgbClr val="FF0000"/>
            </a:solidFill>
            <a:miter lim="800000"/>
            <a:headEnd/>
            <a:tailEnd/>
          </a:ln>
        </p:spPr>
      </p:pic>
      <p:pic>
        <p:nvPicPr>
          <p:cNvPr id="37895" name="Рисунок 8" descr="http://www.maam.ru/upload/blogs/detsad-198961-1424796294.jpg"/>
          <p:cNvPicPr>
            <a:picLocks noChangeAspect="1" noChangeArrowheads="1"/>
          </p:cNvPicPr>
          <p:nvPr/>
        </p:nvPicPr>
        <p:blipFill>
          <a:blip r:embed="rId6" cstate="print"/>
          <a:srcRect/>
          <a:stretch>
            <a:fillRect/>
          </a:stretch>
        </p:blipFill>
        <p:spPr bwMode="auto">
          <a:xfrm>
            <a:off x="1187450" y="4365625"/>
            <a:ext cx="3024188" cy="1943100"/>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000" b="1" i="1" dirty="0" smtClean="0">
                <a:solidFill>
                  <a:srgbClr val="FF0000"/>
                </a:solidFill>
                <a:latin typeface="Times New Roman" pitchFamily="18" charset="0"/>
                <a:cs typeface="Times New Roman" pitchFamily="18" charset="0"/>
              </a:rPr>
              <a:t>Пособие клоун - язычок</a:t>
            </a:r>
            <a:endParaRPr lang="ru-RU" sz="4000" b="1" i="1" dirty="0">
              <a:solidFill>
                <a:srgbClr val="FF0000"/>
              </a:solidFill>
              <a:latin typeface="Times New Roman" pitchFamily="18" charset="0"/>
              <a:cs typeface="Times New Roman" pitchFamily="18" charset="0"/>
            </a:endParaRPr>
          </a:p>
        </p:txBody>
      </p:sp>
      <p:pic>
        <p:nvPicPr>
          <p:cNvPr id="2050" name="Picture 2" descr="C:\Users\рпгор\Desktop\по биоэн\фото к биоэнерго\b223fbdca61fb4db989b29adcaa2997f.jpg.jpg"/>
          <p:cNvPicPr>
            <a:picLocks noChangeAspect="1" noChangeArrowheads="1"/>
          </p:cNvPicPr>
          <p:nvPr/>
        </p:nvPicPr>
        <p:blipFill>
          <a:blip r:embed="rId3" cstate="print"/>
          <a:srcRect/>
          <a:stretch>
            <a:fillRect/>
          </a:stretch>
        </p:blipFill>
        <p:spPr bwMode="auto">
          <a:xfrm>
            <a:off x="1448975" y="1457857"/>
            <a:ext cx="6366584" cy="4777796"/>
          </a:xfrm>
          <a:prstGeom prst="rect">
            <a:avLst/>
          </a:prstGeom>
          <a:noFill/>
          <a:ln w="57150">
            <a:solidFill>
              <a:srgbClr val="FF0000"/>
            </a:solidFill>
          </a:ln>
        </p:spPr>
      </p:pic>
    </p:spTree>
  </p:cSld>
  <p:clrMapOvr>
    <a:masterClrMapping/>
  </p:clrMapOvr>
  <p:transition>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90171" y="365126"/>
            <a:ext cx="6589486" cy="1325563"/>
          </a:xfrm>
        </p:spPr>
        <p:txBody>
          <a:bodyPr>
            <a:normAutofit/>
          </a:bodyPr>
          <a:lstStyle/>
          <a:p>
            <a:r>
              <a:rPr lang="ru-RU" sz="4000" b="1" i="1" dirty="0" smtClean="0">
                <a:solidFill>
                  <a:srgbClr val="FF0000"/>
                </a:solidFill>
                <a:latin typeface="Times New Roman" pitchFamily="18" charset="0"/>
                <a:cs typeface="Times New Roman" pitchFamily="18" charset="0"/>
              </a:rPr>
              <a:t>Пособие «Весёлый язычок»</a:t>
            </a:r>
            <a:endParaRPr lang="ru-RU" sz="4000" b="1" i="1" dirty="0">
              <a:solidFill>
                <a:srgbClr val="FF0000"/>
              </a:solidFill>
              <a:latin typeface="Times New Roman" pitchFamily="18" charset="0"/>
              <a:cs typeface="Times New Roman" pitchFamily="18" charset="0"/>
            </a:endParaRPr>
          </a:p>
        </p:txBody>
      </p:sp>
      <p:pic>
        <p:nvPicPr>
          <p:cNvPr id="4" name="Веселый Язычок.mp4">
            <a:hlinkClick r:id="" action="ppaction://media"/>
          </p:cNvPr>
          <p:cNvPicPr>
            <a:picLocks noGrp="1" noRot="1" noChangeAspect="1"/>
          </p:cNvPicPr>
          <p:nvPr>
            <p:ph idx="1"/>
            <a:videoFile r:link="rId1"/>
          </p:nvPr>
        </p:nvPicPr>
        <p:blipFill>
          <a:blip r:embed="rId4" cstate="print"/>
          <a:stretch>
            <a:fillRect/>
          </a:stretch>
        </p:blipFill>
        <p:spPr>
          <a:xfrm>
            <a:off x="1255080" y="1785257"/>
            <a:ext cx="7405512" cy="4165600"/>
          </a:xfrm>
          <a:prstGeom prst="rect">
            <a:avLst/>
          </a:prstGeom>
        </p:spPr>
      </p:pic>
    </p:spTree>
  </p:cSld>
  <p:clrMapOvr>
    <a:masterClrMapping/>
  </p:clrMapOvr>
  <p:transition>
    <p:wip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5029" y="333829"/>
            <a:ext cx="6894286" cy="1356860"/>
          </a:xfrm>
        </p:spPr>
        <p:txBody>
          <a:bodyPr>
            <a:normAutofit/>
          </a:bodyPr>
          <a:lstStyle/>
          <a:p>
            <a:pPr algn="ctr"/>
            <a:r>
              <a:rPr lang="ru-RU" sz="2400" b="1" i="1" dirty="0" smtClean="0">
                <a:solidFill>
                  <a:srgbClr val="FF0000"/>
                </a:solidFill>
                <a:latin typeface="Times New Roman" pitchFamily="18" charset="0"/>
                <a:cs typeface="Times New Roman" pitchFamily="18" charset="0"/>
              </a:rPr>
              <a:t>Прототип сказочных героев Чупа и </a:t>
            </a:r>
            <a:r>
              <a:rPr lang="ru-RU" sz="2400" b="1" i="1" dirty="0" err="1" smtClean="0">
                <a:solidFill>
                  <a:srgbClr val="FF0000"/>
                </a:solidFill>
                <a:latin typeface="Times New Roman" pitchFamily="18" charset="0"/>
                <a:cs typeface="Times New Roman" pitchFamily="18" charset="0"/>
              </a:rPr>
              <a:t>Чупса</a:t>
            </a:r>
            <a:r>
              <a:rPr lang="ru-RU" sz="2400" b="1" i="1" dirty="0" smtClean="0">
                <a:solidFill>
                  <a:srgbClr val="FF0000"/>
                </a:solidFill>
                <a:latin typeface="Times New Roman" pitchFamily="18" charset="0"/>
                <a:cs typeface="Times New Roman" pitchFamily="18" charset="0"/>
              </a:rPr>
              <a:t/>
            </a:r>
            <a:br>
              <a:rPr lang="ru-RU" sz="2400" b="1" i="1" dirty="0" smtClean="0">
                <a:solidFill>
                  <a:srgbClr val="FF0000"/>
                </a:solidFill>
                <a:latin typeface="Times New Roman" pitchFamily="18" charset="0"/>
                <a:cs typeface="Times New Roman" pitchFamily="18" charset="0"/>
              </a:rPr>
            </a:br>
            <a:r>
              <a:rPr lang="ru-RU" sz="2400" b="1" i="1" dirty="0" smtClean="0">
                <a:solidFill>
                  <a:srgbClr val="FF0000"/>
                </a:solidFill>
                <a:latin typeface="Times New Roman" pitchFamily="18" charset="0"/>
                <a:cs typeface="Times New Roman" pitchFamily="18" charset="0"/>
              </a:rPr>
              <a:t>фильм-драма «Плюс один», режиссёр Оксана Бычкова, декабрь 2008 года</a:t>
            </a:r>
            <a:endParaRPr lang="ru-RU" sz="2400" i="1" dirty="0">
              <a:solidFill>
                <a:srgbClr val="FF0000"/>
              </a:solidFill>
            </a:endParaRPr>
          </a:p>
        </p:txBody>
      </p:sp>
      <p:pic>
        <p:nvPicPr>
          <p:cNvPr id="4" name="Содержимое 3" descr="C:\Users\рпгор\Desktop\вебинар бушляковой\ПРЕЗЕНТАЦИЯ К ДОКЛАДУ БИОЭНЕРГОПЛАСТИКА И ОСО_13.png"/>
          <p:cNvPicPr>
            <a:picLocks noGrp="1"/>
          </p:cNvPicPr>
          <p:nvPr>
            <p:ph idx="1"/>
          </p:nvPr>
        </p:nvPicPr>
        <p:blipFill>
          <a:blip r:embed="rId3" cstate="print"/>
          <a:srcRect l="16515" t="21783" r="12880" b="8302"/>
          <a:stretch>
            <a:fillRect/>
          </a:stretch>
        </p:blipFill>
        <p:spPr bwMode="auto">
          <a:xfrm>
            <a:off x="1524001" y="1538515"/>
            <a:ext cx="6415314" cy="4630056"/>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Заголовок 1"/>
          <p:cNvSpPr>
            <a:spLocks noGrp="1"/>
          </p:cNvSpPr>
          <p:nvPr>
            <p:ph type="title"/>
          </p:nvPr>
        </p:nvSpPr>
        <p:spPr/>
        <p:txBody>
          <a:bodyPr>
            <a:normAutofit/>
          </a:bodyPr>
          <a:lstStyle/>
          <a:p>
            <a:pPr algn="ctr"/>
            <a:r>
              <a:rPr lang="ru-RU" sz="4000" b="1" i="1" dirty="0" smtClean="0">
                <a:solidFill>
                  <a:srgbClr val="FF0000"/>
                </a:solidFill>
                <a:latin typeface="Times New Roman" pitchFamily="18" charset="0"/>
                <a:cs typeface="Times New Roman" pitchFamily="18" charset="0"/>
              </a:rPr>
              <a:t>Сказочные герои из перчаток</a:t>
            </a:r>
          </a:p>
        </p:txBody>
      </p:sp>
      <p:pic>
        <p:nvPicPr>
          <p:cNvPr id="3" name="Picture 4" descr="C:\Users\Глеб\Desktop\Биоэнергопластика\Фото на конференцию\Фото0559.jpg"/>
          <p:cNvPicPr>
            <a:picLocks noChangeAspect="1" noChangeArrowheads="1"/>
          </p:cNvPicPr>
          <p:nvPr/>
        </p:nvPicPr>
        <p:blipFill>
          <a:blip r:embed="rId3" cstate="print"/>
          <a:srcRect l="5000" t="65544" r="12500"/>
          <a:stretch>
            <a:fillRect/>
          </a:stretch>
        </p:blipFill>
        <p:spPr bwMode="auto">
          <a:xfrm>
            <a:off x="2484438" y="4724400"/>
            <a:ext cx="4752975" cy="1476375"/>
          </a:xfrm>
          <a:prstGeom prst="rect">
            <a:avLst/>
          </a:prstGeom>
          <a:noFill/>
          <a:ln w="57150">
            <a:solidFill>
              <a:srgbClr val="FF0000"/>
            </a:solidFill>
            <a:miter lim="800000"/>
            <a:headEnd/>
            <a:tailEnd/>
          </a:ln>
        </p:spPr>
      </p:pic>
      <p:pic>
        <p:nvPicPr>
          <p:cNvPr id="35844" name="Picture 7" descr="C:\Users\рпгор\Desktop\Новая папка (2)\Новая папка (4)\HM-Kids-Accessories-for-Girls_16.jpg"/>
          <p:cNvPicPr>
            <a:picLocks noChangeAspect="1" noChangeArrowheads="1"/>
          </p:cNvPicPr>
          <p:nvPr/>
        </p:nvPicPr>
        <p:blipFill>
          <a:blip r:embed="rId4" cstate="print"/>
          <a:srcRect/>
          <a:stretch>
            <a:fillRect/>
          </a:stretch>
        </p:blipFill>
        <p:spPr bwMode="auto">
          <a:xfrm>
            <a:off x="6732588" y="1628775"/>
            <a:ext cx="2030412" cy="2376488"/>
          </a:xfrm>
          <a:prstGeom prst="rect">
            <a:avLst/>
          </a:prstGeom>
          <a:noFill/>
          <a:ln w="57150">
            <a:solidFill>
              <a:srgbClr val="FF0000"/>
            </a:solidFill>
            <a:miter lim="800000"/>
            <a:headEnd/>
            <a:tailEnd/>
          </a:ln>
        </p:spPr>
      </p:pic>
      <p:pic>
        <p:nvPicPr>
          <p:cNvPr id="35845" name="Picture 9" descr="C:\Users\рпгор\Desktop\Новая папка (2)\Новая папка (4)\A36010-1-12.JPG"/>
          <p:cNvPicPr>
            <a:picLocks noChangeAspect="1" noChangeArrowheads="1"/>
          </p:cNvPicPr>
          <p:nvPr/>
        </p:nvPicPr>
        <p:blipFill>
          <a:blip r:embed="rId5" cstate="print"/>
          <a:srcRect/>
          <a:stretch>
            <a:fillRect/>
          </a:stretch>
        </p:blipFill>
        <p:spPr bwMode="auto">
          <a:xfrm>
            <a:off x="971550" y="1557338"/>
            <a:ext cx="2351088" cy="1800225"/>
          </a:xfrm>
          <a:prstGeom prst="rect">
            <a:avLst/>
          </a:prstGeom>
          <a:noFill/>
          <a:ln w="57150">
            <a:solidFill>
              <a:srgbClr val="FF0000"/>
            </a:solidFill>
            <a:miter lim="800000"/>
            <a:headEnd/>
            <a:tailEnd/>
          </a:ln>
        </p:spPr>
      </p:pic>
      <p:pic>
        <p:nvPicPr>
          <p:cNvPr id="35846" name="Рисунок 2" descr="F:\конкурс\фото\папка артик\IMG_1978.jpg"/>
          <p:cNvPicPr>
            <a:picLocks noChangeAspect="1" noChangeArrowheads="1"/>
          </p:cNvPicPr>
          <p:nvPr/>
        </p:nvPicPr>
        <p:blipFill>
          <a:blip r:embed="rId6" cstate="print"/>
          <a:srcRect/>
          <a:stretch>
            <a:fillRect/>
          </a:stretch>
        </p:blipFill>
        <p:spPr bwMode="auto">
          <a:xfrm>
            <a:off x="3563938" y="1916113"/>
            <a:ext cx="2952750" cy="2576512"/>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Users\рпгор\Desktop\вебинар бушляковой\ПРЕЗЕНТАЦИЯ К ДОКЛАДУ БИОЭНЕРГОПЛАСТИКА И ОСО_11.png"/>
          <p:cNvPicPr>
            <a:picLocks noGrp="1"/>
          </p:cNvPicPr>
          <p:nvPr>
            <p:ph idx="1"/>
          </p:nvPr>
        </p:nvPicPr>
        <p:blipFill>
          <a:blip r:embed="rId3" cstate="print"/>
          <a:srcRect l="16676" r="10579" b="10227"/>
          <a:stretch>
            <a:fillRect/>
          </a:stretch>
        </p:blipFill>
        <p:spPr bwMode="auto">
          <a:xfrm>
            <a:off x="1350498" y="590842"/>
            <a:ext cx="7287065" cy="5472333"/>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рпгор\Desktop\биоэнргопластика\Новая папка (2)\market_deX1uAHQqdSzWvbuM250rA_900x1200.jpg"/>
          <p:cNvPicPr>
            <a:picLocks noChangeAspect="1" noChangeArrowheads="1"/>
          </p:cNvPicPr>
          <p:nvPr/>
        </p:nvPicPr>
        <p:blipFill>
          <a:blip r:embed="rId3" cstate="print"/>
          <a:srcRect/>
          <a:stretch>
            <a:fillRect/>
          </a:stretch>
        </p:blipFill>
        <p:spPr bwMode="auto">
          <a:xfrm>
            <a:off x="5795963" y="2781300"/>
            <a:ext cx="2447925" cy="3532188"/>
          </a:xfrm>
          <a:prstGeom prst="rect">
            <a:avLst/>
          </a:prstGeom>
          <a:noFill/>
          <a:ln w="9525">
            <a:noFill/>
            <a:miter lim="800000"/>
            <a:headEnd/>
            <a:tailEnd/>
          </a:ln>
        </p:spPr>
      </p:pic>
      <p:pic>
        <p:nvPicPr>
          <p:cNvPr id="38915" name="Рисунок 4" descr="http://cs608917.vk.me/v608917504/532f/TfemBUNST3w.jpg"/>
          <p:cNvPicPr>
            <a:picLocks noChangeAspect="1" noChangeArrowheads="1"/>
          </p:cNvPicPr>
          <p:nvPr/>
        </p:nvPicPr>
        <p:blipFill>
          <a:blip r:embed="rId4" cstate="print"/>
          <a:srcRect/>
          <a:stretch>
            <a:fillRect/>
          </a:stretch>
        </p:blipFill>
        <p:spPr bwMode="auto">
          <a:xfrm>
            <a:off x="827088" y="260350"/>
            <a:ext cx="3889375" cy="3744913"/>
          </a:xfrm>
          <a:prstGeom prst="rect">
            <a:avLst/>
          </a:prstGeom>
          <a:noFill/>
          <a:ln w="38100">
            <a:solidFill>
              <a:schemeClr val="bg1"/>
            </a:solidFill>
            <a:miter lim="800000"/>
            <a:headEnd/>
            <a:tailEnd/>
          </a:ln>
        </p:spPr>
      </p:pic>
      <p:pic>
        <p:nvPicPr>
          <p:cNvPr id="38916" name="Содержимое 5" descr="http://content.chatoff.by/news/4928_01804145.jpg"/>
          <p:cNvPicPr>
            <a:picLocks noGrp="1"/>
          </p:cNvPicPr>
          <p:nvPr>
            <p:ph idx="1"/>
          </p:nvPr>
        </p:nvPicPr>
        <p:blipFill>
          <a:blip r:embed="rId5" cstate="print"/>
          <a:srcRect/>
          <a:stretch>
            <a:fillRect/>
          </a:stretch>
        </p:blipFill>
        <p:spPr>
          <a:xfrm>
            <a:off x="4716463" y="260350"/>
            <a:ext cx="2376487" cy="2808288"/>
          </a:xfrm>
        </p:spPr>
      </p:pic>
      <p:pic>
        <p:nvPicPr>
          <p:cNvPr id="38917" name="Рисунок 6" descr="http://xn--80adpfegs4a8l.xn--p1ai/index.php?option=com_yvcommodity&amp;view=wmark_text&amp;cid=42:2012_20130429_113810_157715.jpg"/>
          <p:cNvPicPr>
            <a:picLocks noChangeAspect="1" noChangeArrowheads="1"/>
          </p:cNvPicPr>
          <p:nvPr/>
        </p:nvPicPr>
        <p:blipFill>
          <a:blip r:embed="rId6" cstate="print"/>
          <a:srcRect/>
          <a:stretch>
            <a:fillRect/>
          </a:stretch>
        </p:blipFill>
        <p:spPr bwMode="auto">
          <a:xfrm>
            <a:off x="2484438" y="3068638"/>
            <a:ext cx="2798762" cy="3168650"/>
          </a:xfrm>
          <a:prstGeom prst="rect">
            <a:avLst/>
          </a:prstGeom>
          <a:noFill/>
          <a:ln w="9525">
            <a:noFill/>
            <a:miter lim="800000"/>
            <a:headEnd/>
            <a:tailEnd/>
          </a:ln>
        </p:spPr>
      </p:pic>
    </p:spTree>
  </p:cSld>
  <p:clrMapOvr>
    <a:masterClrMapping/>
  </p:clrMapOvr>
  <p:transition>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7"/>
            <a:ext cx="7886700" cy="760288"/>
          </a:xfrm>
        </p:spPr>
        <p:txBody>
          <a:bodyPr>
            <a:normAutofit/>
          </a:bodyPr>
          <a:lstStyle/>
          <a:p>
            <a:pPr algn="ctr"/>
            <a:r>
              <a:rPr lang="ru-RU" sz="2800" dirty="0" smtClean="0">
                <a:solidFill>
                  <a:srgbClr val="FF0000"/>
                </a:solidFill>
                <a:latin typeface="Times New Roman" pitchFamily="18" charset="0"/>
                <a:cs typeface="Times New Roman" pitchFamily="18" charset="0"/>
              </a:rPr>
              <a:t>Список литературы</a:t>
            </a:r>
            <a:endParaRPr lang="ru-RU" sz="2800"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1012874" y="998805"/>
            <a:ext cx="7502476" cy="5178157"/>
          </a:xfrm>
        </p:spPr>
        <p:txBody>
          <a:bodyPr>
            <a:noAutofit/>
          </a:bodyPr>
          <a:lstStyle/>
          <a:p>
            <a:r>
              <a:rPr lang="ru-RU" sz="2400" dirty="0" err="1" smtClean="0">
                <a:latin typeface="Times New Roman" pitchFamily="18" charset="0"/>
                <a:cs typeface="Times New Roman" pitchFamily="18" charset="0"/>
              </a:rPr>
              <a:t>Бушлякова</a:t>
            </a:r>
            <a:r>
              <a:rPr lang="ru-RU" sz="2400" dirty="0" smtClean="0">
                <a:latin typeface="Times New Roman" pitchFamily="18" charset="0"/>
                <a:cs typeface="Times New Roman" pitchFamily="18" charset="0"/>
              </a:rPr>
              <a:t> Р.Г. Артикуляционная гимнастика с </a:t>
            </a:r>
            <a:r>
              <a:rPr lang="ru-RU" sz="2400" dirty="0" err="1" smtClean="0">
                <a:latin typeface="Times New Roman" pitchFamily="18" charset="0"/>
                <a:cs typeface="Times New Roman" pitchFamily="18" charset="0"/>
              </a:rPr>
              <a:t>биоэнергопластикой</a:t>
            </a:r>
            <a:r>
              <a:rPr lang="ru-RU" sz="2400" dirty="0" smtClean="0">
                <a:latin typeface="Times New Roman" pitchFamily="18" charset="0"/>
                <a:cs typeface="Times New Roman" pitchFamily="18" charset="0"/>
              </a:rPr>
              <a:t> / под </a:t>
            </a:r>
            <a:r>
              <a:rPr lang="ru-RU" sz="2400" dirty="0" err="1" smtClean="0">
                <a:latin typeface="Times New Roman" pitchFamily="18" charset="0"/>
                <a:cs typeface="Times New Roman" pitchFamily="18" charset="0"/>
              </a:rPr>
              <a:t>общ.ред</a:t>
            </a:r>
            <a:r>
              <a:rPr lang="ru-RU" sz="2400" dirty="0" smtClean="0">
                <a:latin typeface="Times New Roman" pitchFamily="18" charset="0"/>
                <a:cs typeface="Times New Roman" pitchFamily="18" charset="0"/>
              </a:rPr>
              <a:t>. Л.С. </a:t>
            </a:r>
            <a:r>
              <a:rPr lang="ru-RU" sz="2400" dirty="0" err="1" smtClean="0">
                <a:latin typeface="Times New Roman" pitchFamily="18" charset="0"/>
                <a:cs typeface="Times New Roman" pitchFamily="18" charset="0"/>
              </a:rPr>
              <a:t>Вакуленко.-СПб</a:t>
            </a:r>
            <a:r>
              <a:rPr lang="ru-RU" sz="2400" dirty="0" smtClean="0">
                <a:latin typeface="Times New Roman" pitchFamily="18" charset="0"/>
                <a:cs typeface="Times New Roman" pitchFamily="18" charset="0"/>
              </a:rPr>
              <a:t>.: ООО «Издательство«ДЕТСТВО-ПРЕСС», 2011. </a:t>
            </a:r>
          </a:p>
          <a:p>
            <a:r>
              <a:rPr lang="ru-RU" sz="2400" dirty="0" err="1" smtClean="0">
                <a:latin typeface="Times New Roman" pitchFamily="18" charset="0"/>
                <a:cs typeface="Times New Roman" pitchFamily="18" charset="0"/>
              </a:rPr>
              <a:t>Косинова</a:t>
            </a:r>
            <a:r>
              <a:rPr lang="ru-RU" sz="2400" dirty="0" smtClean="0">
                <a:latin typeface="Times New Roman" pitchFamily="18" charset="0"/>
                <a:cs typeface="Times New Roman" pitchFamily="18" charset="0"/>
              </a:rPr>
              <a:t>, Е.М. Уроки логопеда: игры на развитие речи/ Е.М. </a:t>
            </a:r>
            <a:r>
              <a:rPr lang="ru-RU" sz="2400" dirty="0" err="1" smtClean="0">
                <a:latin typeface="Times New Roman" pitchFamily="18" charset="0"/>
                <a:cs typeface="Times New Roman" pitchFamily="18" charset="0"/>
              </a:rPr>
              <a:t>Косинова</a:t>
            </a:r>
            <a:r>
              <a:rPr lang="ru-RU" sz="2400" dirty="0" smtClean="0">
                <a:latin typeface="Times New Roman" pitchFamily="18" charset="0"/>
                <a:cs typeface="Times New Roman" pitchFamily="18" charset="0"/>
              </a:rPr>
              <a:t>. – М.: </a:t>
            </a:r>
            <a:r>
              <a:rPr lang="ru-RU" sz="2400" dirty="0" err="1" smtClean="0">
                <a:latin typeface="Times New Roman" pitchFamily="18" charset="0"/>
                <a:cs typeface="Times New Roman" pitchFamily="18" charset="0"/>
              </a:rPr>
              <a:t>Эксмо</a:t>
            </a:r>
            <a:r>
              <a:rPr lang="ru-RU" sz="2400" dirty="0" smtClean="0">
                <a:latin typeface="Times New Roman" pitchFamily="18" charset="0"/>
                <a:cs typeface="Times New Roman" pitchFamily="18" charset="0"/>
              </a:rPr>
              <a:t>, 2003. – 193 с.</a:t>
            </a:r>
          </a:p>
          <a:p>
            <a:r>
              <a:rPr lang="ru-RU" sz="2400" dirty="0" err="1" smtClean="0">
                <a:latin typeface="Times New Roman" pitchFamily="18" charset="0"/>
                <a:cs typeface="Times New Roman" pitchFamily="18" charset="0"/>
              </a:rPr>
              <a:t>Ястребова</a:t>
            </a:r>
            <a:r>
              <a:rPr lang="ru-RU" sz="2400" dirty="0" smtClean="0">
                <a:latin typeface="Times New Roman" pitchFamily="18" charset="0"/>
                <a:cs typeface="Times New Roman" pitchFamily="18" charset="0"/>
              </a:rPr>
              <a:t> А.В., Лазаренко О.И. Речемыслительный тренажёр для детей младшего школьного возраста. – М.: АРКТИ, 2000. – 16 с.</a:t>
            </a:r>
          </a:p>
          <a:p>
            <a:r>
              <a:rPr lang="ru-RU" sz="2400" dirty="0" err="1" smtClean="0">
                <a:latin typeface="Times New Roman" pitchFamily="18" charset="0"/>
                <a:cs typeface="Times New Roman" pitchFamily="18" charset="0"/>
              </a:rPr>
              <a:t>Ястребова</a:t>
            </a:r>
            <a:r>
              <a:rPr lang="ru-RU" sz="2400" dirty="0" smtClean="0">
                <a:latin typeface="Times New Roman" pitchFamily="18" charset="0"/>
                <a:cs typeface="Times New Roman" pitchFamily="18" charset="0"/>
              </a:rPr>
              <a:t> А.В., Лазаренко О.И. Хочу в школу! Система упражнений, формирующих речемыслительную деятельность и культуру устной речи детей. – М.: АРКТИ, 1999. – 136 с.</a:t>
            </a:r>
          </a:p>
        </p:txBody>
      </p:sp>
    </p:spTree>
  </p:cSld>
  <p:clrMapOvr>
    <a:masterClrMapping/>
  </p:clrMapOvr>
  <p:transition>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68543920"/>
      </p:ext>
    </p:extLst>
  </p:cSld>
  <p:clrMapOvr>
    <a:masterClrMapping/>
  </p:clrMapOvr>
  <p:transition>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Заголовок 1"/>
          <p:cNvSpPr>
            <a:spLocks noGrp="1"/>
          </p:cNvSpPr>
          <p:nvPr>
            <p:ph type="title"/>
          </p:nvPr>
        </p:nvSpPr>
        <p:spPr>
          <a:xfrm>
            <a:off x="628650" y="464235"/>
            <a:ext cx="7886700" cy="731519"/>
          </a:xfrm>
        </p:spPr>
        <p:txBody>
          <a:bodyPr>
            <a:normAutofit fontScale="90000"/>
          </a:bodyPr>
          <a:lstStyle/>
          <a:p>
            <a:pPr algn="ct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800" dirty="0" smtClean="0"/>
              <a:t/>
            </a:r>
            <a:br>
              <a:rPr lang="ru-RU" sz="2800" dirty="0" smtClean="0"/>
            </a:br>
            <a:r>
              <a:rPr lang="ru-RU" sz="2700" dirty="0" smtClean="0">
                <a:latin typeface="Times New Roman" pitchFamily="18" charset="0"/>
                <a:cs typeface="Times New Roman" pitchFamily="18" charset="0"/>
              </a:rPr>
              <a:t>Применение метода </a:t>
            </a:r>
            <a:r>
              <a:rPr lang="ru-RU" sz="2700" dirty="0" err="1" smtClean="0">
                <a:latin typeface="Times New Roman" pitchFamily="18" charset="0"/>
                <a:cs typeface="Times New Roman" pitchFamily="18" charset="0"/>
              </a:rPr>
              <a:t>биоэнергопластики</a:t>
            </a:r>
            <a:r>
              <a:rPr lang="ru-RU" sz="2700" dirty="0" smtClean="0">
                <a:latin typeface="Times New Roman" pitchFamily="18" charset="0"/>
                <a:cs typeface="Times New Roman" pitchFamily="18" charset="0"/>
              </a:rPr>
              <a:t> открывает большие перспективы в достижении целей логопедической работы. А также расширяет возможности проявления творчества педагога.</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
            </a:r>
            <a:br>
              <a:rPr lang="ru-RU" sz="2700" dirty="0" smtClean="0">
                <a:latin typeface="Times New Roman" pitchFamily="18" charset="0"/>
                <a:cs typeface="Times New Roman" pitchFamily="18" charset="0"/>
              </a:rPr>
            </a:br>
            <a:r>
              <a:rPr lang="ru-RU" sz="2700" dirty="0" smtClean="0">
                <a:latin typeface="Times New Roman" pitchFamily="18" charset="0"/>
                <a:cs typeface="Times New Roman" pitchFamily="18" charset="0"/>
              </a:rPr>
              <a:t>Фото детей в перчатках. Улыбается.</a:t>
            </a:r>
          </a:p>
        </p:txBody>
      </p:sp>
      <p:pic>
        <p:nvPicPr>
          <p:cNvPr id="4" name="Picture 2" descr="C:\Users\10\Desktop\Новая папка (3)\IMG_4562.JPG"/>
          <p:cNvPicPr>
            <a:picLocks noChangeAspect="1" noChangeArrowheads="1"/>
          </p:cNvPicPr>
          <p:nvPr/>
        </p:nvPicPr>
        <p:blipFill>
          <a:blip r:embed="rId3" cstate="print"/>
          <a:stretch>
            <a:fillRect/>
          </a:stretch>
        </p:blipFill>
        <p:spPr bwMode="auto">
          <a:xfrm>
            <a:off x="2067493" y="2085974"/>
            <a:ext cx="4953000" cy="3714750"/>
          </a:xfrm>
          <a:prstGeom prst="rect">
            <a:avLst/>
          </a:prstGeom>
          <a:noFill/>
          <a:ln w="57150">
            <a:solidFill>
              <a:srgbClr val="FF0000"/>
            </a:solidFill>
            <a:miter lim="800000"/>
            <a:headEnd/>
            <a:tailEnd/>
          </a:ln>
        </p:spPr>
      </p:pic>
    </p:spTree>
  </p:cSld>
  <p:clrMapOvr>
    <a:masterClrMapping/>
  </p:clrMapOvr>
  <p:transition>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Заголовок 1"/>
          <p:cNvSpPr>
            <a:spLocks noGrp="1"/>
          </p:cNvSpPr>
          <p:nvPr>
            <p:ph type="title"/>
          </p:nvPr>
        </p:nvSpPr>
        <p:spPr/>
        <p:txBody>
          <a:bodyPr>
            <a:normAutofit fontScale="90000"/>
          </a:bodyPr>
          <a:lstStyle/>
          <a:p>
            <a:pPr algn="ctr"/>
            <a:r>
              <a:rPr lang="ru-RU" dirty="0" smtClean="0"/>
              <a:t/>
            </a:r>
            <a:br>
              <a:rPr lang="ru-RU" dirty="0" smtClean="0"/>
            </a:br>
            <a:r>
              <a:rPr lang="ru-RU" dirty="0" smtClean="0"/>
              <a:t/>
            </a:r>
            <a:br>
              <a:rPr lang="ru-RU" dirty="0" smtClean="0"/>
            </a:br>
            <a:r>
              <a:rPr lang="ru-RU" dirty="0" smtClean="0"/>
              <a:t/>
            </a:r>
            <a:br>
              <a:rPr lang="ru-RU" dirty="0" smtClean="0"/>
            </a:br>
            <a:r>
              <a:rPr lang="ru-RU" sz="3100" dirty="0" smtClean="0">
                <a:latin typeface="Times New Roman" pitchFamily="18" charset="0"/>
                <a:cs typeface="Times New Roman" pitchFamily="18" charset="0"/>
              </a:rPr>
              <a:t>Движенья рук – как взмах крыла,</a:t>
            </a:r>
            <a:br>
              <a:rPr lang="ru-RU" sz="3100"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Полёт без них не состоится…</a:t>
            </a:r>
            <a:br>
              <a:rPr lang="ru-RU" sz="3100"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Хочу всем пожелать добра!</a:t>
            </a:r>
            <a:br>
              <a:rPr lang="ru-RU" sz="3100"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И к лучшему всегда стремиться!</a:t>
            </a:r>
          </a:p>
        </p:txBody>
      </p:sp>
      <p:sp>
        <p:nvSpPr>
          <p:cNvPr id="3" name="Прямоугольник 2"/>
          <p:cNvSpPr/>
          <p:nvPr/>
        </p:nvSpPr>
        <p:spPr>
          <a:xfrm>
            <a:off x="2286000" y="3013075"/>
            <a:ext cx="4572000" cy="3139321"/>
          </a:xfrm>
          <a:prstGeom prst="rect">
            <a:avLst/>
          </a:prstGeom>
        </p:spPr>
        <p:txBody>
          <a:bodyPr>
            <a:spAutoFit/>
          </a:bodyPr>
          <a:lstStyle/>
          <a:p>
            <a:pPr>
              <a:defRPr/>
            </a:pPr>
            <a:endParaRPr lang="ru-RU" b="1" dirty="0">
              <a:solidFill>
                <a:schemeClr val="accent1">
                  <a:lumMod val="75000"/>
                </a:schemeClr>
              </a:solidFill>
              <a:cs typeface="Times New Roman" pitchFamily="18" charset="0"/>
            </a:endParaRPr>
          </a:p>
          <a:p>
            <a:pPr algn="ctr">
              <a:defRPr/>
            </a:pPr>
            <a:endParaRPr lang="ru-RU" sz="3600" b="1" i="1" dirty="0" smtClean="0">
              <a:solidFill>
                <a:srgbClr val="FF0000"/>
              </a:solidFill>
              <a:cs typeface="Times New Roman" pitchFamily="18" charset="0"/>
            </a:endParaRPr>
          </a:p>
          <a:p>
            <a:pPr algn="ctr">
              <a:defRPr/>
            </a:pPr>
            <a:endParaRPr lang="ru-RU" sz="3600" b="1" i="1" dirty="0" smtClean="0">
              <a:solidFill>
                <a:srgbClr val="FF0000"/>
              </a:solidFill>
              <a:cs typeface="Times New Roman" pitchFamily="18" charset="0"/>
            </a:endParaRPr>
          </a:p>
          <a:p>
            <a:pPr algn="ctr">
              <a:defRPr/>
            </a:pPr>
            <a:endParaRPr lang="ru-RU" sz="3600" b="1" i="1" dirty="0" smtClean="0">
              <a:solidFill>
                <a:srgbClr val="FF0000"/>
              </a:solidFill>
              <a:cs typeface="Times New Roman" pitchFamily="18" charset="0"/>
            </a:endParaRPr>
          </a:p>
          <a:p>
            <a:pPr algn="ctr">
              <a:defRPr/>
            </a:pPr>
            <a:r>
              <a:rPr lang="ru-RU" sz="3600" b="1" i="1" dirty="0" smtClean="0">
                <a:solidFill>
                  <a:srgbClr val="FF0000"/>
                </a:solidFill>
                <a:latin typeface="Times New Roman" pitchFamily="18" charset="0"/>
                <a:cs typeface="Times New Roman" pitchFamily="18" charset="0"/>
              </a:rPr>
              <a:t>Желаю всем успехов!</a:t>
            </a:r>
            <a:r>
              <a:rPr lang="ru-RU" sz="3600" b="1" i="1" dirty="0">
                <a:solidFill>
                  <a:srgbClr val="FF0000"/>
                </a:solidFill>
                <a:cs typeface="Times New Roman" pitchFamily="18" charset="0"/>
              </a:rPr>
              <a:t/>
            </a:r>
            <a:br>
              <a:rPr lang="ru-RU" sz="3600" b="1" i="1" dirty="0">
                <a:solidFill>
                  <a:srgbClr val="FF0000"/>
                </a:solidFill>
                <a:cs typeface="Times New Roman" pitchFamily="18" charset="0"/>
              </a:rPr>
            </a:br>
            <a:endParaRPr lang="ru-RU" sz="3600" i="1" dirty="0">
              <a:solidFill>
                <a:srgbClr val="FF0000"/>
              </a:solidFill>
            </a:endParaRPr>
          </a:p>
        </p:txBody>
      </p:sp>
      <p:pic>
        <p:nvPicPr>
          <p:cNvPr id="5" name="Рисунок 4" descr="Движенья рук – как взмах крыла, Без них полёт не состоится… Желаю счастья и д..."/>
          <p:cNvPicPr/>
          <p:nvPr/>
        </p:nvPicPr>
        <p:blipFill>
          <a:blip r:embed="rId3" cstate="print"/>
          <a:srcRect l="6574" t="48291" r="31694" b="5342"/>
          <a:stretch>
            <a:fillRect/>
          </a:stretch>
        </p:blipFill>
        <p:spPr bwMode="auto">
          <a:xfrm>
            <a:off x="2799471" y="2827606"/>
            <a:ext cx="3460652" cy="1913205"/>
          </a:xfrm>
          <a:prstGeom prst="rect">
            <a:avLst/>
          </a:prstGeom>
          <a:noFill/>
          <a:ln w="9525">
            <a:solidFill>
              <a:schemeClr val="bg1"/>
            </a:solidFill>
            <a:miter lim="800000"/>
            <a:headEnd/>
            <a:tailEnd/>
          </a:ln>
        </p:spPr>
      </p:pic>
    </p:spTree>
  </p:cSld>
  <p:clrMapOvr>
    <a:masterClrMapping/>
  </p:clrMapOvr>
  <p:transition>
    <p:wipe/>
  </p:transition>
  <p:timing>
    <p:tnLst>
      <p:par>
        <p:cTn id="1" dur="indefinite" restart="never" nodeType="tmRoot"/>
      </p:par>
    </p:tnLst>
  </p:timing>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1055</TotalTime>
  <Words>1928</Words>
  <Application>Microsoft Office PowerPoint</Application>
  <PresentationFormat>Экран (4:3)</PresentationFormat>
  <Paragraphs>272</Paragraphs>
  <Slides>46</Slides>
  <Notes>33</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46</vt:i4>
      </vt:variant>
    </vt:vector>
  </HeadingPairs>
  <TitlesOfParts>
    <vt:vector size="52" baseType="lpstr">
      <vt:lpstr>Arial</vt:lpstr>
      <vt:lpstr>Calibri</vt:lpstr>
      <vt:lpstr>Calibri Light</vt:lpstr>
      <vt:lpstr>Monotype Sorts</vt:lpstr>
      <vt:lpstr>Times New Roman</vt:lpstr>
      <vt:lpstr>Тема Office</vt:lpstr>
      <vt:lpstr>          Здоровьесберегающие технологии      Использование метода  биоэнергопластики при  выполнении артикуляционной  гимнастики с детьми дошкольного  возраста   </vt:lpstr>
      <vt:lpstr>Портрет ребёнка с речевой патологией</vt:lpstr>
      <vt:lpstr>         Здоровьесберегающие технологии – это система, создающая максимально возможные условия для сохранения, укрепления и развития духовного эмоционального и физического здоровья дошкольников.   Цель здоровьесберегающих технологий – обеспечить дошкольнику высокий уровень реального здоровья , вооружив его необходимым багажом знаний, умений, навыков, необходимых для ведения здорового образа жизни и воспитав у него культуру здоровья.   Биоэнергопластика относится к инновационным, здоровьесберегающим технологиям в логопедии.    </vt:lpstr>
      <vt:lpstr>Термин состоит из двух слов: биоэнергия и      пластика.</vt:lpstr>
      <vt:lpstr>              Высказывания учёных:  «Рука – это инструмент всех инструментов» (Аристотель);  «Руки учат голову, затем поумневшая голова учит руки, умелые руки снова способствуют развитию мозга»  (И. П. Павлов);  «Чем больше уверенности в движении детской  руки, тем ярче речь ребёнка, чем больше мастерства в детской руке, тем ребёнок умнее.» (В.А. Сухомлинский) ;  «Движение руки всегда тесно связаны с речью и способствуют её развитию» (В.М. Бехтерев) </vt:lpstr>
      <vt:lpstr>Артикуляционная гимнастика       Биоэнергопластика</vt:lpstr>
      <vt:lpstr>Преимущество биоэнергопластики</vt:lpstr>
      <vt:lpstr>Особенности  проведения артикуляционной гимнастики с биоэнергопластикой</vt:lpstr>
      <vt:lpstr>          Планирование занятий с использованием артикуляционной гимнастики с биоэнергопластикой.  Первый этап.  Обследование строения и подвижности органов артикуляции; подбор комплекса упражнений с учётом нарушенных звуков.  Способ выполнения.  Повторить за учителем – логопедом, рука в упражнения не включается.     </vt:lpstr>
      <vt:lpstr>Презентация PowerPoint</vt:lpstr>
      <vt:lpstr>    Второй этап. Знакомство с артикуляционными  органами, выполнение гимнастики по традиционной методике. Способ выполнения. Повторить за учителем – логопедом, педагог включает в упражнение свою ведущую руку.</vt:lpstr>
      <vt:lpstr>         Третий этап. Выполнение артикуляционной гимнастики      по традиционной методике, знакомство с «волшебными перчатками», сказочными героями. Способ выполнения.        Повторить за учителем – логопедом, педагог включает в упражнения свою ведущую руку с перчаткой.</vt:lpstr>
      <vt:lpstr>           Четвёртый этап.  Выполнение артикуляционной гимнастики с   биоэнергопластикой (с использованием ведущей руки ребёнка).  Способ выполнения.   Повторить за учителем – логопедом, педагог показывает движения и включает в упражнения ведущую руку ребёнка с перчаткой.</vt:lpstr>
      <vt:lpstr>Презентация PowerPoint</vt:lpstr>
      <vt:lpstr>             Пятый этап  Выполнение артикуляционной гимнастики с биоэнергопластикой (с использованием другой руки ребёнка).  Способ выполнения.  Повторить за учителем – логопедом, педагог показывает движения и включает в упражнения другую руку ребёнка с перчаткой  </vt:lpstr>
      <vt:lpstr>Презентация PowerPoint</vt:lpstr>
      <vt:lpstr>   Шестой этап  Выполнение артикуляционной гимнастики с биоэнергопластикой (с использованием обеих рук ребёнка).  Способ выполнения.  Повторить за учителем – логопедом, педагог показывает движения и включает в упражнения обе руки ребёнка с перчатками.</vt:lpstr>
      <vt:lpstr>Презентация PowerPoint</vt:lpstr>
      <vt:lpstr>       Седьмой этап Выполнение артикуляционной гимнастики с биоэнергопластикой с использованием обеих рук  ребёнка и сказок о сказочных героях. Способ выполнения. Педагог рассказывает сказку, ребёнок самостоятельно выполняет упражнения обеими руками с перчатками.  </vt:lpstr>
      <vt:lpstr>   Приложение Артикуляционная гимнастика с использованием биоэнергопластики</vt:lpstr>
      <vt:lpstr>     «Маляр»   Я сегодня утром встал И посёлок не узнал: Каждый столб и каждый дом Был покрашен маляром. Если хочешь жить, как в сказке, Позови на помощь краски!  </vt:lpstr>
      <vt:lpstr>   «Лошадка»  Я - весёлая лошадка, Тёмная, как шоколадка. Язычком пощёлкай громко – Стук копыт услышишь звонкий. </vt:lpstr>
      <vt:lpstr>    «Грибок»   Под берёзой, у дорожки Гриб растёт на толстой ножке. Мимо мы пройти не сможем, Гриб в лукошко мы положим.  </vt:lpstr>
      <vt:lpstr>     «Гармошка»   Ну-ка, рот пошире, крошки. Поиграем на гармошке! Язычок не отпускаем, Только ротик открываем. Раз, два, три, четыре, пять, Нам нетрудно повторять! </vt:lpstr>
      <vt:lpstr> «Вкусное варенье»   </vt:lpstr>
      <vt:lpstr>«Чистим зубки» </vt:lpstr>
      <vt:lpstr>  «Качели»  </vt:lpstr>
      <vt:lpstr>«Индюк» </vt:lpstr>
      <vt:lpstr>«Парус» </vt:lpstr>
      <vt:lpstr>  Помочь каждому ребёнку поверить в свои силы, развить артикуляционную и пальчиковую моторику, познавательные процессы, развить навыки общения – именно на это направлены предлагаемые упражнения.</vt:lpstr>
      <vt:lpstr>Формы занятий с элементами биоэнергопластики</vt:lpstr>
      <vt:lpstr> Использование логопедических кукол  и сказочных героев  Это мягкие игрушки с раскрывающимся ртом. Надев игрушку на руку, можно «управлять» языком и нижней челюстью. Кукла позволяет создать эмоционально-положительный фон, при этом наглядно демонстрируя основные артикуляционные упражнения.</vt:lpstr>
      <vt:lpstr>Презентация PowerPoint</vt:lpstr>
      <vt:lpstr>Презентация PowerPoint</vt:lpstr>
      <vt:lpstr>Говорящие носочки</vt:lpstr>
      <vt:lpstr>Говорящие чулки </vt:lpstr>
      <vt:lpstr>Пособие клоун - язычок</vt:lpstr>
      <vt:lpstr>Пособие «Весёлый язычок»</vt:lpstr>
      <vt:lpstr>Прототип сказочных героев Чупа и Чупса фильм-драма «Плюс один», режиссёр Оксана Бычкова, декабрь 2008 года</vt:lpstr>
      <vt:lpstr>Сказочные герои из перчаток</vt:lpstr>
      <vt:lpstr>Презентация PowerPoint</vt:lpstr>
      <vt:lpstr>Презентация PowerPoint</vt:lpstr>
      <vt:lpstr>Список литературы</vt:lpstr>
      <vt:lpstr>Презентация PowerPoint</vt:lpstr>
      <vt:lpstr>    Применение метода биоэнергопластики открывает большие перспективы в достижении целей логопедической работы. А также расширяет возможности проявления творчества педагога.  Фото детей в перчатках. Улыбается.</vt:lpstr>
      <vt:lpstr>   Движенья рук – как взмах крыла, Полёт без них не состоится… Хочу всем пожелать добра! И к лучшему всегда стремиться!</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142</cp:revision>
  <dcterms:created xsi:type="dcterms:W3CDTF">2016-08-19T04:09:22Z</dcterms:created>
  <dcterms:modified xsi:type="dcterms:W3CDTF">2017-09-13T07:06:34Z</dcterms:modified>
</cp:coreProperties>
</file>