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359" r:id="rId2"/>
    <p:sldId id="288" r:id="rId3"/>
    <p:sldId id="352" r:id="rId4"/>
    <p:sldId id="356" r:id="rId5"/>
    <p:sldId id="258" r:id="rId6"/>
    <p:sldId id="282" r:id="rId7"/>
    <p:sldId id="294" r:id="rId8"/>
    <p:sldId id="340" r:id="rId9"/>
    <p:sldId id="342" r:id="rId10"/>
    <p:sldId id="300" r:id="rId11"/>
    <p:sldId id="309" r:id="rId12"/>
    <p:sldId id="338" r:id="rId13"/>
    <p:sldId id="330" r:id="rId14"/>
    <p:sldId id="358" r:id="rId15"/>
    <p:sldId id="351" r:id="rId16"/>
    <p:sldId id="35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4.1280558198847461E-2"/>
          <c:y val="2.8556269188282427E-2"/>
          <c:w val="0.78450039367606483"/>
          <c:h val="0.91931552525935123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3 класса</c:v>
                </c:pt>
              </c:strCache>
            </c:strRef>
          </c:tx>
          <c:dLbls>
            <c:dLbl>
              <c:idx val="3"/>
              <c:layout>
                <c:manualLayout>
                  <c:x val="6.1345840800297547E-3"/>
                  <c:y val="-3.112399911529415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Вопрос №1</c:v>
                </c:pt>
                <c:pt idx="1">
                  <c:v>Вопрос №2</c:v>
                </c:pt>
                <c:pt idx="2">
                  <c:v>Вопрос №3</c:v>
                </c:pt>
                <c:pt idx="3">
                  <c:v>Вопрос №4</c:v>
                </c:pt>
                <c:pt idx="4">
                  <c:v>Вопрос №5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</c:v>
                </c:pt>
                <c:pt idx="1">
                  <c:v>40</c:v>
                </c:pt>
                <c:pt idx="2">
                  <c:v>7</c:v>
                </c:pt>
                <c:pt idx="3">
                  <c:v>27</c:v>
                </c:pt>
                <c:pt idx="4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831-432D-BE58-B48E417E6B04}"/>
            </c:ext>
          </c:extLst>
        </c:ser>
        <c:dLbls/>
        <c:shape val="box"/>
        <c:axId val="62195968"/>
        <c:axId val="62201856"/>
        <c:axId val="55984576"/>
      </c:bar3DChart>
      <c:catAx>
        <c:axId val="62195968"/>
        <c:scaling>
          <c:orientation val="minMax"/>
        </c:scaling>
        <c:axPos val="b"/>
        <c:numFmt formatCode="General" sourceLinked="0"/>
        <c:tickLblPos val="nextTo"/>
        <c:crossAx val="62201856"/>
        <c:crosses val="autoZero"/>
        <c:auto val="1"/>
        <c:lblAlgn val="ctr"/>
        <c:lblOffset val="100"/>
      </c:catAx>
      <c:valAx>
        <c:axId val="62201856"/>
        <c:scaling>
          <c:orientation val="minMax"/>
        </c:scaling>
        <c:axPos val="l"/>
        <c:majorGridlines/>
        <c:numFmt formatCode="General" sourceLinked="1"/>
        <c:tickLblPos val="nextTo"/>
        <c:crossAx val="62195968"/>
        <c:crosses val="autoZero"/>
        <c:crossBetween val="between"/>
      </c:valAx>
      <c:serAx>
        <c:axId val="55984576"/>
        <c:scaling>
          <c:orientation val="minMax"/>
        </c:scaling>
        <c:delete val="1"/>
        <c:axPos val="b"/>
        <c:tickLblPos val="none"/>
        <c:crossAx val="62201856"/>
        <c:crosses val="autoZero"/>
      </c:serAx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6"/>
  <c:clrMapOvr bg1="lt1" tx1="dk1" bg2="lt2" tx2="dk2" accent1="accent1" accent2="accent2" accent3="accent3" accent4="accent4" accent5="accent5" accent6="accent6" hlink="hlink" folHlink="folHlink"/>
  <c:chart>
    <c:autoTitleDeleted val="1"/>
    <c:view3D>
      <c:perspective val="30"/>
    </c:view3D>
    <c:floor>
      <c:spPr>
        <a:noFill/>
        <a:ln w="9525">
          <a:noFill/>
        </a:ln>
      </c:spPr>
    </c:floor>
    <c:plotArea>
      <c:layout/>
      <c:bar3DChart>
        <c:barDir val="col"/>
        <c:grouping val="standard"/>
        <c:dLbls/>
        <c:gapWidth val="300"/>
        <c:shape val="box"/>
        <c:axId val="62207872"/>
        <c:axId val="62347520"/>
        <c:axId val="56076928"/>
      </c:bar3DChart>
      <c:catAx>
        <c:axId val="6220787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62347520"/>
        <c:crosses val="autoZero"/>
        <c:auto val="1"/>
        <c:lblAlgn val="ctr"/>
        <c:lblOffset val="100"/>
      </c:catAx>
      <c:valAx>
        <c:axId val="62347520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%</a:t>
                </a:r>
              </a:p>
            </c:rich>
          </c:tx>
          <c:layout/>
        </c:title>
        <c:numFmt formatCode="General" sourceLinked="1"/>
        <c:tickLblPos val="nextTo"/>
        <c:crossAx val="62207872"/>
        <c:crosses val="autoZero"/>
        <c:crossBetween val="between"/>
      </c:valAx>
      <c:serAx>
        <c:axId val="56076928"/>
        <c:scaling>
          <c:orientation val="minMax"/>
        </c:scaling>
        <c:delete val="1"/>
        <c:axPos val="b"/>
        <c:tickLblPos val="none"/>
        <c:crossAx val="62347520"/>
        <c:crosses val="autoZero"/>
      </c:ser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5.0258853800612291E-2"/>
          <c:y val="1.0095152497997304E-2"/>
          <c:w val="0.7822759371607324"/>
          <c:h val="0.9036535940451063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3 класса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Вопрос №1</c:v>
                </c:pt>
                <c:pt idx="1">
                  <c:v>Вопрос №2</c:v>
                </c:pt>
                <c:pt idx="2">
                  <c:v>Вопрос №3</c:v>
                </c:pt>
                <c:pt idx="3">
                  <c:v>Вопрос №4</c:v>
                </c:pt>
                <c:pt idx="4">
                  <c:v>Вопрос №5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38</c:v>
                </c:pt>
                <c:pt idx="1">
                  <c:v>63</c:v>
                </c:pt>
                <c:pt idx="2">
                  <c:v>9</c:v>
                </c:pt>
                <c:pt idx="3">
                  <c:v>72</c:v>
                </c:pt>
                <c:pt idx="4">
                  <c:v>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493-498F-B884-157AC67E8E88}"/>
            </c:ext>
          </c:extLst>
        </c:ser>
        <c:dLbls/>
        <c:shape val="box"/>
        <c:axId val="87721472"/>
        <c:axId val="92332416"/>
        <c:axId val="64673088"/>
      </c:bar3DChart>
      <c:catAx>
        <c:axId val="87721472"/>
        <c:scaling>
          <c:orientation val="minMax"/>
        </c:scaling>
        <c:axPos val="b"/>
        <c:numFmt formatCode="General" sourceLinked="0"/>
        <c:tickLblPos val="nextTo"/>
        <c:crossAx val="92332416"/>
        <c:crosses val="autoZero"/>
        <c:auto val="1"/>
        <c:lblAlgn val="ctr"/>
        <c:lblOffset val="100"/>
      </c:catAx>
      <c:valAx>
        <c:axId val="92332416"/>
        <c:scaling>
          <c:orientation val="minMax"/>
        </c:scaling>
        <c:axPos val="l"/>
        <c:majorGridlines/>
        <c:numFmt formatCode="General" sourceLinked="1"/>
        <c:tickLblPos val="nextTo"/>
        <c:crossAx val="87721472"/>
        <c:crosses val="autoZero"/>
        <c:crossBetween val="between"/>
      </c:valAx>
      <c:serAx>
        <c:axId val="64673088"/>
        <c:scaling>
          <c:orientation val="minMax"/>
        </c:scaling>
        <c:delete val="1"/>
        <c:axPos val="b"/>
        <c:tickLblPos val="none"/>
        <c:crossAx val="92332416"/>
        <c:crosses val="autoZero"/>
      </c:serAx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5.8661960265284523E-2"/>
          <c:y val="5.6580938837869903E-2"/>
          <c:w val="0.83705011037420973"/>
          <c:h val="0.76864841174681831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 констатирующий этап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Вопрос №1</c:v>
                </c:pt>
                <c:pt idx="1">
                  <c:v>Вопрос №2</c:v>
                </c:pt>
                <c:pt idx="2">
                  <c:v>Вопрос №3</c:v>
                </c:pt>
                <c:pt idx="3">
                  <c:v>Вопрос №4</c:v>
                </c:pt>
                <c:pt idx="4">
                  <c:v>Вопрос №5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</c:v>
                </c:pt>
                <c:pt idx="1">
                  <c:v>40</c:v>
                </c:pt>
                <c:pt idx="2">
                  <c:v>7</c:v>
                </c:pt>
                <c:pt idx="3">
                  <c:v>27</c:v>
                </c:pt>
                <c:pt idx="4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831-432D-BE58-B48E417E6B0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 заключительный этап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Вопрос №1</c:v>
                </c:pt>
                <c:pt idx="1">
                  <c:v>Вопрос №2</c:v>
                </c:pt>
                <c:pt idx="2">
                  <c:v>Вопрос №3</c:v>
                </c:pt>
                <c:pt idx="3">
                  <c:v>Вопрос №4</c:v>
                </c:pt>
                <c:pt idx="4">
                  <c:v>Вопрос №5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33</c:v>
                </c:pt>
                <c:pt idx="1">
                  <c:v>63</c:v>
                </c:pt>
                <c:pt idx="2">
                  <c:v>9</c:v>
                </c:pt>
                <c:pt idx="3">
                  <c:v>72</c:v>
                </c:pt>
                <c:pt idx="4">
                  <c:v>78</c:v>
                </c:pt>
              </c:numCache>
            </c:numRef>
          </c:val>
        </c:ser>
        <c:dLbls>
          <c:showVal val="1"/>
        </c:dLbls>
        <c:gapWidth val="75"/>
        <c:shape val="box"/>
        <c:axId val="101339904"/>
        <c:axId val="101341440"/>
        <c:axId val="64611648"/>
      </c:bar3DChart>
      <c:catAx>
        <c:axId val="10133990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101341440"/>
        <c:crosses val="autoZero"/>
        <c:auto val="1"/>
        <c:lblAlgn val="ctr"/>
        <c:lblOffset val="100"/>
      </c:catAx>
      <c:valAx>
        <c:axId val="10134144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1339904"/>
        <c:crosses val="autoZero"/>
        <c:crossBetween val="between"/>
      </c:valAx>
      <c:serAx>
        <c:axId val="64611648"/>
        <c:scaling>
          <c:orientation val="minMax"/>
        </c:scaling>
        <c:delete val="1"/>
        <c:axPos val="b"/>
        <c:tickLblPos val="none"/>
        <c:crossAx val="101341440"/>
        <c:crosses val="autoZero"/>
      </c:ser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F419CDF-0B4C-47E0-81FB-EBDE6A2EED6F}" type="datetimeFigureOut">
              <a:rPr lang="ru-RU" smtClean="0"/>
              <a:pPr/>
              <a:t>01.06.2023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232F9F4-3D4F-458D-83DA-C3A2556856D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1000108"/>
            <a:ext cx="6215106" cy="292895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Обобщение педагогического опыта работы учителя начальных классов по теме: </a:t>
            </a:r>
            <a:r>
              <a:rPr lang="ru-RU" sz="2400" i="1" dirty="0" smtClean="0">
                <a:solidFill>
                  <a:srgbClr val="0070C0"/>
                </a:solidFill>
              </a:rPr>
              <a:t>Использование ЭОР на уроках математики как условие развития познавательной активности младших классов.</a:t>
            </a:r>
            <a:endParaRPr lang="ru-RU" sz="2400" i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pPr algn="r"/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Майорова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Зинаида Валер</a:t>
            </a:r>
            <a:r>
              <a:rPr lang="ru-RU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ьевна</a:t>
            </a:r>
            <a:endParaRPr lang="ru-RU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797552" cy="56467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А</a:t>
            </a:r>
            <a:r>
              <a:rPr lang="ru-RU" b="1" dirty="0" smtClean="0">
                <a:solidFill>
                  <a:srgbClr val="002060"/>
                </a:solidFill>
              </a:rPr>
              <a:t>ктуальность исследования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097360"/>
            <a:ext cx="7962088" cy="549999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/>
              <a:t>потребность </a:t>
            </a:r>
            <a:r>
              <a:rPr lang="ru-RU" sz="2600" dirty="0"/>
              <a:t>обучения на основе современных информационных </a:t>
            </a:r>
            <a:r>
              <a:rPr lang="ru-RU" sz="2600" dirty="0" smtClean="0"/>
              <a:t>технологий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/>
              <a:t>подключение </a:t>
            </a:r>
            <a:r>
              <a:rPr lang="ru-RU" sz="2600" dirty="0"/>
              <a:t>всех школ России к сети Интернет в рамках Приоритетного национального проекта «</a:t>
            </a:r>
            <a:r>
              <a:rPr lang="ru-RU" sz="2600" dirty="0" smtClean="0"/>
              <a:t>Образование»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/>
              <a:t>доступность Интернет-ресурсов </a:t>
            </a:r>
            <a:r>
              <a:rPr lang="ru-RU" sz="2600" dirty="0"/>
              <a:t>доступными для всех образовательных </a:t>
            </a:r>
            <a:r>
              <a:rPr lang="ru-RU" sz="2600" dirty="0" smtClean="0"/>
              <a:t>учреждений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/>
              <a:t>учитель -  координатор </a:t>
            </a:r>
            <a:r>
              <a:rPr lang="ru-RU" sz="2600" dirty="0"/>
              <a:t>потоков </a:t>
            </a:r>
            <a:r>
              <a:rPr lang="ru-RU" sz="2600" dirty="0" smtClean="0"/>
              <a:t>информации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/>
              <a:t>новые технологии</a:t>
            </a:r>
            <a:endParaRPr lang="ru-RU" sz="2600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0698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179512" y="116633"/>
            <a:ext cx="8640960" cy="64807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600" b="1" dirty="0" smtClean="0"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b="1" dirty="0" smtClean="0">
                <a:ea typeface="Times New Roman" panose="02020603050405020304" pitchFamily="18" charset="0"/>
              </a:rPr>
              <a:t>Электронные образовательные ресурсы</a:t>
            </a:r>
            <a:r>
              <a:rPr lang="ru-RU" sz="2600" dirty="0" smtClean="0">
                <a:ea typeface="Times New Roman" panose="02020603050405020304" pitchFamily="18" charset="0"/>
              </a:rPr>
              <a:t> – это образовательный ресурс, представленный в электронном - цифровом виде и включающий в себя структуру, </a:t>
            </a:r>
            <a:r>
              <a:rPr lang="ru-RU" sz="2600" dirty="0" smtClean="0"/>
              <a:t>предметное </a:t>
            </a:r>
            <a:r>
              <a:rPr lang="ru-RU" sz="2600" dirty="0"/>
              <a:t>содержание и метаданные о них.</a:t>
            </a:r>
            <a:endParaRPr lang="ru-RU" sz="2600" dirty="0" smtClean="0">
              <a:ea typeface="Times New Roman" panose="02020603050405020304" pitchFamily="18" charset="0"/>
            </a:endParaRPr>
          </a:p>
          <a:p>
            <a:pPr indent="0">
              <a:buNone/>
            </a:pPr>
            <a:endParaRPr lang="ru-RU" sz="2600" dirty="0"/>
          </a:p>
          <a:p>
            <a:pPr marL="731520" indent="-457200">
              <a:buFont typeface="Wingdings" panose="05000000000000000000" pitchFamily="2" charset="2"/>
              <a:buChar char="Ø"/>
            </a:pPr>
            <a:r>
              <a:rPr lang="ru-RU" sz="2600" dirty="0" smtClean="0"/>
              <a:t>Внедрение </a:t>
            </a:r>
            <a:r>
              <a:rPr lang="ru-RU" sz="2600" dirty="0"/>
              <a:t>в учебный процесс использования ЭОР не исключает традиционные методы обучения, а гармонично дополняет и сочетается с ними на всех этапах обучения: ознакомление, тренировка, применение, контроль.</a:t>
            </a:r>
            <a:endParaRPr lang="ru-RU" sz="2600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indent="45720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209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179512" y="836712"/>
            <a:ext cx="8352928" cy="3240359"/>
          </a:xfrm>
        </p:spPr>
        <p:txBody>
          <a:bodyPr>
            <a:normAutofit/>
          </a:bodyPr>
          <a:lstStyle/>
          <a:p>
            <a:pPr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2200" dirty="0" smtClean="0"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002060"/>
                </a:solidFill>
              </a:rPr>
              <a:t>Структура электронного образовательного </a:t>
            </a:r>
            <a:r>
              <a:rPr lang="ru-RU" sz="2600" b="1" dirty="0" smtClean="0"/>
              <a:t>ресурса </a:t>
            </a:r>
          </a:p>
          <a:p>
            <a:pPr marL="0" indent="0" algn="ctr">
              <a:buNone/>
            </a:pPr>
            <a:endParaRPr lang="ru-RU" sz="2600" b="1" dirty="0" smtClean="0"/>
          </a:p>
          <a:p>
            <a:pPr marL="0" indent="0" algn="ctr">
              <a:buNone/>
            </a:pPr>
            <a:endParaRPr lang="ru-RU" sz="2600" dirty="0"/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endParaRPr lang="ru-RU" sz="2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1422608"/>
              </p:ext>
            </p:extLst>
          </p:nvPr>
        </p:nvGraphicFramePr>
        <p:xfrm>
          <a:off x="3275856" y="1844824"/>
          <a:ext cx="2520280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</a:tblGrid>
              <a:tr h="864096"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ЭОР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2467916"/>
              </p:ext>
            </p:extLst>
          </p:nvPr>
        </p:nvGraphicFramePr>
        <p:xfrm>
          <a:off x="3248167" y="1869743"/>
          <a:ext cx="2547969" cy="839177"/>
        </p:xfrm>
        <a:graphic>
          <a:graphicData uri="http://schemas.openxmlformats.org/drawingml/2006/table">
            <a:tbl>
              <a:tblPr/>
              <a:tblGrid>
                <a:gridCol w="2547969"/>
              </a:tblGrid>
              <a:tr h="83917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5630888"/>
              </p:ext>
            </p:extLst>
          </p:nvPr>
        </p:nvGraphicFramePr>
        <p:xfrm>
          <a:off x="323527" y="3100770"/>
          <a:ext cx="2736305" cy="976301"/>
        </p:xfrm>
        <a:graphic>
          <a:graphicData uri="http://schemas.openxmlformats.org/drawingml/2006/table">
            <a:tbl>
              <a:tblPr/>
              <a:tblGrid>
                <a:gridCol w="2736305"/>
              </a:tblGrid>
              <a:tr h="97630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ea typeface="Times New Roman" panose="02020603050405020304" pitchFamily="18" charset="0"/>
                        </a:rPr>
                        <a:t>информационный или лекционный модуль</a:t>
                      </a:r>
                      <a:endParaRPr lang="ru-RU" sz="18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984685"/>
              </p:ext>
            </p:extLst>
          </p:nvPr>
        </p:nvGraphicFramePr>
        <p:xfrm>
          <a:off x="3275856" y="3100770"/>
          <a:ext cx="2520280" cy="976301"/>
        </p:xfrm>
        <a:graphic>
          <a:graphicData uri="http://schemas.openxmlformats.org/drawingml/2006/table">
            <a:tbl>
              <a:tblPr/>
              <a:tblGrid>
                <a:gridCol w="2520280"/>
              </a:tblGrid>
              <a:tr h="97630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ea typeface="Times New Roman" panose="02020603050405020304" pitchFamily="18" charset="0"/>
                        </a:rPr>
                        <a:t>практический или лабораторный</a:t>
                      </a:r>
                      <a:endParaRPr lang="ru-RU" sz="18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3275672"/>
              </p:ext>
            </p:extLst>
          </p:nvPr>
        </p:nvGraphicFramePr>
        <p:xfrm>
          <a:off x="6012160" y="3100770"/>
          <a:ext cx="2664295" cy="976301"/>
        </p:xfrm>
        <a:graphic>
          <a:graphicData uri="http://schemas.openxmlformats.org/drawingml/2006/table">
            <a:tbl>
              <a:tblPr/>
              <a:tblGrid>
                <a:gridCol w="2664295"/>
              </a:tblGrid>
              <a:tr h="9763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a typeface="Times New Roman" panose="02020603050405020304" pitchFamily="18" charset="0"/>
                        </a:rPr>
                        <a:t>контролирующий или тестовый модуль.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cxnSp>
        <p:nvCxnSpPr>
          <p:cNvPr id="22" name="Прямая со стрелкой 21"/>
          <p:cNvCxnSpPr>
            <a:stCxn id="9" idx="3"/>
          </p:cNvCxnSpPr>
          <p:nvPr/>
        </p:nvCxnSpPr>
        <p:spPr>
          <a:xfrm>
            <a:off x="5796136" y="2289331"/>
            <a:ext cx="927887" cy="811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9" idx="1"/>
          </p:cNvCxnSpPr>
          <p:nvPr/>
        </p:nvCxnSpPr>
        <p:spPr>
          <a:xfrm flipH="1">
            <a:off x="2123728" y="2289331"/>
            <a:ext cx="1124439" cy="81143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9" idx="2"/>
            <a:endCxn id="11" idx="0"/>
          </p:cNvCxnSpPr>
          <p:nvPr/>
        </p:nvCxnSpPr>
        <p:spPr>
          <a:xfrm>
            <a:off x="4522151" y="2708920"/>
            <a:ext cx="13845" cy="3918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3696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869560" cy="72008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Параметры исследования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27584" y="1412776"/>
            <a:ext cx="7797552" cy="525658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Объект:</a:t>
            </a:r>
            <a:r>
              <a:rPr lang="ru-RU" dirty="0"/>
              <a:t> образовательный процесс в начальной школе.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Предмет:</a:t>
            </a:r>
            <a:r>
              <a:rPr lang="ru-RU" dirty="0"/>
              <a:t> электронные образовательные ресурсы как условие развития познавательной активности учащихся на уроках математики в начальной школе.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Цель:</a:t>
            </a:r>
            <a:r>
              <a:rPr lang="ru-RU" dirty="0"/>
              <a:t> Разработать систему приёмов использования электронных образовательных ресурсов на уроках математики с целью развития познавательной активности школьников и апробировать их с детьми 3 класса </a:t>
            </a:r>
            <a:r>
              <a:rPr lang="ru-RU" dirty="0" smtClean="0"/>
              <a:t>МКОУ СОШ с. Тихменево на </a:t>
            </a:r>
            <a:r>
              <a:rPr lang="ru-RU" dirty="0"/>
              <a:t>уроках математики.</a:t>
            </a:r>
          </a:p>
          <a:p>
            <a:pPr algn="just">
              <a:lnSpc>
                <a:spcPct val="120000"/>
              </a:lnSpc>
              <a:spcBef>
                <a:spcPts val="672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0"/>
            <a:ext cx="8640960" cy="6669360"/>
          </a:xfrm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  <a:buClr>
                <a:srgbClr val="FEB80A"/>
              </a:buCl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0" lvl="0" indent="0">
              <a:buNone/>
            </a:pPr>
            <a:r>
              <a:rPr lang="ru-RU" sz="2000" dirty="0" smtClean="0"/>
              <a:t>1</a:t>
            </a:r>
            <a:r>
              <a:rPr lang="ru-RU" dirty="0" smtClean="0"/>
              <a:t>. Изучить </a:t>
            </a:r>
            <a:r>
              <a:rPr lang="ru-RU" dirty="0"/>
              <a:t>психолого-педагогическую литературу по теме с целью ее теоретического обоснования.</a:t>
            </a:r>
          </a:p>
          <a:p>
            <a:pPr marL="0" lvl="0" indent="0">
              <a:buNone/>
            </a:pPr>
            <a:r>
              <a:rPr lang="ru-RU" dirty="0" smtClean="0"/>
              <a:t>2. Определить </a:t>
            </a:r>
            <a:r>
              <a:rPr lang="ru-RU" dirty="0"/>
              <a:t>приёмы использования электронных образовательных ресурсов на уроках математики как условия развития познавательной активности школьников.</a:t>
            </a:r>
          </a:p>
          <a:p>
            <a:pPr marL="0" lvl="0" indent="0">
              <a:buNone/>
            </a:pPr>
            <a:r>
              <a:rPr lang="ru-RU" dirty="0" smtClean="0"/>
              <a:t>3. Выявить </a:t>
            </a:r>
            <a:r>
              <a:rPr lang="ru-RU" dirty="0"/>
              <a:t>уровень развития познавательной активности обучающихся на уроках математики.</a:t>
            </a:r>
          </a:p>
          <a:p>
            <a:pPr marL="0" lvl="0" indent="0">
              <a:buNone/>
            </a:pPr>
            <a:r>
              <a:rPr lang="ru-RU" dirty="0" smtClean="0"/>
              <a:t>4. Обосновать </a:t>
            </a:r>
            <a:r>
              <a:rPr lang="ru-RU" dirty="0"/>
              <a:t>необходимость использования электронных образовательных ресурсов на уроках математики в начальной школе как условия развития познавательной активности школьников.</a:t>
            </a:r>
          </a:p>
          <a:p>
            <a:pPr marL="0" lvl="0" indent="0">
              <a:buNone/>
            </a:pPr>
            <a:r>
              <a:rPr lang="ru-RU" dirty="0" smtClean="0"/>
              <a:t>5. Разработать методические рекомендации для учителей начальных классов по применению электронных образовательных ресурсов на уроках математики в начальных классах. </a:t>
            </a:r>
          </a:p>
          <a:p>
            <a:pPr lvl="0" algn="just">
              <a:spcBef>
                <a:spcPts val="0"/>
              </a:spcBef>
              <a:buClr>
                <a:srgbClr val="FEB80A"/>
              </a:buClr>
              <a:buNone/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7544" y="980728"/>
            <a:ext cx="8229600" cy="648072"/>
          </a:xfrm>
          <a:prstGeom prst="rect">
            <a:avLst/>
          </a:prstGeom>
        </p:spPr>
        <p:txBody>
          <a:bodyPr vert="horz" lIns="0" rIns="0" bIns="0" anchor="b">
            <a:normAutofit fontScale="9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1684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192688"/>
          </a:xfrm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  <a:buClr>
                <a:srgbClr val="FEB80A"/>
              </a:buClr>
              <a:buNone/>
            </a:pPr>
            <a:endPara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0"/>
              </a:spcBef>
              <a:buClr>
                <a:srgbClr val="FEB80A"/>
              </a:buCl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основу работы положена гипотеза:</a:t>
            </a:r>
          </a:p>
          <a:p>
            <a:pPr>
              <a:spcBef>
                <a:spcPts val="0"/>
              </a:spcBef>
              <a:buClr>
                <a:srgbClr val="FEB80A"/>
              </a:buClr>
              <a:buNone/>
            </a:pPr>
            <a:endParaRPr lang="ru-RU" sz="4000" dirty="0" smtClean="0"/>
          </a:p>
          <a:p>
            <a:pPr algn="ctr">
              <a:spcBef>
                <a:spcPts val="0"/>
              </a:spcBef>
              <a:buClr>
                <a:srgbClr val="FEB80A"/>
              </a:buClr>
              <a:buNone/>
            </a:pPr>
            <a:r>
              <a:rPr lang="ru-RU" sz="3200" dirty="0" smtClean="0"/>
              <a:t>развитие </a:t>
            </a:r>
            <a:r>
              <a:rPr lang="ru-RU" sz="3200" dirty="0"/>
              <a:t>познавательной активности обучающихся на уроках математики при использовании электронных образовательных </a:t>
            </a:r>
            <a:r>
              <a:rPr lang="ru-RU" sz="3200" dirty="0" smtClean="0"/>
              <a:t>ресурсов</a:t>
            </a:r>
            <a:endParaRPr lang="ru-RU" sz="3200" dirty="0"/>
          </a:p>
          <a:p>
            <a:pPr lvl="0" algn="ctr">
              <a:spcBef>
                <a:spcPts val="0"/>
              </a:spcBef>
              <a:buClr>
                <a:srgbClr val="FEB80A"/>
              </a:buClr>
              <a:buNone/>
            </a:pPr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036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498080" cy="7200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эксперимента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12776"/>
            <a:ext cx="8784976" cy="5040560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 smtClean="0">
                <a:cs typeface="Times New Roman" pitchFamily="18" charset="0"/>
              </a:rPr>
              <a:t>Исследование проходило на базе </a:t>
            </a:r>
            <a:r>
              <a:rPr lang="ru-RU" sz="2800" dirty="0" smtClean="0">
                <a:cs typeface="Times New Roman" pitchFamily="18" charset="0"/>
              </a:rPr>
              <a:t>МКОУ СОШ с. Тихменево </a:t>
            </a:r>
            <a:r>
              <a:rPr lang="ru-RU" sz="2800" dirty="0" err="1" smtClean="0">
                <a:cs typeface="Times New Roman" pitchFamily="18" charset="0"/>
              </a:rPr>
              <a:t>Поронайского</a:t>
            </a:r>
            <a:r>
              <a:rPr lang="ru-RU" sz="2800" dirty="0" smtClean="0">
                <a:cs typeface="Times New Roman" pitchFamily="18" charset="0"/>
              </a:rPr>
              <a:t> района, </a:t>
            </a:r>
            <a:r>
              <a:rPr lang="ru-RU" sz="2800" dirty="0" smtClean="0">
                <a:cs typeface="Times New Roman" pitchFamily="18" charset="0"/>
              </a:rPr>
              <a:t>в 3 классе. </a:t>
            </a:r>
            <a:endParaRPr lang="ru-RU" sz="2800" dirty="0" smtClean="0">
              <a:cs typeface="Times New Roman" pitchFamily="18" charset="0"/>
            </a:endParaRP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 smtClean="0">
                <a:cs typeface="Times New Roman" pitchFamily="18" charset="0"/>
              </a:rPr>
              <a:t>В </a:t>
            </a:r>
            <a:r>
              <a:rPr lang="ru-RU" sz="2800" dirty="0" smtClean="0">
                <a:cs typeface="Times New Roman" pitchFamily="18" charset="0"/>
              </a:rPr>
              <a:t>исследовании приняло участие </a:t>
            </a:r>
            <a:r>
              <a:rPr lang="ru-RU" sz="2800" dirty="0" smtClean="0">
                <a:cs typeface="Times New Roman" pitchFamily="18" charset="0"/>
              </a:rPr>
              <a:t>10 </a:t>
            </a:r>
            <a:r>
              <a:rPr lang="ru-RU" sz="2800" dirty="0" smtClean="0">
                <a:cs typeface="Times New Roman" pitchFamily="18" charset="0"/>
              </a:rPr>
              <a:t>учащихся.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 smtClean="0">
                <a:cs typeface="Times New Roman" pitchFamily="18" charset="0"/>
              </a:rPr>
              <a:t>  Обучение в классе осуществляется по УМК «Школа России».</a:t>
            </a: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673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43608" y="260648"/>
            <a:ext cx="7560840" cy="640871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Констатирующий этап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7200">
              <a:spcBef>
                <a:spcPts val="0"/>
              </a:spcBef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/>
              <a:t>выявить уровень познавательной активности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младших школьников.</a:t>
            </a:r>
          </a:p>
          <a:p>
            <a:pPr marL="0" indent="457200">
              <a:spcBef>
                <a:spcPts val="0"/>
              </a:spcBef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7200" algn="ctr">
              <a:spcBef>
                <a:spcPts val="0"/>
              </a:spcBef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 психолого-педагогического исследования:</a:t>
            </a:r>
          </a:p>
          <a:p>
            <a:pPr marL="0" lvl="0" indent="0">
              <a:buNone/>
            </a:pPr>
            <a:r>
              <a:rPr lang="ru-RU" sz="2800" dirty="0" smtClean="0"/>
              <a:t>1. Наблюдение</a:t>
            </a:r>
            <a:r>
              <a:rPr lang="ru-RU" sz="2800" dirty="0"/>
              <a:t>.</a:t>
            </a:r>
          </a:p>
          <a:p>
            <a:pPr marL="0" lvl="0" indent="0">
              <a:buNone/>
            </a:pPr>
            <a:r>
              <a:rPr lang="ru-RU" sz="2800" dirty="0" smtClean="0"/>
              <a:t>2. Изучение </a:t>
            </a:r>
            <a:r>
              <a:rPr lang="ru-RU" sz="2800" dirty="0"/>
              <a:t>возможностей предметно-развивающей среды и УМК по математике в аспекте использования электронно-образовательных ресурсов для активизации познавательной активности обучающихся на уроках.</a:t>
            </a:r>
          </a:p>
          <a:p>
            <a:pPr marL="0" lvl="0" indent="0">
              <a:buNone/>
            </a:pPr>
            <a:r>
              <a:rPr lang="ru-RU" sz="2800" dirty="0" smtClean="0"/>
              <a:t>3. Методика </a:t>
            </a:r>
            <a:r>
              <a:rPr lang="ru-RU" sz="2800" dirty="0"/>
              <a:t>исследования познавательной активности младшего школьника.  Автор: А.А. </a:t>
            </a:r>
            <a:r>
              <a:rPr lang="ru-RU" sz="2800" dirty="0" err="1"/>
              <a:t>Горчинская</a:t>
            </a:r>
            <a:r>
              <a:rPr lang="ru-RU" sz="2800" dirty="0"/>
              <a:t>. </a:t>
            </a:r>
          </a:p>
          <a:p>
            <a:pPr marL="0" indent="457200" algn="just">
              <a:spcBef>
                <a:spcPts val="0"/>
              </a:spcBef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254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5013175"/>
            <a:ext cx="7992888" cy="1440160"/>
          </a:xfrm>
        </p:spPr>
        <p:txBody>
          <a:bodyPr>
            <a:normAutofit fontScale="92500" lnSpcReduction="20000"/>
          </a:bodyPr>
          <a:lstStyle/>
          <a:p>
            <a:pPr marL="0" indent="457200" algn="just">
              <a:spcBef>
                <a:spcPts val="0"/>
              </a:spcBef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Рис. 1 Диагностика познавательной активности учащихся 3 класса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Горчинская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А.А.)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(констатирующий этап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80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986825035"/>
              </p:ext>
            </p:extLst>
          </p:nvPr>
        </p:nvGraphicFramePr>
        <p:xfrm>
          <a:off x="326842" y="116632"/>
          <a:ext cx="8280920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06972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71600" y="260648"/>
            <a:ext cx="7715200" cy="640871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Формирующий этап 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600" dirty="0"/>
              <a:t> </a:t>
            </a:r>
            <a:r>
              <a:rPr lang="ru-RU" sz="2600" dirty="0" smtClean="0"/>
              <a:t>организация и проведение целенаправленной и систематической работы по формированию познавательной активности младших школьников на уроках математики. 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Методы и приёмы: </a:t>
            </a:r>
            <a:endParaRPr lang="ru-RU" sz="2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b="1" i="1" dirty="0"/>
              <a:t>«Разложи монеты в сундучки</a:t>
            </a:r>
            <a:r>
              <a:rPr lang="ru-RU" sz="2600" b="1" i="1" dirty="0" smtClean="0"/>
              <a:t>» 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«Соедини линиями»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«Вставьте пропущенные знаки»</a:t>
            </a:r>
            <a:endParaRPr lang="ru-RU" sz="28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«Расшифруйте слово»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«Раскрась картинку, решив примеры»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b="1" i="1" dirty="0"/>
              <a:t>Интерактивная игра «Кто быстрее»</a:t>
            </a:r>
            <a:endParaRPr lang="ru-RU" sz="2600" dirty="0"/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095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43608" y="260648"/>
            <a:ext cx="7704856" cy="640871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Заключительный этап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720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600" dirty="0" smtClean="0"/>
              <a:t>сравнительный анализ результатов исследования по формированию </a:t>
            </a:r>
          </a:p>
          <a:p>
            <a:pPr marL="0" indent="457200">
              <a:spcBef>
                <a:spcPts val="0"/>
              </a:spcBef>
              <a:buNone/>
            </a:pPr>
            <a:r>
              <a:rPr lang="ru-RU" sz="2600" dirty="0" smtClean="0"/>
              <a:t>познавательной активности после проведённой нами работы на формирующем этапе.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57200" algn="ctr">
              <a:spcBef>
                <a:spcPts val="0"/>
              </a:spcBef>
              <a:buClr>
                <a:srgbClr val="3891A7"/>
              </a:buClr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 психолого-педагогического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исследования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ru-RU" sz="2600" dirty="0" smtClean="0"/>
              <a:t>1. Наблюдение</a:t>
            </a:r>
            <a:r>
              <a:rPr lang="ru-RU" sz="2600" dirty="0"/>
              <a:t>.</a:t>
            </a:r>
          </a:p>
          <a:p>
            <a:pPr marL="0" lvl="0" indent="0">
              <a:buNone/>
            </a:pPr>
            <a:r>
              <a:rPr lang="ru-RU" sz="2600" dirty="0" smtClean="0"/>
              <a:t>2. Диагностика </a:t>
            </a:r>
            <a:r>
              <a:rPr lang="ru-RU" sz="2600" dirty="0"/>
              <a:t>«</a:t>
            </a:r>
            <a:r>
              <a:rPr lang="ru-RU" sz="2600" dirty="0" smtClean="0"/>
              <a:t>Познавательная актив</a:t>
            </a:r>
            <a:r>
              <a:rPr lang="ru-RU" sz="2600" dirty="0"/>
              <a:t>н</a:t>
            </a:r>
            <a:r>
              <a:rPr lang="ru-RU" sz="2600" dirty="0" smtClean="0"/>
              <a:t>ость </a:t>
            </a:r>
            <a:r>
              <a:rPr lang="ru-RU" sz="2600" dirty="0"/>
              <a:t>младшего </a:t>
            </a:r>
            <a:r>
              <a:rPr lang="ru-RU" sz="2600" dirty="0" smtClean="0"/>
              <a:t>школьника</a:t>
            </a:r>
            <a:r>
              <a:rPr lang="ru-RU" sz="2600" dirty="0"/>
              <a:t>» (А. А. </a:t>
            </a:r>
            <a:r>
              <a:rPr lang="ru-RU" sz="2600" dirty="0" err="1" smtClean="0"/>
              <a:t>Горчинская</a:t>
            </a:r>
            <a:r>
              <a:rPr lang="ru-RU" sz="2600" dirty="0"/>
              <a:t>)</a:t>
            </a:r>
          </a:p>
          <a:p>
            <a:pPr marL="0" lvl="0" indent="0">
              <a:buNone/>
            </a:pPr>
            <a:r>
              <a:rPr lang="ru-RU" sz="2600" dirty="0" smtClean="0"/>
              <a:t>3. Сравнение результатов </a:t>
            </a:r>
            <a:r>
              <a:rPr lang="ru-RU" sz="2600" dirty="0"/>
              <a:t>с помощью статистического </a:t>
            </a:r>
            <a:r>
              <a:rPr lang="ru-RU" sz="2600" dirty="0" smtClean="0"/>
              <a:t>критерия </a:t>
            </a:r>
            <a:r>
              <a:rPr lang="ru-RU" sz="2600" dirty="0" err="1" smtClean="0"/>
              <a:t>Вилкоксона</a:t>
            </a:r>
            <a:r>
              <a:rPr lang="ru-RU" sz="2600" dirty="0"/>
              <a:t>.</a:t>
            </a:r>
          </a:p>
          <a:p>
            <a:pPr marL="0" indent="0">
              <a:buNone/>
            </a:pP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xmlns="" val="4783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280920" cy="100811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Рис. 2 Диагностика познавательной активности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3 класса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Горчинская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А.А.)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(заключительный этап)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331640" y="260648"/>
          <a:ext cx="662473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971600" y="479715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2000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523860716"/>
              </p:ext>
            </p:extLst>
          </p:nvPr>
        </p:nvGraphicFramePr>
        <p:xfrm>
          <a:off x="1" y="260648"/>
          <a:ext cx="8820472" cy="450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5518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5013175"/>
            <a:ext cx="7992888" cy="1440160"/>
          </a:xfrm>
        </p:spPr>
        <p:txBody>
          <a:bodyPr>
            <a:normAutofit lnSpcReduction="10000"/>
          </a:bodyPr>
          <a:lstStyle/>
          <a:p>
            <a:pPr marL="0" indent="457200" algn="just">
              <a:spcBef>
                <a:spcPts val="0"/>
              </a:spcBef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Рис.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Сравнительная диагностика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познавательной активности учащихся 3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 (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Горчинская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А.А.) до и после формирующего этапа 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3936964106"/>
              </p:ext>
            </p:extLst>
          </p:nvPr>
        </p:nvGraphicFramePr>
        <p:xfrm>
          <a:off x="294590" y="260648"/>
          <a:ext cx="8280920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06972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6864" cy="60486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4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267744" y="3861048"/>
            <a:ext cx="6552728" cy="273630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0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60648"/>
            <a:ext cx="8496944" cy="574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3200" b="1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Заключение</a:t>
            </a:r>
          </a:p>
          <a:p>
            <a:r>
              <a:rPr lang="ru-RU" sz="2800" dirty="0"/>
              <a:t>Результаты проведенного исследования показали, что организация учебной деятельности учащихся на уроках математики с использованием электронных образовательных ресурсов, способствует формированию познавательной активности у учащихся. Это доказывает динамика уровня </a:t>
            </a:r>
            <a:r>
              <a:rPr lang="ru-RU" sz="2800" dirty="0" err="1"/>
              <a:t>сформированности</a:t>
            </a:r>
            <a:r>
              <a:rPr lang="ru-RU" sz="2800" dirty="0"/>
              <a:t> познавательной активности. </a:t>
            </a:r>
          </a:p>
          <a:p>
            <a:r>
              <a:rPr lang="ru-RU" sz="2800" dirty="0"/>
              <a:t>Таким образом, положенная в основу исследования </a:t>
            </a:r>
            <a:r>
              <a:rPr lang="ru-RU" sz="2800" b="1" i="1" dirty="0"/>
              <a:t>гипотеза</a:t>
            </a:r>
            <a:r>
              <a:rPr lang="ru-RU" sz="2800" b="1" dirty="0"/>
              <a:t> </a:t>
            </a:r>
            <a:r>
              <a:rPr lang="ru-RU" sz="2800" b="1" dirty="0" smtClean="0"/>
              <a:t>полностью </a:t>
            </a:r>
            <a:r>
              <a:rPr lang="ru-RU" sz="2800" b="1" dirty="0"/>
              <a:t>подтвердилась.</a:t>
            </a:r>
            <a:endParaRPr lang="ru-RU" sz="2800" dirty="0"/>
          </a:p>
          <a:p>
            <a:pPr indent="457200" algn="ctr"/>
            <a:endParaRPr lang="ru-RU" sz="2400" dirty="0"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6864" cy="47525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267744" y="3861048"/>
            <a:ext cx="6552728" cy="273630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0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3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2858</TotalTime>
  <Words>620</Words>
  <Application>Microsoft Office PowerPoint</Application>
  <PresentationFormat>Экран (4:3)</PresentationFormat>
  <Paragraphs>93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Обобщение педагогического опыта работы учителя начальных классов по теме: Использование ЭОР на уроках математики как условие развития познавательной активности младших классов.</vt:lpstr>
      <vt:lpstr>Актуальность исследования</vt:lpstr>
      <vt:lpstr>Слайд 3</vt:lpstr>
      <vt:lpstr>Слайд 4</vt:lpstr>
      <vt:lpstr>Параметры исследования</vt:lpstr>
      <vt:lpstr>Слайд 6</vt:lpstr>
      <vt:lpstr>Слайд 7</vt:lpstr>
      <vt:lpstr>Участники эксперимента</vt:lpstr>
      <vt:lpstr>Слайд 9</vt:lpstr>
      <vt:lpstr>Слайд 10</vt:lpstr>
      <vt:lpstr>Слайд 11</vt:lpstr>
      <vt:lpstr>Слайд 12</vt:lpstr>
      <vt:lpstr>Рис. 2 Диагностика познавательной активности учащихся 3 класса (Горчинская А.А.) (заключительный этап)</vt:lpstr>
      <vt:lpstr>Слайд 14</vt:lpstr>
      <vt:lpstr>                          </vt:lpstr>
      <vt:lpstr>                          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User</cp:lastModifiedBy>
  <cp:revision>232</cp:revision>
  <dcterms:created xsi:type="dcterms:W3CDTF">2012-05-15T09:00:23Z</dcterms:created>
  <dcterms:modified xsi:type="dcterms:W3CDTF">2023-05-31T22:42:26Z</dcterms:modified>
</cp:coreProperties>
</file>