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3"/>
  </p:notesMasterIdLst>
  <p:sldIdLst>
    <p:sldId id="256" r:id="rId3"/>
    <p:sldId id="261" r:id="rId4"/>
    <p:sldId id="271" r:id="rId5"/>
    <p:sldId id="262" r:id="rId6"/>
    <p:sldId id="263" r:id="rId7"/>
    <p:sldId id="264" r:id="rId8"/>
    <p:sldId id="266" r:id="rId9"/>
    <p:sldId id="258" r:id="rId10"/>
    <p:sldId id="268" r:id="rId11"/>
    <p:sldId id="269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0" autoAdjust="0"/>
    <p:restoredTop sz="90813" autoAdjust="0"/>
  </p:normalViewPr>
  <p:slideViewPr>
    <p:cSldViewPr showGuides="1">
      <p:cViewPr varScale="1">
        <p:scale>
          <a:sx n="101" d="100"/>
          <a:sy n="101" d="100"/>
        </p:scale>
        <p:origin x="183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E8A542-588B-419F-929B-6FDC8BEDD094}" type="datetimeFigureOut">
              <a:rPr lang="en-US" smtClean="0"/>
              <a:t>4/18/2019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862586-8D28-4411-A2C3-426E24CA0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152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2586-8D28-4411-A2C3-426E24CA05E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833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2586-8D28-4411-A2C3-426E24CA05E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83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2586-8D28-4411-A2C3-426E24CA05E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0203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2586-8D28-4411-A2C3-426E24CA05E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833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2586-8D28-4411-A2C3-426E24CA05E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833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2586-8D28-4411-A2C3-426E24CA05E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833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2586-8D28-4411-A2C3-426E24CA05E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833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2586-8D28-4411-A2C3-426E24CA05E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833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2586-8D28-4411-A2C3-426E24CA05E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833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2586-8D28-4411-A2C3-426E24CA05E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83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D77EE-D460-4486-9722-139733D5AC4D}" type="datetimeFigureOut">
              <a:rPr lang="en-US" smtClean="0"/>
              <a:t>4/18/2019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BA886-454A-433D-B5B3-3CD00C4D37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079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D77EE-D460-4486-9722-139733D5AC4D}" type="datetimeFigureOut">
              <a:rPr lang="en-US" smtClean="0"/>
              <a:t>4/18/2019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7BA886-454A-433D-B5B3-3CD00C4D37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600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40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719595"/>
            <a:ext cx="2573516" cy="25091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extBox 1"/>
          <p:cNvSpPr txBox="1"/>
          <p:nvPr/>
        </p:nvSpPr>
        <p:spPr>
          <a:xfrm>
            <a:off x="431540" y="332656"/>
            <a:ext cx="828092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ГБОУ школа № 17 Невского района СПб</a:t>
            </a:r>
          </a:p>
          <a:p>
            <a:pPr algn="ctr"/>
            <a:endParaRPr lang="ru-RU" sz="2800" b="1" dirty="0"/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«Использование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ЛЭПБУКА</a:t>
            </a:r>
          </a:p>
          <a:p>
            <a:pPr algn="ctr"/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в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работе с детьми </a:t>
            </a:r>
            <a:r>
              <a:rPr lang="ru-RU" sz="32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с ТМНР»</a:t>
            </a:r>
            <a:endParaRPr lang="ru-RU" sz="3200" b="1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endParaRPr lang="ru-RU" sz="2800" b="1" dirty="0"/>
          </a:p>
          <a:p>
            <a:pPr algn="ctr"/>
            <a:endParaRPr lang="ru-RU" dirty="0" smtClean="0"/>
          </a:p>
          <a:p>
            <a:pPr algn="r"/>
            <a:r>
              <a:rPr lang="ru-RU" dirty="0" smtClean="0"/>
              <a:t>Воспитатель</a:t>
            </a:r>
          </a:p>
          <a:p>
            <a:pPr algn="r"/>
            <a:r>
              <a:rPr lang="ru-RU" dirty="0" err="1" smtClean="0"/>
              <a:t>Городняя</a:t>
            </a:r>
            <a:r>
              <a:rPr lang="ru-RU" dirty="0" smtClean="0"/>
              <a:t> Ирина Анатолиевна</a:t>
            </a: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7430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40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34496" y="332656"/>
            <a:ext cx="828092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/>
              <a:t>Папка </a:t>
            </a:r>
            <a:r>
              <a:rPr lang="ru-RU" sz="2000" dirty="0" err="1"/>
              <a:t>лэпбук</a:t>
            </a:r>
            <a:r>
              <a:rPr lang="ru-RU" sz="2000" dirty="0"/>
              <a:t> — сравнительно новое средство обучения. Впервые создавать интерактивные папки начали американские педагоги. Такая </a:t>
            </a:r>
            <a:r>
              <a:rPr lang="ru-RU" sz="2000" dirty="0" smtClean="0"/>
              <a:t>папка, </a:t>
            </a:r>
            <a:r>
              <a:rPr lang="ru-RU" sz="2000" dirty="0"/>
              <a:t>как нельзя </a:t>
            </a:r>
            <a:r>
              <a:rPr lang="ru-RU" sz="2000" dirty="0" smtClean="0"/>
              <a:t>лучше, </a:t>
            </a:r>
            <a:r>
              <a:rPr lang="ru-RU" sz="2000" dirty="0"/>
              <a:t>отражает «золотое правило дидактики» (принцип наглядности), выдвинутое ещё Яном </a:t>
            </a:r>
            <a:r>
              <a:rPr lang="ru-RU" sz="2000" dirty="0" err="1"/>
              <a:t>Амосом</a:t>
            </a:r>
            <a:r>
              <a:rPr lang="ru-RU" sz="2000" dirty="0"/>
              <a:t> Коменским: «всё, что только можно предоставлять для восприятия чувствами, а именно: видимое для восприятия зрением, слышимое — слухом, запахи — обонянием, что можно вкусить — вкусом, доступное осязанию — путем осязания. Если какие-то предметы можно воспринимать несколькими чувствами, пусть они будут несколькими чувствами</a:t>
            </a:r>
            <a:r>
              <a:rPr lang="ru-RU" sz="2000" dirty="0" smtClean="0"/>
              <a:t>». </a:t>
            </a:r>
          </a:p>
          <a:p>
            <a:pPr algn="just"/>
            <a:endParaRPr lang="ru-RU" sz="2000" dirty="0" smtClean="0"/>
          </a:p>
          <a:p>
            <a:pPr algn="just"/>
            <a:r>
              <a:rPr lang="ru-RU" sz="2000" dirty="0" err="1" smtClean="0"/>
              <a:t>Лэпбук</a:t>
            </a:r>
            <a:r>
              <a:rPr lang="ru-RU" sz="2000" dirty="0" smtClean="0"/>
              <a:t> </a:t>
            </a:r>
            <a:r>
              <a:rPr lang="ru-RU" sz="2000" dirty="0"/>
              <a:t>— это книжка-раскладушка с кармашками, дверками, окошками, вкладками и подвижными деталями, в которую помещены материалы, обобщенные общей темой. Это отличный способ </a:t>
            </a:r>
            <a:r>
              <a:rPr lang="ru-RU" sz="2000" dirty="0" smtClean="0"/>
              <a:t>интересно и необычно </a:t>
            </a:r>
            <a:r>
              <a:rPr lang="ru-RU" sz="2000" dirty="0"/>
              <a:t>изучить конкретную тему с </a:t>
            </a:r>
            <a:r>
              <a:rPr lang="ru-RU" sz="2000" dirty="0" smtClean="0"/>
              <a:t>детьми разного возраста, где ребенок </a:t>
            </a:r>
            <a:r>
              <a:rPr lang="ru-RU" sz="2000" dirty="0"/>
              <a:t>будет </a:t>
            </a:r>
            <a:r>
              <a:rPr lang="ru-RU" sz="2000" dirty="0" smtClean="0"/>
              <a:t>взаимодействовать </a:t>
            </a:r>
            <a:r>
              <a:rPr lang="ru-RU" sz="2000" dirty="0"/>
              <a:t>со сверстниками и взрослыми</a:t>
            </a:r>
            <a:r>
              <a:rPr lang="ru-RU" sz="2000" dirty="0" smtClean="0"/>
              <a:t>.</a:t>
            </a:r>
          </a:p>
          <a:p>
            <a:pPr algn="just"/>
            <a:endParaRPr lang="ru-RU" sz="2000" dirty="0" smtClean="0"/>
          </a:p>
          <a:p>
            <a:pPr algn="just"/>
            <a:r>
              <a:rPr lang="ru-RU" dirty="0" err="1"/>
              <a:t>Лэпбук</a:t>
            </a:r>
            <a:r>
              <a:rPr lang="ru-RU" dirty="0"/>
              <a:t> привлекает детей своей необычной формой, ярким цветом и многообразием материала. Каждый </a:t>
            </a:r>
            <a:r>
              <a:rPr lang="ru-RU" dirty="0" err="1"/>
              <a:t>лэпбук</a:t>
            </a:r>
            <a:r>
              <a:rPr lang="ru-RU" dirty="0"/>
              <a:t> уникален, нет правильного или неправильного метода его создания.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052461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871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40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34496" y="332656"/>
            <a:ext cx="82809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323528" y="116633"/>
            <a:ext cx="839188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Лэпбук</a:t>
            </a:r>
            <a:r>
              <a:rPr lang="ru-RU" dirty="0"/>
              <a:t> обычно выглядит как интерактивная книжка, информация в которой представлена в виде открывающихся окошек, вынимающихся и разворачивающихся листочков и прочих забавных деталей, которые с одной стороны, призваны привлечь интерес ребенка к самой папке, а с другой стороны, позволяют подать всю имеющуюся информацию в компактной форме. 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Такая </a:t>
            </a:r>
            <a:r>
              <a:rPr lang="ru-RU" dirty="0"/>
              <a:t>интерактивная папка отвечает современным требованиям </a:t>
            </a:r>
            <a:r>
              <a:rPr lang="ru-RU" dirty="0" smtClean="0"/>
              <a:t>специального </a:t>
            </a:r>
            <a:r>
              <a:rPr lang="ru-RU" dirty="0"/>
              <a:t>образования к пространственной предметно-развивающей среде и обеспечивает</a:t>
            </a:r>
            <a:r>
              <a:rPr lang="ru-RU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 </a:t>
            </a:r>
            <a:r>
              <a:rPr lang="ru-RU" dirty="0" err="1" smtClean="0"/>
              <a:t>трансформируемость</a:t>
            </a:r>
            <a:r>
              <a:rPr lang="ru-RU" dirty="0" smtClean="0"/>
              <a:t> </a:t>
            </a:r>
            <a:r>
              <a:rPr lang="ru-RU" dirty="0"/>
              <a:t>— </a:t>
            </a:r>
            <a:r>
              <a:rPr lang="ru-RU" dirty="0" err="1"/>
              <a:t>лэпбук</a:t>
            </a:r>
            <a:r>
              <a:rPr lang="ru-RU" dirty="0"/>
              <a:t> позволяет менять пространство в </a:t>
            </a:r>
            <a:r>
              <a:rPr lang="ru-RU" dirty="0" smtClean="0"/>
              <a:t>зависимости </a:t>
            </a:r>
            <a:r>
              <a:rPr lang="ru-RU" dirty="0"/>
              <a:t>от образовательной ситуации, в том числе от меняющихся интересов и возможностей детей</a:t>
            </a:r>
            <a:r>
              <a:rPr lang="ru-RU" dirty="0" smtClean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 </a:t>
            </a:r>
            <a:r>
              <a:rPr lang="ru-RU" dirty="0" err="1"/>
              <a:t>полифункциональность</a:t>
            </a:r>
            <a:r>
              <a:rPr lang="ru-RU" dirty="0"/>
              <a:t> — использование папки в различных видах детской активности; </a:t>
            </a: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 smtClean="0"/>
              <a:t>лэпбук</a:t>
            </a:r>
            <a:r>
              <a:rPr lang="ru-RU" dirty="0" smtClean="0"/>
              <a:t> </a:t>
            </a:r>
            <a:r>
              <a:rPr lang="ru-RU" dirty="0"/>
              <a:t>можно использовать в работе как со всей группой, так с подгруппой и индивидуально; </a:t>
            </a: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вариативность </a:t>
            </a:r>
            <a:r>
              <a:rPr lang="ru-RU" dirty="0"/>
              <a:t>— периодическая сменяемость игрового материала, обеспечивающего свободный выбор детей, появление новых материалов, стимулирующих активность детей; </a:t>
            </a: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насыщенность </a:t>
            </a:r>
            <a:r>
              <a:rPr lang="ru-RU" dirty="0"/>
              <a:t>— </a:t>
            </a:r>
            <a:r>
              <a:rPr lang="ru-RU" dirty="0" smtClean="0"/>
              <a:t>в </a:t>
            </a:r>
            <a:r>
              <a:rPr lang="ru-RU" dirty="0"/>
              <a:t>одной папке можно разместить достаточно много информации по определенной </a:t>
            </a:r>
            <a:r>
              <a:rPr lang="ru-RU" dirty="0" smtClean="0"/>
              <a:t>теме.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0465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957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40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323528" y="404663"/>
            <a:ext cx="82809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dirty="0" smtClean="0"/>
              <a:t>К </a:t>
            </a:r>
            <a:r>
              <a:rPr lang="ru-RU" dirty="0"/>
              <a:t>сожалению, в настоящее время, растёт поколение детей, часто безразличное к речевой деятельности, демонстрирующее нелюбовь к трудным заданиям, избегающее регулярных усилий и </a:t>
            </a:r>
            <a:r>
              <a:rPr lang="ru-RU" dirty="0" smtClean="0"/>
              <a:t>трудностей. </a:t>
            </a:r>
            <a:r>
              <a:rPr lang="ru-RU" dirty="0"/>
              <a:t>Наблюдается и «угасание» родительской инициативы – ещё одна из актуальных проблем сегодняшнего дня. Поэтому так важны поиск и введение в практику новых форм работы </a:t>
            </a:r>
            <a:r>
              <a:rPr lang="ru-RU" dirty="0" smtClean="0"/>
              <a:t>со школьниками </a:t>
            </a:r>
            <a:r>
              <a:rPr lang="ru-RU" dirty="0"/>
              <a:t>и их родителями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В связи с </a:t>
            </a:r>
            <a:r>
              <a:rPr lang="ru-RU" dirty="0" smtClean="0"/>
              <a:t>этим, </a:t>
            </a:r>
            <a:r>
              <a:rPr lang="ru-RU" dirty="0" smtClean="0"/>
              <a:t>мы решили </a:t>
            </a:r>
            <a:r>
              <a:rPr lang="ru-RU" dirty="0" smtClean="0"/>
              <a:t>попробовать </a:t>
            </a:r>
            <a:r>
              <a:rPr lang="ru-RU" dirty="0" smtClean="0"/>
              <a:t>с </a:t>
            </a:r>
            <a:r>
              <a:rPr lang="ru-RU" dirty="0" smtClean="0"/>
              <a:t>использовать технологию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ЛЭПБУК с детьми с ТМНР.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12" r="21027"/>
          <a:stretch/>
        </p:blipFill>
        <p:spPr bwMode="auto">
          <a:xfrm>
            <a:off x="1403648" y="2996952"/>
            <a:ext cx="6120680" cy="37436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0265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40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31540" y="404662"/>
            <a:ext cx="82809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 Cond" panose="020B0606030402020204" pitchFamily="34" charset="0"/>
              </a:rPr>
              <a:t>Лэпбук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 Cond" panose="020B0606030402020204" pitchFamily="34" charset="0"/>
              </a:rPr>
              <a:t> </a:t>
            </a:r>
            <a:r>
              <a:rPr lang="ru-RU" dirty="0">
                <a:latin typeface="Franklin Gothic Medium Cond" panose="020B0606030402020204" pitchFamily="34" charset="0"/>
              </a:rPr>
              <a:t>– сравнительно новое средство </a:t>
            </a:r>
            <a:r>
              <a:rPr lang="ru-RU" dirty="0" smtClean="0">
                <a:latin typeface="Franklin Gothic Medium Cond" panose="020B0606030402020204" pitchFamily="34" charset="0"/>
              </a:rPr>
              <a:t>обучения. Впервые </a:t>
            </a:r>
            <a:r>
              <a:rPr lang="ru-RU" dirty="0">
                <a:latin typeface="Franklin Gothic Medium Cond" panose="020B0606030402020204" pitchFamily="34" charset="0"/>
              </a:rPr>
              <a:t>создавать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 Cond" panose="020B0606030402020204" pitchFamily="34" charset="0"/>
              </a:rPr>
              <a:t>лэпбуки</a:t>
            </a:r>
            <a:r>
              <a:rPr lang="ru-RU" dirty="0">
                <a:latin typeface="Franklin Gothic Medium Cond" panose="020B0606030402020204" pitchFamily="34" charset="0"/>
              </a:rPr>
              <a:t> начали американцы.  </a:t>
            </a:r>
            <a:endParaRPr lang="ru-RU" dirty="0" smtClean="0">
              <a:latin typeface="Franklin Gothic Medium Cond" panose="020B0606030402020204" pitchFamily="34" charset="0"/>
            </a:endParaRPr>
          </a:p>
          <a:p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 Cond" panose="020B0606030402020204" pitchFamily="34" charset="0"/>
              </a:rPr>
              <a:t>Лэпбук</a:t>
            </a:r>
            <a:r>
              <a:rPr lang="ru-RU" dirty="0" smtClean="0">
                <a:latin typeface="Franklin Gothic Medium Cond" panose="020B0606030402020204" pitchFamily="34" charset="0"/>
              </a:rPr>
              <a:t> </a:t>
            </a:r>
            <a:r>
              <a:rPr lang="ru-RU" dirty="0">
                <a:latin typeface="Franklin Gothic Medium Cond" panose="020B0606030402020204" pitchFamily="34" charset="0"/>
              </a:rPr>
              <a:t>- это книжка-раскладушка с кармашками, дверками, окошками, вкладками и подвижными деталями, в которую помещены материалы на одну тему. </a:t>
            </a:r>
            <a:endParaRPr lang="ru-RU" dirty="0" smtClean="0">
              <a:latin typeface="Franklin Gothic Medium Cond" panose="020B0606030402020204" pitchFamily="34" charset="0"/>
            </a:endParaRPr>
          </a:p>
          <a:p>
            <a:r>
              <a:rPr lang="ru-RU" dirty="0" smtClean="0">
                <a:latin typeface="Franklin Gothic Medium Cond" panose="020B0606030402020204" pitchFamily="34" charset="0"/>
              </a:rPr>
              <a:t>Это </a:t>
            </a:r>
            <a:r>
              <a:rPr lang="ru-RU" dirty="0">
                <a:latin typeface="Franklin Gothic Medium Cond" panose="020B0606030402020204" pitchFamily="34" charset="0"/>
              </a:rPr>
              <a:t>отличный способ закрепить </a:t>
            </a:r>
            <a:r>
              <a:rPr lang="ru-RU" dirty="0" smtClean="0">
                <a:latin typeface="Franklin Gothic Medium Cond" panose="020B0606030402020204" pitchFamily="34" charset="0"/>
              </a:rPr>
              <a:t>определённую </a:t>
            </a:r>
            <a:r>
              <a:rPr lang="ru-RU" dirty="0">
                <a:latin typeface="Franklin Gothic Medium Cond" panose="020B0606030402020204" pitchFamily="34" charset="0"/>
              </a:rPr>
              <a:t>тему </a:t>
            </a:r>
            <a:r>
              <a:rPr lang="ru-RU" dirty="0" smtClean="0">
                <a:latin typeface="Franklin Gothic Medium Cond" panose="020B0606030402020204" pitchFamily="34" charset="0"/>
              </a:rPr>
              <a:t>как со школьниками, так  и с детьми дошкольного возраста, </a:t>
            </a:r>
            <a:r>
              <a:rPr lang="ru-RU" dirty="0">
                <a:latin typeface="Franklin Gothic Medium Cond" panose="020B0606030402020204" pitchFamily="34" charset="0"/>
              </a:rPr>
              <a:t>осмыслить содержание книги, провести исследовательскую работу, в процессе которой </a:t>
            </a:r>
            <a:r>
              <a:rPr lang="ru-RU" dirty="0" smtClean="0">
                <a:latin typeface="Franklin Gothic Medium Cond" panose="020B0606030402020204" pitchFamily="34" charset="0"/>
              </a:rPr>
              <a:t>ребёнок </a:t>
            </a:r>
            <a:r>
              <a:rPr lang="ru-RU" dirty="0">
                <a:latin typeface="Franklin Gothic Medium Cond" panose="020B0606030402020204" pitchFamily="34" charset="0"/>
              </a:rPr>
              <a:t>участвует в поиске, анализе </a:t>
            </a:r>
            <a:r>
              <a:rPr lang="ru-RU" dirty="0" smtClean="0">
                <a:latin typeface="Franklin Gothic Medium Cond" panose="020B0606030402020204" pitchFamily="34" charset="0"/>
              </a:rPr>
              <a:t> </a:t>
            </a:r>
            <a:r>
              <a:rPr lang="ru-RU" dirty="0">
                <a:latin typeface="Franklin Gothic Medium Cond" panose="020B0606030402020204" pitchFamily="34" charset="0"/>
              </a:rPr>
              <a:t>и сортировке информации</a:t>
            </a:r>
            <a:r>
              <a:rPr lang="ru-RU" dirty="0" smtClean="0">
                <a:latin typeface="Franklin Gothic Medium Cond" panose="020B0606030402020204" pitchFamily="34" charset="0"/>
              </a:rPr>
              <a:t>. </a:t>
            </a:r>
            <a:endParaRPr lang="ru-RU" dirty="0">
              <a:latin typeface="Franklin Gothic Medium Cond" panose="020B06060304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84984"/>
            <a:ext cx="4259276" cy="34419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307" y="3284984"/>
            <a:ext cx="4170982" cy="34162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761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3506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40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31540" y="404663"/>
            <a:ext cx="8280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Идеи игр </a:t>
            </a:r>
            <a:r>
              <a:rPr lang="ru-RU" dirty="0" smtClean="0"/>
              <a:t>могут </a:t>
            </a:r>
            <a:r>
              <a:rPr lang="ru-RU" dirty="0"/>
              <a:t>быть </a:t>
            </a:r>
            <a:r>
              <a:rPr lang="ru-RU" dirty="0" smtClean="0"/>
              <a:t> </a:t>
            </a:r>
            <a:r>
              <a:rPr lang="ru-RU" dirty="0"/>
              <a:t>не </a:t>
            </a:r>
            <a:r>
              <a:rPr lang="ru-RU" dirty="0" smtClean="0"/>
              <a:t>новые, </a:t>
            </a:r>
            <a:r>
              <a:rPr lang="ru-RU" dirty="0"/>
              <a:t>но </a:t>
            </a:r>
            <a:r>
              <a:rPr lang="ru-RU" dirty="0" smtClean="0"/>
              <a:t>если их объединить </a:t>
            </a:r>
            <a:r>
              <a:rPr lang="ru-RU" dirty="0"/>
              <a:t>вместе, </a:t>
            </a:r>
            <a:r>
              <a:rPr lang="ru-RU" dirty="0" smtClean="0"/>
              <a:t>получится </a:t>
            </a:r>
            <a:r>
              <a:rPr lang="ru-RU" dirty="0"/>
              <a:t>очень удобное и </a:t>
            </a:r>
            <a:r>
              <a:rPr lang="ru-RU" dirty="0" smtClean="0"/>
              <a:t>многофункциональное </a:t>
            </a:r>
            <a:r>
              <a:rPr lang="ru-RU" dirty="0"/>
              <a:t>пособие, которое может быть использовано в индивидуальной и подгрупповой работе, а также как диагностический материал. </a:t>
            </a:r>
            <a:endParaRPr lang="ru-RU" dirty="0">
              <a:latin typeface="Franklin Gothic Medium Cond" panose="020B06060304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636912"/>
            <a:ext cx="1980220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355893"/>
            <a:ext cx="2246759" cy="2198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69159"/>
            <a:ext cx="3384376" cy="1757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8"/>
          <a:srcRect t="19851" b="29199"/>
          <a:stretch/>
        </p:blipFill>
        <p:spPr>
          <a:xfrm>
            <a:off x="3765134" y="2204864"/>
            <a:ext cx="3394761" cy="163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61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-986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40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31540" y="404663"/>
            <a:ext cx="82809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dirty="0"/>
              <a:t>Дети с нарушениями в развитии часто развиваются гораздо медленнее, чем обычные дети, поэтому нуждаются в особой специализированной помощи. У таких детей прослеживается незрелость эмоционально-волевой сферы ; иначе говоря, такому ребенку очень сложно сделать над собой волевое усилие, заставить себя выполнить что-либо. А отсюда неизбежно появляются нарушения внимания, восприятия , памяти, повышенная двигательная и речевая активностью. </a:t>
            </a:r>
            <a:endParaRPr lang="ru-RU" dirty="0" smtClean="0"/>
          </a:p>
          <a:p>
            <a:pPr lvl="0"/>
            <a:r>
              <a:rPr lang="ru-RU" dirty="0"/>
              <a:t>Помогает ребенку по своему желанию познавать, понимать и самостоятельно запоминать полученную ранее информацию. </a:t>
            </a:r>
            <a:endParaRPr lang="ru-RU" dirty="0">
              <a:solidFill>
                <a:prstClr val="black"/>
              </a:solidFill>
              <a:latin typeface="Franklin Gothic Medium Cond" panose="020B06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0887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-1905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40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31032" y="278269"/>
            <a:ext cx="810140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Умение выполнять мелкие движения с предметами вызывает затруднение. Основное направления работы с </a:t>
            </a:r>
            <a:r>
              <a:rPr lang="ru-RU" dirty="0" err="1"/>
              <a:t>лэпбуком</a:t>
            </a:r>
            <a:r>
              <a:rPr lang="ru-RU" dirty="0"/>
              <a:t> это использование различных приспособлений для развития мелкой моторики: (массажные мячики, валики, “ёжики”, “скалочки”, семена, косточки, бусы, камешки, пуговицы, скрепки, спички, мелкие игрушки, шнуровка, застёгивание пуговиц, замков, наматывание клубков, выкладывание узоров, плетение, выкладывание узоров, обводка, штриховка, </a:t>
            </a:r>
            <a:r>
              <a:rPr lang="ru-RU" dirty="0" smtClean="0"/>
              <a:t>раскрашивание.</a:t>
            </a:r>
          </a:p>
          <a:p>
            <a:r>
              <a:rPr lang="ru-RU" dirty="0" smtClean="0"/>
              <a:t>У </a:t>
            </a:r>
            <a:r>
              <a:rPr lang="ru-RU" dirty="0"/>
              <a:t>детей с </a:t>
            </a:r>
            <a:r>
              <a:rPr lang="ru-RU" dirty="0" smtClean="0"/>
              <a:t>ТМНР </a:t>
            </a:r>
            <a:r>
              <a:rPr lang="ru-RU" dirty="0"/>
              <a:t>нарушена память, внимание, восприятие и мышление. Поэтому необходимым элементом при работе с </a:t>
            </a:r>
            <a:r>
              <a:rPr lang="ru-RU" dirty="0" err="1"/>
              <a:t>лэпбуком</a:t>
            </a:r>
            <a:r>
              <a:rPr lang="ru-RU" dirty="0"/>
              <a:t> являются упражнения на развитие восприятия (узнавать контурные и пунктирные изображения предметов, собрать разрезную картинку из отдельных частей и т.д.), памяти (запомнить и повторить ряд слов, запомнить ряд картинок или предметов, а затем поменять их местами и т.д</a:t>
            </a:r>
            <a:r>
              <a:rPr lang="ru-RU" dirty="0" smtClean="0"/>
              <a:t>.)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/>
          <a:srcRect l="11687" t="15393" r="11960" b="14828"/>
          <a:stretch/>
        </p:blipFill>
        <p:spPr>
          <a:xfrm>
            <a:off x="2699792" y="4017328"/>
            <a:ext cx="3168352" cy="2198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17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40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23528" y="260648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Franklin Gothic Medium Cond" panose="020B0606030402020204" pitchFamily="34" charset="0"/>
              </a:rPr>
              <a:t>Эффективно использовать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 Cond" panose="020B0606030402020204" pitchFamily="34" charset="0"/>
              </a:rPr>
              <a:t>Лэпбук</a:t>
            </a:r>
            <a:r>
              <a:rPr lang="ru-RU" dirty="0">
                <a:latin typeface="Franklin Gothic Medium Cond" panose="020B0606030402020204" pitchFamily="34" charset="0"/>
              </a:rPr>
              <a:t> можно как для коллективной работы, подгрупповой, индивидуальной ,так и для самостоятельной работы. </a:t>
            </a:r>
          </a:p>
        </p:txBody>
      </p:sp>
      <p:pic>
        <p:nvPicPr>
          <p:cNvPr id="10243" name="Picture 3" descr="C:\Users\Кентавр\Desktop\Юля\Фото\IMG_753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2296" y="3998647"/>
            <a:ext cx="3096344" cy="24901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44" name="Picture 4" descr="C:\Users\Кентавр\Desktop\Юля\Фото\IMG_753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455" y="3987376"/>
            <a:ext cx="3240360" cy="24901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46" name="Picture 6" descr="C:\Users\Кентавр\Desktop\Юля\Фото\IMG_753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9" y="3990366"/>
            <a:ext cx="2658576" cy="23758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63928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689" y="-59924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40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395536" y="332656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Franklin Gothic Medium Cond" panose="020B0606030402020204" pitchFamily="34" charset="0"/>
              </a:rPr>
              <a:t>Данная форма работы при детско-взрослом взаимодействии, как совместно с педагогами, так и семейные </a:t>
            </a:r>
            <a:r>
              <a:rPr lang="ru-RU" dirty="0" smtClean="0">
                <a:latin typeface="Franklin Gothic Medium Cond" panose="020B0606030402020204" pitchFamily="34" charset="0"/>
              </a:rPr>
              <a:t>проекты,  </a:t>
            </a:r>
            <a:r>
              <a:rPr lang="ru-RU" dirty="0">
                <a:latin typeface="Franklin Gothic Medium Cond" panose="020B0606030402020204" pitchFamily="34" charset="0"/>
              </a:rPr>
              <a:t>способствует более доверительным межличностным отношениям, повышает родительскую и педагогическую компетентность, </a:t>
            </a:r>
            <a:r>
              <a:rPr lang="ru-RU" dirty="0" smtClean="0">
                <a:latin typeface="Franklin Gothic Medium Cond" panose="020B0606030402020204" pitchFamily="34" charset="0"/>
              </a:rPr>
              <a:t>даёт </a:t>
            </a:r>
            <a:r>
              <a:rPr lang="ru-RU" dirty="0">
                <a:latin typeface="Franklin Gothic Medium Cond" panose="020B0606030402020204" pitchFamily="34" charset="0"/>
              </a:rPr>
              <a:t>возможность узнать интересы и потенциал </a:t>
            </a:r>
            <a:r>
              <a:rPr lang="ru-RU" dirty="0" smtClean="0">
                <a:latin typeface="Franklin Gothic Medium Cond" panose="020B0606030402020204" pitchFamily="34" charset="0"/>
              </a:rPr>
              <a:t>ребёнка, а также развить их.</a:t>
            </a:r>
            <a:endParaRPr lang="ru-RU" dirty="0">
              <a:latin typeface="Franklin Gothic Medium Cond" panose="020B0606030402020204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916832"/>
            <a:ext cx="5184576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5965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rberg_BlurredBackgroun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31D2BA4-CFFA-44D8-AF89-2AFF82C22C5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Terberg_BlurredBackground</Template>
  <TotalTime>0</TotalTime>
  <Words>818</Words>
  <Application>Microsoft Office PowerPoint</Application>
  <PresentationFormat>Экран (4:3)</PresentationFormat>
  <Paragraphs>45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Arial Black</vt:lpstr>
      <vt:lpstr>Calibri</vt:lpstr>
      <vt:lpstr>Franklin Gothic Medium Cond</vt:lpstr>
      <vt:lpstr>Terberg_BlurredBackground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2016-10-17T18:17:25Z</dcterms:created>
  <dcterms:modified xsi:type="dcterms:W3CDTF">2019-04-18T17:59:14Z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TC018814399991</vt:lpwstr>
  </property>
</Properties>
</file>