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8" r:id="rId3"/>
    <p:sldId id="261" r:id="rId4"/>
    <p:sldId id="262" r:id="rId5"/>
    <p:sldId id="263" r:id="rId6"/>
    <p:sldId id="264" r:id="rId7"/>
    <p:sldId id="265" r:id="rId8"/>
    <p:sldId id="266" r:id="rId9"/>
    <p:sldId id="271" r:id="rId10"/>
    <p:sldId id="268" r:id="rId11"/>
    <p:sldId id="272" r:id="rId12"/>
    <p:sldId id="279" r:id="rId13"/>
    <p:sldId id="273" r:id="rId14"/>
    <p:sldId id="274" r:id="rId15"/>
    <p:sldId id="275" r:id="rId16"/>
    <p:sldId id="280" r:id="rId17"/>
    <p:sldId id="276" r:id="rId18"/>
    <p:sldId id="269" r:id="rId19"/>
    <p:sldId id="277" r:id="rId20"/>
    <p:sldId id="270" r:id="rId2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1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1A5E10-F464-41FD-9859-C53F6AFA6F9D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AA29A9-37C5-4BFD-9D02-C8B915C4D9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A643D9-6B03-4289-A47F-1C5B65392191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71F5F8-661A-48BE-A9DA-F195385D467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83E417-0B00-4DDB-9208-5275F063E092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CE9635-A2B5-4CDE-894B-0BFFDB7F925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E93E08-86CC-4E09-9E3D-850F69F38953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714771-646E-411E-8A97-9C7A402A5E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41C225-B1DD-4114-B243-9183D6B0DFAC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06DB28-7712-4970-B0EA-3843B41BA0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253C9B-9635-4777-8CCA-10A4BC86C394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EC8C94-2DE4-46A1-8438-106F3E54AF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C441BD-C3BA-4AD6-A67E-589F732D563C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E5F555-11DC-45EA-A78D-197892FD41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40CF9-DAF4-48BB-B5E3-2C099057B727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955BC3-F099-4DFB-AB55-43714C063D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4C07CD-B8B5-4951-BFBF-CC82AC0671C6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4AFBDF-6C23-45F6-ADB0-BEE83F6B16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482775-C73B-49FB-835F-3D8EA34A6C3E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D0025-5B2E-4F23-9493-1743500CC5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B553F1-A09E-4C44-9A6D-1BA8ABA8F38D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93FF50-801F-4DCC-BC0D-6BFE7DA7DF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B661460-08A9-4428-9BA3-2845B9F23470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30D2AFE-98C8-46E4-B54C-2CDB7EF7CB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857224" y="1412776"/>
            <a:ext cx="7429552" cy="3528392"/>
          </a:xfrm>
        </p:spPr>
        <p:txBody>
          <a:bodyPr/>
          <a:lstStyle/>
          <a:p>
            <a:r>
              <a:rPr lang="ru-RU" sz="32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Организация работы по формированию </a:t>
            </a:r>
            <a:br>
              <a:rPr lang="ru-RU" sz="32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гражданско-патриотического воспитания обучающихся в условиях СОГБОУ «Вяземская школа–интернат №1 для обучающихся с ограниченными возможностями здоровья»  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013176"/>
            <a:ext cx="6400800" cy="625624"/>
          </a:xfrm>
        </p:spPr>
        <p:txBody>
          <a:bodyPr rtlCol="0">
            <a:normAutofit fontScale="55000" lnSpcReduction="20000"/>
          </a:bodyPr>
          <a:lstStyle/>
          <a:p>
            <a:pPr algn="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Учитель истории: </a:t>
            </a:r>
          </a:p>
          <a:p>
            <a:pPr algn="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Абросимова С. А.</a:t>
            </a: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40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Цель: воспитание молодежи гражданами своей Родины</a:t>
            </a:r>
            <a:r>
              <a:rPr lang="ru-RU" sz="40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России</a:t>
            </a:r>
            <a:r>
              <a:rPr lang="ru-RU" sz="40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людьми, знающими и уважающими свои корни, культуру, традиции, обычаи своей страны, своего родного края. </a:t>
            </a:r>
            <a:endParaRPr lang="ru-RU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Задачи: </a:t>
            </a:r>
          </a:p>
          <a:p>
            <a:pPr>
              <a:buNone/>
            </a:pPr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1.Сформировать духовно-нравственные отношения и чувства сопричастности к родному краю, дому, семье, школе; </a:t>
            </a:r>
          </a:p>
          <a:p>
            <a:pPr>
              <a:buNone/>
            </a:pPr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2.Развивать познавательные, художественные и творческие способности детей;                  3.Побудить детей выражать свои чувства, эмоциональные впечатления через речь, творческое движение.</a:t>
            </a:r>
            <a:endParaRPr lang="ru-RU" sz="28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40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«Как нет человека без самолюбия, так нет человека без любви к Отечеству, и эта любовь даёт воспитанию верный ключ к сердцу человека» </a:t>
            </a:r>
          </a:p>
          <a:p>
            <a:pPr algn="r">
              <a:buNone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К. Ушинский </a:t>
            </a:r>
            <a:endParaRPr lang="ru-RU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Патриотизм включает в себя: 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чувство привязанности к своей семье и тем местам, где человек родился и вырос;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уважительное отношение к жителям своего города, к своему народу, его языку и культуре;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желание заботиться о других людях и об интересах Родины.</a:t>
            </a:r>
            <a:endParaRPr lang="ru-RU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Блоками воспитывающей деятельности обучающихся являются: </a:t>
            </a:r>
          </a:p>
          <a:p>
            <a:pPr>
              <a:buFont typeface="Wingdings" pitchFamily="2" charset="2"/>
              <a:buChar char="§"/>
            </a:pP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посещение музеев, воспитание на традициях семьи, родного края, занятия в секциях, кружках и клубах;</a:t>
            </a:r>
          </a:p>
          <a:p>
            <a:pPr>
              <a:buFont typeface="Wingdings" pitchFamily="2" charset="2"/>
              <a:buChar char="§"/>
            </a:pP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формирование патриотического воспитания во внеурочное время (открытые мероприятия, классные часы, соревнования, конкурсы).</a:t>
            </a:r>
          </a:p>
          <a:p>
            <a:pPr>
              <a:buFont typeface="Wingdings" pitchFamily="2" charset="2"/>
              <a:buChar char="§"/>
            </a:pP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экологическое воспитание (факультативы, экскурсии, мероприятия).</a:t>
            </a:r>
            <a:endParaRPr lang="ru-RU" sz="24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Users\ADMIN\Pictures\DR 2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32656"/>
            <a:ext cx="3816424" cy="2862318"/>
          </a:xfrm>
          <a:prstGeom prst="rect">
            <a:avLst/>
          </a:prstGeom>
          <a:noFill/>
        </p:spPr>
      </p:pic>
      <p:pic>
        <p:nvPicPr>
          <p:cNvPr id="10243" name="Picture 3" descr="C:\Users\ADMIN\Pictures\1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3" y="260648"/>
            <a:ext cx="4104455" cy="2952328"/>
          </a:xfrm>
          <a:prstGeom prst="rect">
            <a:avLst/>
          </a:prstGeom>
          <a:noFill/>
        </p:spPr>
      </p:pic>
      <p:pic>
        <p:nvPicPr>
          <p:cNvPr id="10244" name="Picture 4" descr="C:\Users\ADMIN\Pictures\14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3275602"/>
            <a:ext cx="3816424" cy="2889702"/>
          </a:xfrm>
          <a:prstGeom prst="rect">
            <a:avLst/>
          </a:prstGeom>
          <a:noFill/>
        </p:spPr>
      </p:pic>
      <p:pic>
        <p:nvPicPr>
          <p:cNvPr id="10245" name="Picture 5" descr="C:\Users\ADMIN\Pictures\2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3356992"/>
            <a:ext cx="4032448" cy="28803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Патриотическое воспитание является важнейшей составляющей воспитательного процесса. Его задачами являются: </a:t>
            </a:r>
          </a:p>
          <a:p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воспитание у детей любви к Родине и её историческому прошлому; </a:t>
            </a:r>
          </a:p>
          <a:p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формирование у воспитанников представления о России, как о многонациональном государстве; воспитание юного гражданина, здорового нравственно и физически, способного к защите Отечества.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ADMIN\Pictures\03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60648"/>
            <a:ext cx="3960440" cy="2952328"/>
          </a:xfrm>
          <a:prstGeom prst="rect">
            <a:avLst/>
          </a:prstGeom>
          <a:noFill/>
        </p:spPr>
      </p:pic>
      <p:pic>
        <p:nvPicPr>
          <p:cNvPr id="2051" name="Picture 3" descr="C:\Users\ADMIN\Pictures\03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260648"/>
            <a:ext cx="3970784" cy="2952328"/>
          </a:xfrm>
          <a:prstGeom prst="rect">
            <a:avLst/>
          </a:prstGeom>
          <a:noFill/>
        </p:spPr>
      </p:pic>
      <p:pic>
        <p:nvPicPr>
          <p:cNvPr id="2052" name="Picture 4" descr="C:\Users\ADMIN\Pictures\04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3356992"/>
            <a:ext cx="3888432" cy="2736304"/>
          </a:xfrm>
          <a:prstGeom prst="rect">
            <a:avLst/>
          </a:prstGeom>
          <a:noFill/>
        </p:spPr>
      </p:pic>
      <p:pic>
        <p:nvPicPr>
          <p:cNvPr id="2053" name="Picture 5" descr="C:\Users\ADMIN\Pictures\11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3320988"/>
            <a:ext cx="3960440" cy="27723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ADMIN\Pictures\1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7961">
            <a:off x="4730765" y="380198"/>
            <a:ext cx="3864402" cy="2861103"/>
          </a:xfrm>
          <a:prstGeom prst="rect">
            <a:avLst/>
          </a:prstGeom>
          <a:noFill/>
        </p:spPr>
      </p:pic>
      <p:pic>
        <p:nvPicPr>
          <p:cNvPr id="3075" name="Picture 3" descr="C:\Users\ADMIN\Pictures\1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035124">
            <a:off x="615052" y="497121"/>
            <a:ext cx="4019939" cy="3014954"/>
          </a:xfrm>
          <a:prstGeom prst="rect">
            <a:avLst/>
          </a:prstGeom>
          <a:noFill/>
        </p:spPr>
      </p:pic>
      <p:pic>
        <p:nvPicPr>
          <p:cNvPr id="3076" name="Picture 4" descr="C:\Users\ADMIN\Pictures\12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3068960"/>
            <a:ext cx="5112568" cy="31683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C:\Users\ADMIN\Pictures\13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32657"/>
            <a:ext cx="4040188" cy="2736304"/>
          </a:xfrm>
          <a:prstGeom prst="rect">
            <a:avLst/>
          </a:prstGeom>
          <a:noFill/>
        </p:spPr>
      </p:pic>
      <p:pic>
        <p:nvPicPr>
          <p:cNvPr id="4099" name="Picture 3" descr="C:\Users\ADMIN\Pictures\13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212976"/>
            <a:ext cx="3960440" cy="2942946"/>
          </a:xfrm>
          <a:prstGeom prst="rect">
            <a:avLst/>
          </a:prstGeom>
          <a:noFill/>
        </p:spPr>
      </p:pic>
      <p:pic>
        <p:nvPicPr>
          <p:cNvPr id="4100" name="Picture 4" descr="C:\Users\ADMIN\Pictures\146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332656"/>
            <a:ext cx="4041775" cy="2952327"/>
          </a:xfrm>
          <a:prstGeom prst="rect">
            <a:avLst/>
          </a:prstGeom>
          <a:noFill/>
        </p:spPr>
      </p:pic>
      <p:pic>
        <p:nvPicPr>
          <p:cNvPr id="4101" name="Picture 5" descr="C:\Users\ADMIN\Pictures\18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3356992"/>
            <a:ext cx="4067944" cy="28349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0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Одним из важнейших направлений патриотического воспитания является краеведение.                        Изучение истории родного края способствует росту самосознания граждан, формированию гордости за свою страну, малую Родину.                                                       </a:t>
            </a:r>
            <a:endParaRPr lang="ru-RU" sz="40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/>
          <a:lstStyle/>
          <a:p>
            <a:pPr algn="l"/>
            <a:endParaRPr lang="ru-RU" sz="28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ADMIN\Pictures\14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834476" y="1403268"/>
            <a:ext cx="6172236" cy="4031010"/>
          </a:xfrm>
          <a:prstGeom prst="rect">
            <a:avLst/>
          </a:prstGeom>
          <a:noFill/>
        </p:spPr>
      </p:pic>
      <p:pic>
        <p:nvPicPr>
          <p:cNvPr id="5123" name="Picture 3" descr="C:\Users\ADMIN\Pictures\164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320659">
            <a:off x="4409380" y="396004"/>
            <a:ext cx="4176347" cy="3003598"/>
          </a:xfrm>
          <a:prstGeom prst="rect">
            <a:avLst/>
          </a:prstGeom>
          <a:noFill/>
        </p:spPr>
      </p:pic>
      <p:pic>
        <p:nvPicPr>
          <p:cNvPr id="5125" name="Picture 5" descr="C:\Users\ADMIN\Pictures\16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329206">
            <a:off x="4352453" y="3589802"/>
            <a:ext cx="4126321" cy="29480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ADMIN\Pictures\17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32656"/>
            <a:ext cx="4040188" cy="3030141"/>
          </a:xfrm>
          <a:prstGeom prst="rect">
            <a:avLst/>
          </a:prstGeom>
          <a:noFill/>
        </p:spPr>
      </p:pic>
      <p:pic>
        <p:nvPicPr>
          <p:cNvPr id="6147" name="Picture 3" descr="C:\Users\ADMIN\Pictures\179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332656"/>
            <a:ext cx="4041775" cy="3031331"/>
          </a:xfrm>
          <a:prstGeom prst="rect">
            <a:avLst/>
          </a:prstGeom>
          <a:noFill/>
        </p:spPr>
      </p:pic>
      <p:pic>
        <p:nvPicPr>
          <p:cNvPr id="6148" name="Picture 4" descr="C:\Users\ADMIN\Pictures\18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3429000"/>
            <a:ext cx="3888432" cy="2672916"/>
          </a:xfrm>
          <a:prstGeom prst="rect">
            <a:avLst/>
          </a:prstGeom>
          <a:noFill/>
        </p:spPr>
      </p:pic>
      <p:pic>
        <p:nvPicPr>
          <p:cNvPr id="6149" name="Picture 5" descr="C:\Users\ADMIN\Pictures\18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3429000"/>
            <a:ext cx="3816424" cy="27543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ADMIN\Pictures\18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32657"/>
            <a:ext cx="4040188" cy="3024336"/>
          </a:xfrm>
          <a:prstGeom prst="rect">
            <a:avLst/>
          </a:prstGeom>
          <a:noFill/>
        </p:spPr>
      </p:pic>
      <p:pic>
        <p:nvPicPr>
          <p:cNvPr id="7171" name="Picture 3" descr="C:\Users\ADMIN\Pictures\18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404664"/>
            <a:ext cx="4032447" cy="2952328"/>
          </a:xfrm>
          <a:prstGeom prst="rect">
            <a:avLst/>
          </a:prstGeom>
          <a:noFill/>
        </p:spPr>
      </p:pic>
      <p:pic>
        <p:nvPicPr>
          <p:cNvPr id="7172" name="Picture 4" descr="C:\Users\ADMIN\Pictures\2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3429000"/>
            <a:ext cx="3888432" cy="2862318"/>
          </a:xfrm>
          <a:prstGeom prst="rect">
            <a:avLst/>
          </a:prstGeom>
          <a:noFill/>
        </p:spPr>
      </p:pic>
      <p:pic>
        <p:nvPicPr>
          <p:cNvPr id="7173" name="Picture 5" descr="C:\Users\ADMIN\Pictures\210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9" y="3429000"/>
            <a:ext cx="3945764" cy="281530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0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Взаимодействие школы и семьи по формированию и развитию патриотического воспитания - это своеобразная формула гражданского патриотизма, в основе которой лежат чувства Родины, родства, солидарности. </a:t>
            </a:r>
            <a:endParaRPr lang="ru-RU" sz="40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194" name="Picture 2" descr="C:\Users\ADMIN\Pictures\22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32656"/>
            <a:ext cx="4040188" cy="3240360"/>
          </a:xfrm>
          <a:prstGeom prst="rect">
            <a:avLst/>
          </a:prstGeom>
          <a:noFill/>
        </p:spPr>
      </p:pic>
      <p:pic>
        <p:nvPicPr>
          <p:cNvPr id="8195" name="Picture 3" descr="C:\Users\ADMIN\Pictures\23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501008"/>
            <a:ext cx="4104456" cy="2780928"/>
          </a:xfrm>
          <a:prstGeom prst="rect">
            <a:avLst/>
          </a:prstGeom>
          <a:noFill/>
        </p:spPr>
      </p:pic>
      <p:pic>
        <p:nvPicPr>
          <p:cNvPr id="8196" name="Picture 4" descr="C:\Users\ADMIN\Pictures\25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332656"/>
            <a:ext cx="4139952" cy="3104964"/>
          </a:xfrm>
          <a:prstGeom prst="rect">
            <a:avLst/>
          </a:prstGeom>
          <a:noFill/>
        </p:spPr>
      </p:pic>
      <p:pic>
        <p:nvPicPr>
          <p:cNvPr id="8197" name="Picture 5" descr="C:\Users\ADMIN\Pictures\258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3212976"/>
            <a:ext cx="4041775" cy="30313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Патриотизм включает в себя: гордость за своё Отечество, символы государства, за свой народ, уважительное отношение к историческому прошлому своей большой и малой Родины и своего народа, их будущее, гуманизм, милосердие, общечеловеческие ценности.</a:t>
            </a:r>
            <a:endParaRPr lang="ru-RU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ADMIN\Pictures\18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21307602">
            <a:off x="485383" y="949604"/>
            <a:ext cx="3979438" cy="4578477"/>
          </a:xfrm>
          <a:prstGeom prst="rect">
            <a:avLst/>
          </a:prstGeom>
          <a:noFill/>
        </p:spPr>
      </p:pic>
      <p:pic>
        <p:nvPicPr>
          <p:cNvPr id="9219" name="Picture 3" descr="C:\Users\ADMIN\Pictures\185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193661">
            <a:off x="4415944" y="1228184"/>
            <a:ext cx="4060278" cy="48023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Повышение социальной активности.</a:t>
            </a:r>
          </a:p>
          <a:p>
            <a:pPr algn="ctr">
              <a:buNone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Важным аспектом патриотического воспитания молодого гражданина является осознание необходимости участия в общественной жизни страны, своего города, своей школы. И это очень важно и значимо для меня как для учителя </a:t>
            </a:r>
            <a:r>
              <a:rPr lang="ru-RU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истории, так 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 это повышает интерес к предмету истории и к истории своей страны.</a:t>
            </a:r>
            <a:endParaRPr lang="ru-RU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Шаблон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Шаблон1</Template>
  <TotalTime>331</TotalTime>
  <Words>409</Words>
  <Application>Microsoft Office PowerPoint</Application>
  <PresentationFormat>Экран (4:3)</PresentationFormat>
  <Paragraphs>25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Шаблон1</vt:lpstr>
      <vt:lpstr>Организация работы по формированию  гражданско-патриотического воспитания обучающихся в условиях СОГБОУ «Вяземская школа–интернат №1 для обучающихся с ограниченными возможностями здоровья» 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34</cp:revision>
  <dcterms:created xsi:type="dcterms:W3CDTF">2017-02-18T21:56:29Z</dcterms:created>
  <dcterms:modified xsi:type="dcterms:W3CDTF">2019-01-10T13:24:41Z</dcterms:modified>
</cp:coreProperties>
</file>