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5"/>
  </p:notesMasterIdLst>
  <p:sldIdLst>
    <p:sldId id="256" r:id="rId2"/>
    <p:sldId id="257" r:id="rId3"/>
    <p:sldId id="258" r:id="rId4"/>
    <p:sldId id="263" r:id="rId5"/>
    <p:sldId id="264" r:id="rId6"/>
    <p:sldId id="265" r:id="rId7"/>
    <p:sldId id="259" r:id="rId8"/>
    <p:sldId id="266" r:id="rId9"/>
    <p:sldId id="267" r:id="rId10"/>
    <p:sldId id="268" r:id="rId11"/>
    <p:sldId id="260" r:id="rId12"/>
    <p:sldId id="269" r:id="rId13"/>
    <p:sldId id="270" r:id="rId14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8289" autoAdjust="0"/>
    <p:restoredTop sz="82185" autoAdjust="0"/>
  </p:normalViewPr>
  <p:slideViewPr>
    <p:cSldViewPr>
      <p:cViewPr varScale="1">
        <p:scale>
          <a:sx n="64" d="100"/>
          <a:sy n="64" d="100"/>
        </p:scale>
        <p:origin x="-1242" y="-9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2106"/>
    </p:cViewPr>
  </p:outlin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E950C25-BD48-4DAB-87D8-B98ED53959EA}" type="datetimeFigureOut">
              <a:rPr lang="ru-RU" smtClean="0"/>
              <a:t>17.11.2017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31218AD-248E-4EFB-B3E5-B584EA2A895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774155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Заголовок 7"/>
          <p:cNvSpPr>
            <a:spLocks noGrp="1"/>
          </p:cNvSpPr>
          <p:nvPr>
            <p:ph type="ctrTitle"/>
          </p:nvPr>
        </p:nvSpPr>
        <p:spPr>
          <a:xfrm>
            <a:off x="2286000" y="3124200"/>
            <a:ext cx="6172200" cy="1894362"/>
          </a:xfrm>
        </p:spPr>
        <p:txBody>
          <a:bodyPr/>
          <a:lstStyle>
            <a:lvl1pPr>
              <a:defRPr b="1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9" name="Подзаголовок 8"/>
          <p:cNvSpPr>
            <a:spLocks noGrp="1"/>
          </p:cNvSpPr>
          <p:nvPr>
            <p:ph type="subTitle" idx="1"/>
          </p:nvPr>
        </p:nvSpPr>
        <p:spPr>
          <a:xfrm>
            <a:off x="2286000" y="5003322"/>
            <a:ext cx="6172200" cy="1371600"/>
          </a:xfrm>
        </p:spPr>
        <p:txBody>
          <a:bodyPr/>
          <a:lstStyle>
            <a:lvl1pPr marL="0" indent="0" algn="l">
              <a:buNone/>
              <a:defRPr sz="1800" b="1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28" name="Дата 27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4621" y="1174097"/>
            <a:ext cx="2286000" cy="381000"/>
          </a:xfrm>
        </p:spPr>
        <p:txBody>
          <a:bodyPr/>
          <a:lstStyle/>
          <a:p>
            <a:fld id="{B731C842-2BD6-4CBB-85A0-499B616BCF82}" type="datetimeFigureOut">
              <a:rPr lang="ru-RU" smtClean="0"/>
              <a:t>17.11.2017</a:t>
            </a:fld>
            <a:endParaRPr lang="ru-RU"/>
          </a:p>
        </p:txBody>
      </p:sp>
      <p:sp>
        <p:nvSpPr>
          <p:cNvPr id="17" name="Нижний колонтитул 16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269" y="4181669"/>
            <a:ext cx="3657600" cy="384048"/>
          </a:xfrm>
        </p:spPr>
        <p:txBody>
          <a:bodyPr/>
          <a:lstStyle/>
          <a:p>
            <a:endParaRPr lang="ru-RU"/>
          </a:p>
        </p:txBody>
      </p:sp>
      <p:sp>
        <p:nvSpPr>
          <p:cNvPr id="10" name="Прямоугольник 9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Прямоугольник 11"/>
          <p:cNvSpPr/>
          <p:nvPr/>
        </p:nvSpPr>
        <p:spPr bwMode="auto">
          <a:xfrm>
            <a:off x="276336" y="0"/>
            <a:ext cx="104664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4" name="Прямоугольник 13"/>
          <p:cNvSpPr/>
          <p:nvPr/>
        </p:nvSpPr>
        <p:spPr bwMode="auto">
          <a:xfrm>
            <a:off x="990600" y="0"/>
            <a:ext cx="181872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9" name="Прямоугольник 18"/>
          <p:cNvSpPr/>
          <p:nvPr/>
        </p:nvSpPr>
        <p:spPr bwMode="auto">
          <a:xfrm>
            <a:off x="1141320" y="0"/>
            <a:ext cx="230280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Прямая соединительная линия 10"/>
          <p:cNvSpPr>
            <a:spLocks noChangeShapeType="1"/>
          </p:cNvSpPr>
          <p:nvPr/>
        </p:nvSpPr>
        <p:spPr bwMode="auto">
          <a:xfrm>
            <a:off x="106344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8" name="Прямая соединительная линия 17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0" name="Прямая соединительная линия 19"/>
          <p:cNvSpPr>
            <a:spLocks noChangeShapeType="1"/>
          </p:cNvSpPr>
          <p:nvPr/>
        </p:nvSpPr>
        <p:spPr bwMode="auto">
          <a:xfrm>
            <a:off x="854112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Прямая соединительная линия 15"/>
          <p:cNvSpPr>
            <a:spLocks noChangeShapeType="1"/>
          </p:cNvSpPr>
          <p:nvPr/>
        </p:nvSpPr>
        <p:spPr bwMode="auto">
          <a:xfrm>
            <a:off x="172664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5" name="Прямая соединительная линия 14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2" name="Прямая соединительная линия 21"/>
          <p:cNvSpPr>
            <a:spLocks noChangeShapeType="1"/>
          </p:cNvSpPr>
          <p:nvPr/>
        </p:nvSpPr>
        <p:spPr bwMode="auto">
          <a:xfrm>
            <a:off x="9113856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7" name="Прямоугольник 26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1" name="Овал 20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Овал 22"/>
          <p:cNvSpPr/>
          <p:nvPr/>
        </p:nvSpPr>
        <p:spPr bwMode="auto">
          <a:xfrm>
            <a:off x="1309632" y="4866752"/>
            <a:ext cx="641424" cy="641424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4" name="Овал 23"/>
          <p:cNvSpPr/>
          <p:nvPr/>
        </p:nvSpPr>
        <p:spPr bwMode="auto">
          <a:xfrm>
            <a:off x="1091080" y="5500632"/>
            <a:ext cx="137160" cy="13716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6" name="Овал 25"/>
          <p:cNvSpPr/>
          <p:nvPr/>
        </p:nvSpPr>
        <p:spPr bwMode="auto">
          <a:xfrm>
            <a:off x="1664208" y="5788152"/>
            <a:ext cx="274320" cy="27432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5" name="Овал 24"/>
          <p:cNvSpPr/>
          <p:nvPr/>
        </p:nvSpPr>
        <p:spPr>
          <a:xfrm>
            <a:off x="1905000" y="4495800"/>
            <a:ext cx="365760" cy="36576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9" name="Номер слайда 28"/>
          <p:cNvSpPr>
            <a:spLocks noGrp="1"/>
          </p:cNvSpPr>
          <p:nvPr>
            <p:ph type="sldNum" sz="quarter" idx="12"/>
          </p:nvPr>
        </p:nvSpPr>
        <p:spPr bwMode="auto">
          <a:xfrm>
            <a:off x="1325544" y="4928702"/>
            <a:ext cx="609600" cy="517524"/>
          </a:xfrm>
        </p:spPr>
        <p:txBody>
          <a:bodyPr/>
          <a:lstStyle/>
          <a:p>
            <a:fld id="{D07469A7-5586-4D20-90E2-88A24BD5B424}" type="slidenum">
              <a:rPr lang="ru-RU" smtClean="0"/>
              <a:t>‹#›</a:t>
            </a:fld>
            <a:endParaRPr lang="ru-RU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8" name="Объект 7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7467600" cy="4873752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4"/>
          </p:nvPr>
        </p:nvSpPr>
        <p:spPr/>
        <p:txBody>
          <a:bodyPr rtlCol="0"/>
          <a:lstStyle/>
          <a:p>
            <a:fld id="{B731C842-2BD6-4CBB-85A0-499B616BCF82}" type="datetimeFigureOut">
              <a:rPr lang="ru-RU" smtClean="0"/>
              <a:t>17.11.2017</a:t>
            </a:fld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fld id="{D07469A7-5586-4D20-90E2-88A24BD5B424}" type="slidenum">
              <a:rPr lang="ru-RU" smtClean="0"/>
              <a:t>‹#›</a:t>
            </a:fld>
            <a:endParaRPr lang="ru-RU"/>
          </a:p>
        </p:txBody>
      </p:sp>
      <p:sp>
        <p:nvSpPr>
          <p:cNvPr id="10" name="Нижний колонтитул 9"/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/>
          <a:p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286000" y="2895600"/>
            <a:ext cx="6172200" cy="2053590"/>
          </a:xfrm>
        </p:spPr>
        <p:txBody>
          <a:bodyPr/>
          <a:lstStyle>
            <a:lvl1pPr algn="l">
              <a:buNone/>
              <a:defRPr sz="3000" b="1" cap="small" baseline="0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2286000" y="5010150"/>
            <a:ext cx="6172200" cy="1371600"/>
          </a:xfrm>
        </p:spPr>
        <p:txBody>
          <a:bodyPr anchor="t"/>
          <a:lstStyle>
            <a:lvl1pPr marL="0" indent="0">
              <a:buNone/>
              <a:defRPr sz="1800" b="1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3256" y="1170432"/>
            <a:ext cx="2286000" cy="381000"/>
          </a:xfrm>
        </p:spPr>
        <p:txBody>
          <a:bodyPr/>
          <a:lstStyle/>
          <a:p>
            <a:fld id="{B731C842-2BD6-4CBB-85A0-499B616BCF82}" type="datetimeFigureOut">
              <a:rPr lang="ru-RU" smtClean="0"/>
              <a:t>17.11.2017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456" y="4178808"/>
            <a:ext cx="3657600" cy="384048"/>
          </a:xfrm>
        </p:spPr>
        <p:txBody>
          <a:bodyPr/>
          <a:lstStyle/>
          <a:p>
            <a:endParaRPr lang="ru-RU"/>
          </a:p>
        </p:txBody>
      </p:sp>
      <p:sp>
        <p:nvSpPr>
          <p:cNvPr id="9" name="Прямоугольник 8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Прямоугольник 9"/>
          <p:cNvSpPr/>
          <p:nvPr/>
        </p:nvSpPr>
        <p:spPr bwMode="auto">
          <a:xfrm>
            <a:off x="276336" y="0"/>
            <a:ext cx="104664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Прямоугольник 10"/>
          <p:cNvSpPr/>
          <p:nvPr/>
        </p:nvSpPr>
        <p:spPr bwMode="auto">
          <a:xfrm>
            <a:off x="990600" y="0"/>
            <a:ext cx="181872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Прямоугольник 11"/>
          <p:cNvSpPr/>
          <p:nvPr/>
        </p:nvSpPr>
        <p:spPr bwMode="auto">
          <a:xfrm>
            <a:off x="1141320" y="0"/>
            <a:ext cx="230280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Прямая соединительная линия 12"/>
          <p:cNvSpPr>
            <a:spLocks noChangeShapeType="1"/>
          </p:cNvSpPr>
          <p:nvPr/>
        </p:nvSpPr>
        <p:spPr bwMode="auto">
          <a:xfrm>
            <a:off x="106344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4" name="Прямая соединительная линия 13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5" name="Прямая соединительная линия 14"/>
          <p:cNvSpPr>
            <a:spLocks noChangeShapeType="1"/>
          </p:cNvSpPr>
          <p:nvPr/>
        </p:nvSpPr>
        <p:spPr bwMode="auto">
          <a:xfrm>
            <a:off x="854112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Прямая соединительная линия 15"/>
          <p:cNvSpPr>
            <a:spLocks noChangeShapeType="1"/>
          </p:cNvSpPr>
          <p:nvPr/>
        </p:nvSpPr>
        <p:spPr bwMode="auto">
          <a:xfrm>
            <a:off x="172664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7" name="Прямая соединительная линия 16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8" name="Прямоугольник 17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9" name="Овал 18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0" name="Овал 19"/>
          <p:cNvSpPr/>
          <p:nvPr/>
        </p:nvSpPr>
        <p:spPr bwMode="auto">
          <a:xfrm>
            <a:off x="1324704" y="4866752"/>
            <a:ext cx="641424" cy="641424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1" name="Овал 20"/>
          <p:cNvSpPr/>
          <p:nvPr/>
        </p:nvSpPr>
        <p:spPr bwMode="auto">
          <a:xfrm>
            <a:off x="1091080" y="5500632"/>
            <a:ext cx="137160" cy="13716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2" name="Овал 21"/>
          <p:cNvSpPr/>
          <p:nvPr/>
        </p:nvSpPr>
        <p:spPr bwMode="auto">
          <a:xfrm>
            <a:off x="1664208" y="5791200"/>
            <a:ext cx="274320" cy="27432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Овал 22"/>
          <p:cNvSpPr/>
          <p:nvPr/>
        </p:nvSpPr>
        <p:spPr bwMode="auto">
          <a:xfrm>
            <a:off x="1879040" y="4479888"/>
            <a:ext cx="365760" cy="36576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6" name="Прямая соединительная линия 25"/>
          <p:cNvSpPr>
            <a:spLocks noChangeShapeType="1"/>
          </p:cNvSpPr>
          <p:nvPr/>
        </p:nvSpPr>
        <p:spPr bwMode="auto">
          <a:xfrm>
            <a:off x="9097944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 bwMode="auto">
          <a:xfrm>
            <a:off x="1340616" y="4928702"/>
            <a:ext cx="609600" cy="517524"/>
          </a:xfrm>
        </p:spPr>
        <p:txBody>
          <a:bodyPr/>
          <a:lstStyle/>
          <a:p>
            <a:fld id="{D07469A7-5586-4D20-90E2-88A24BD5B424}" type="slidenum">
              <a:rPr lang="ru-RU" smtClean="0"/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31C842-2BD6-4CBB-85A0-499B616BCF82}" type="datetimeFigureOut">
              <a:rPr lang="ru-RU" smtClean="0"/>
              <a:t>17.11.2017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7469A7-5586-4D20-90E2-88A24BD5B424}" type="slidenum">
              <a:rPr lang="ru-RU" smtClean="0"/>
              <a:t>‹#›</a:t>
            </a:fld>
            <a:endParaRPr lang="ru-RU"/>
          </a:p>
        </p:txBody>
      </p:sp>
      <p:sp>
        <p:nvSpPr>
          <p:cNvPr id="9" name="Объект 8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3657600" cy="45720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1" name="Объект 10"/>
          <p:cNvSpPr>
            <a:spLocks noGrp="1"/>
          </p:cNvSpPr>
          <p:nvPr>
            <p:ph sz="quarter" idx="2"/>
          </p:nvPr>
        </p:nvSpPr>
        <p:spPr>
          <a:xfrm>
            <a:off x="4270248" y="1600200"/>
            <a:ext cx="3657600" cy="45720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7543800" cy="1143000"/>
          </a:xfrm>
        </p:spPr>
        <p:txBody>
          <a:bodyPr anchor="b"/>
          <a:lstStyle>
            <a:lvl1pPr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31C842-2BD6-4CBB-85A0-499B616BCF82}" type="datetimeFigureOut">
              <a:rPr lang="ru-RU" smtClean="0"/>
              <a:t>17.11.2017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7469A7-5586-4D20-90E2-88A24BD5B424}" type="slidenum">
              <a:rPr lang="ru-RU" smtClean="0"/>
              <a:t>‹#›</a:t>
            </a:fld>
            <a:endParaRPr lang="ru-RU"/>
          </a:p>
        </p:txBody>
      </p:sp>
      <p:sp>
        <p:nvSpPr>
          <p:cNvPr id="11" name="Объект 10"/>
          <p:cNvSpPr>
            <a:spLocks noGrp="1"/>
          </p:cNvSpPr>
          <p:nvPr>
            <p:ph sz="quarter" idx="2"/>
          </p:nvPr>
        </p:nvSpPr>
        <p:spPr>
          <a:xfrm>
            <a:off x="457200" y="2362200"/>
            <a:ext cx="3657600" cy="38862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3" name="Объект 12"/>
          <p:cNvSpPr>
            <a:spLocks noGrp="1"/>
          </p:cNvSpPr>
          <p:nvPr>
            <p:ph sz="quarter" idx="4"/>
          </p:nvPr>
        </p:nvSpPr>
        <p:spPr>
          <a:xfrm>
            <a:off x="4371975" y="2362200"/>
            <a:ext cx="3657600" cy="38862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2" name="Текст 11"/>
          <p:cNvSpPr>
            <a:spLocks noGrp="1"/>
          </p:cNvSpPr>
          <p:nvPr>
            <p:ph type="body" sz="quarter" idx="1"/>
          </p:nvPr>
        </p:nvSpPr>
        <p:spPr>
          <a:xfrm>
            <a:off x="4572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14" name="Текст 13"/>
          <p:cNvSpPr>
            <a:spLocks noGrp="1"/>
          </p:cNvSpPr>
          <p:nvPr>
            <p:ph type="body" sz="quarter" idx="3"/>
          </p:nvPr>
        </p:nvSpPr>
        <p:spPr>
          <a:xfrm>
            <a:off x="43434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6" name="Дата 5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B731C842-2BD6-4CBB-85A0-499B616BCF82}" type="datetimeFigureOut">
              <a:rPr lang="ru-RU" smtClean="0"/>
              <a:t>17.11.2017</a:t>
            </a:fld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D07469A7-5586-4D20-90E2-88A24BD5B424}" type="slidenum">
              <a:rPr lang="ru-RU" smtClean="0"/>
              <a:t>‹#›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31C842-2BD6-4CBB-85A0-499B616BCF82}" type="datetimeFigureOut">
              <a:rPr lang="ru-RU" smtClean="0"/>
              <a:t>17.11.2017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7469A7-5586-4D20-90E2-88A24BD5B424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Прямая соединительная линия 9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 rot="5400000">
            <a:off x="3371850" y="3200400"/>
            <a:ext cx="6309360" cy="457200"/>
          </a:xfrm>
        </p:spPr>
        <p:txBody>
          <a:bodyPr anchor="b"/>
          <a:lstStyle>
            <a:lvl1pPr algn="l">
              <a:buNone/>
              <a:defRPr sz="2000" b="1" cap="small" baseline="0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6812280" y="274320"/>
            <a:ext cx="1527048" cy="4983480"/>
          </a:xfrm>
        </p:spPr>
        <p:txBody>
          <a:bodyPr/>
          <a:lstStyle>
            <a:lvl1pPr marL="0" indent="0">
              <a:spcBef>
                <a:spcPts val="400"/>
              </a:spcBef>
              <a:spcAft>
                <a:spcPts val="1000"/>
              </a:spcAft>
              <a:buNone/>
              <a:defRPr sz="12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8" name="Прямая соединительная линия 7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9" name="Прямая соединительная линия 8"/>
          <p:cNvSpPr>
            <a:spLocks noChangeShapeType="1"/>
          </p:cNvSpPr>
          <p:nvPr/>
        </p:nvSpPr>
        <p:spPr bwMode="auto">
          <a:xfrm>
            <a:off x="6192296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1" name="Прямая соединительная линия 10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Прямоугольник 11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Прямая соединительная линия 12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4" name="Овал 13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8" name="Объект 17"/>
          <p:cNvSpPr>
            <a:spLocks noGrp="1"/>
          </p:cNvSpPr>
          <p:nvPr>
            <p:ph sz="quarter" idx="1"/>
          </p:nvPr>
        </p:nvSpPr>
        <p:spPr>
          <a:xfrm>
            <a:off x="304800" y="274320"/>
            <a:ext cx="5638800" cy="6327648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1" name="Дата 20"/>
          <p:cNvSpPr>
            <a:spLocks noGrp="1"/>
          </p:cNvSpPr>
          <p:nvPr>
            <p:ph type="dt" sz="half" idx="14"/>
          </p:nvPr>
        </p:nvSpPr>
        <p:spPr/>
        <p:txBody>
          <a:bodyPr rtlCol="0"/>
          <a:lstStyle/>
          <a:p>
            <a:fld id="{B731C842-2BD6-4CBB-85A0-499B616BCF82}" type="datetimeFigureOut">
              <a:rPr lang="ru-RU" smtClean="0"/>
              <a:t>17.11.2017</a:t>
            </a:fld>
            <a:endParaRPr lang="ru-RU"/>
          </a:p>
        </p:txBody>
      </p:sp>
      <p:sp>
        <p:nvSpPr>
          <p:cNvPr id="22" name="Номер слайда 21"/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fld id="{D07469A7-5586-4D20-90E2-88A24BD5B424}" type="slidenum">
              <a:rPr lang="ru-RU" smtClean="0"/>
              <a:t>‹#›</a:t>
            </a:fld>
            <a:endParaRPr lang="ru-RU"/>
          </a:p>
        </p:txBody>
      </p:sp>
      <p:sp>
        <p:nvSpPr>
          <p:cNvPr id="23" name="Нижний колонтитул 22"/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/>
          <a:p>
            <a:endParaRPr lang="ru-RU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Прямая соединительная линия 8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3" name="Овал 12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 rot="5400000">
            <a:off x="3350133" y="3200400"/>
            <a:ext cx="6309360" cy="457200"/>
          </a:xfrm>
        </p:spPr>
        <p:txBody>
          <a:bodyPr anchor="b"/>
          <a:lstStyle>
            <a:lvl1pPr algn="l">
              <a:buNone/>
              <a:defRPr sz="2000" b="1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0" y="0"/>
            <a:ext cx="6172200" cy="6858000"/>
          </a:xfrm>
          <a:solidFill>
            <a:schemeClr val="bg2"/>
          </a:solidFill>
          <a:ln w="1270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/>
          <a:lstStyle>
            <a:lvl1pPr marL="0" indent="0">
              <a:buNone/>
              <a:defRPr sz="3200"/>
            </a:lvl1pPr>
          </a:lstStyle>
          <a:p>
            <a:pPr algn="ctr" eaLnBrk="1" latinLnBrk="0" hangingPunct="1">
              <a:buFontTx/>
              <a:buNone/>
            </a:pPr>
            <a:r>
              <a:rPr kumimoji="0" lang="ru-RU" smtClean="0"/>
              <a:t>Вставка рисунка</a:t>
            </a:r>
            <a:endParaRPr kumimoji="0" lang="en-US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765798" y="264795"/>
            <a:ext cx="1524000" cy="4956048"/>
          </a:xfrm>
        </p:spPr>
        <p:txBody>
          <a:bodyPr rot="0" spcFirstLastPara="0" vertOverflow="overflow" horzOverflow="overflow" vert="horz" wrap="square" lIns="91440" tIns="45720" rIns="91440" bIns="45720" numCol="1" spcCol="274320" rtlCol="0" fromWordArt="0" anchor="t" anchorCtr="0" forceAA="0" compatLnSpc="1">
            <a:normAutofit/>
          </a:bodyPr>
          <a:lstStyle>
            <a:lvl1pPr marL="0" indent="0">
              <a:spcBef>
                <a:spcPts val="100"/>
              </a:spcBef>
              <a:spcAft>
                <a:spcPts val="400"/>
              </a:spcAft>
              <a:buFontTx/>
              <a:buNone/>
              <a:defRPr sz="12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10" name="Прямая соединительная линия 9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1" name="Прямоугольник 10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Прямая соединительная линия 11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9" name="Прямая соединительная линия 18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0" name="Прямая соединительная линия 19"/>
          <p:cNvSpPr>
            <a:spLocks noChangeShapeType="1"/>
          </p:cNvSpPr>
          <p:nvPr/>
        </p:nvSpPr>
        <p:spPr bwMode="auto">
          <a:xfrm>
            <a:off x="6192296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7" name="Дата 16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B731C842-2BD6-4CBB-85A0-499B616BCF82}" type="datetimeFigureOut">
              <a:rPr lang="ru-RU" smtClean="0"/>
              <a:t>17.11.2017</a:t>
            </a:fld>
            <a:endParaRPr lang="ru-RU"/>
          </a:p>
        </p:txBody>
      </p:sp>
      <p:sp>
        <p:nvSpPr>
          <p:cNvPr id="18" name="Номер слайда 17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D07469A7-5586-4D20-90E2-88A24BD5B424}" type="slidenum">
              <a:rPr lang="ru-RU" smtClean="0"/>
              <a:t>‹#›</a:t>
            </a:fld>
            <a:endParaRPr lang="ru-RU"/>
          </a:p>
        </p:txBody>
      </p:sp>
      <p:sp>
        <p:nvSpPr>
          <p:cNvPr id="21" name="Нижний колонтитул 20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31C842-2BD6-4CBB-85A0-499B616BCF82}" type="datetimeFigureOut">
              <a:rPr lang="ru-RU" smtClean="0"/>
              <a:t>17.11.2017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7469A7-5586-4D20-90E2-88A24BD5B424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1676400" cy="5851525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31C842-2BD6-4CBB-85A0-499B616BCF82}" type="datetimeFigureOut">
              <a:rPr lang="ru-RU" smtClean="0"/>
              <a:t>17.11.2017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7469A7-5586-4D20-90E2-88A24BD5B424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Прямая соединительная линия 15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2" name="Заголовок 2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1143000"/>
          </a:xfrm>
          <a:prstGeom prst="rect">
            <a:avLst/>
          </a:prstGeom>
        </p:spPr>
        <p:txBody>
          <a:bodyPr vert="horz" anchor="b">
            <a:normAutofit/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3" name="Текст 1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7467600" cy="487375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4" name="Дата 13"/>
          <p:cNvSpPr>
            <a:spLocks noGrp="1"/>
          </p:cNvSpPr>
          <p:nvPr>
            <p:ph type="dt" sz="half" idx="2"/>
          </p:nvPr>
        </p:nvSpPr>
        <p:spPr>
          <a:xfrm rot="5400000">
            <a:off x="7589520" y="1081851"/>
            <a:ext cx="2011680" cy="384048"/>
          </a:xfrm>
          <a:prstGeom prst="rect">
            <a:avLst/>
          </a:prstGeom>
        </p:spPr>
        <p:txBody>
          <a:bodyPr vert="horz" anchor="ctr" anchorCtr="0"/>
          <a:lstStyle>
            <a:lvl1pPr algn="r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fld id="{B731C842-2BD6-4CBB-85A0-499B616BCF82}" type="datetimeFigureOut">
              <a:rPr lang="ru-RU" smtClean="0"/>
              <a:t>17.11.2017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3"/>
          </p:nvPr>
        </p:nvSpPr>
        <p:spPr>
          <a:xfrm rot="5400000">
            <a:off x="6990186" y="3737240"/>
            <a:ext cx="3200400" cy="365760"/>
          </a:xfrm>
          <a:prstGeom prst="rect">
            <a:avLst/>
          </a:prstGeom>
        </p:spPr>
        <p:txBody>
          <a:bodyPr vert="horz" anchor="ctr" anchorCtr="0"/>
          <a:lstStyle>
            <a:lvl1pPr algn="l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endParaRPr lang="ru-RU"/>
          </a:p>
        </p:txBody>
      </p:sp>
      <p:sp>
        <p:nvSpPr>
          <p:cNvPr id="7" name="Прямая соединительная линия 6"/>
          <p:cNvSpPr>
            <a:spLocks noChangeShapeType="1"/>
          </p:cNvSpPr>
          <p:nvPr/>
        </p:nvSpPr>
        <p:spPr bwMode="auto">
          <a:xfrm>
            <a:off x="76200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9" name="Прямая соединительная линия 8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0" name="Прямоугольник 9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Прямая соединительная линия 10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Овал 11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Номер слайда 22"/>
          <p:cNvSpPr>
            <a:spLocks noGrp="1"/>
          </p:cNvSpPr>
          <p:nvPr>
            <p:ph type="sldNum" sz="quarter" idx="4"/>
          </p:nvPr>
        </p:nvSpPr>
        <p:spPr>
          <a:xfrm>
            <a:off x="8129016" y="5734050"/>
            <a:ext cx="609600" cy="521208"/>
          </a:xfrm>
          <a:prstGeom prst="rect">
            <a:avLst/>
          </a:prstGeom>
        </p:spPr>
        <p:txBody>
          <a:bodyPr vert="horz" anchor="ctr"/>
          <a:lstStyle>
            <a:lvl1pPr algn="ctr" eaLnBrk="1" latinLnBrk="0" hangingPunct="1">
              <a:defRPr kumimoji="0" sz="1400" b="1">
                <a:solidFill>
                  <a:srgbClr val="FFFFFF"/>
                </a:solidFill>
              </a:defRPr>
            </a:lvl1pPr>
          </a:lstStyle>
          <a:p>
            <a:fld id="{D07469A7-5586-4D20-90E2-88A24BD5B424}" type="slidenum">
              <a:rPr lang="ru-RU" smtClean="0"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3000" b="0" kern="1200" cap="small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600"/>
        </a:spcBef>
        <a:buClr>
          <a:schemeClr val="accent1"/>
        </a:buClr>
        <a:buSzPct val="70000"/>
        <a:buFont typeface="Wingdings"/>
        <a:buChar char="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74320" algn="l" rtl="0" eaLnBrk="1" latinLnBrk="0" hangingPunct="1">
        <a:spcBef>
          <a:spcPct val="20000"/>
        </a:spcBef>
        <a:buClr>
          <a:schemeClr val="accent1"/>
        </a:buClr>
        <a:buSzPct val="8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SzPct val="60000"/>
        <a:buFont typeface="Wingdings"/>
        <a:buChar char="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182880" algn="l" rtl="0" eaLnBrk="1" latinLnBrk="0" hangingPunct="1">
        <a:spcBef>
          <a:spcPct val="20000"/>
        </a:spcBef>
        <a:buClr>
          <a:schemeClr val="accent2">
            <a:tint val="60000"/>
          </a:schemeClr>
        </a:buClr>
        <a:buSzPct val="68000"/>
        <a:buFont typeface="Wingdings 2"/>
        <a:buChar char="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182880" algn="l" rtl="0" eaLnBrk="1" latinLnBrk="0" hangingPunct="1">
        <a:spcBef>
          <a:spcPct val="20000"/>
        </a:spcBef>
        <a:buClr>
          <a:schemeClr val="accent1"/>
        </a:buClr>
        <a:buChar char="•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6pPr>
      <a:lvl7pPr marL="201168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7pPr>
      <a:lvl8pPr marL="2286000" indent="-182880" algn="l" rtl="0" eaLnBrk="1" latinLnBrk="0" hangingPunct="1">
        <a:spcBef>
          <a:spcPct val="20000"/>
        </a:spcBef>
        <a:buClr>
          <a:schemeClr val="accent2"/>
        </a:buClr>
        <a:buChar char="•"/>
        <a:defRPr kumimoji="0" sz="1400" kern="1200" cap="small" baseline="0">
          <a:solidFill>
            <a:schemeClr val="tx2"/>
          </a:solidFill>
          <a:latin typeface="+mn-lt"/>
          <a:ea typeface="+mn-ea"/>
          <a:cs typeface="+mn-cs"/>
        </a:defRPr>
      </a:lvl8pPr>
      <a:lvl9pPr marL="256032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Char char="•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4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4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4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4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17.jpeg"/><Relationship Id="rId4" Type="http://schemas.openxmlformats.org/officeDocument/2006/relationships/image" Target="../media/image16.jpeg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Формы работы с родителями в условиях детского сада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Воспитатель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Шушкова А.А.</a:t>
            </a:r>
            <a:endParaRPr lang="ru-RU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855332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003232" cy="6178698"/>
          </a:xfrm>
        </p:spPr>
        <p:txBody>
          <a:bodyPr>
            <a:noAutofit/>
          </a:bodyPr>
          <a:lstStyle/>
          <a:p>
            <a:r>
              <a:rPr lang="ru-RU" sz="2400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Цель</a:t>
            </a:r>
            <a:r>
              <a:rPr lang="ru-RU" sz="24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-создать </a:t>
            </a:r>
            <a:r>
              <a:rPr lang="ru-RU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единое </a:t>
            </a:r>
            <a:r>
              <a:rPr lang="ru-RU" sz="24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пространство </a:t>
            </a:r>
            <a:r>
              <a:rPr lang="ru-RU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развития ребенка в семье и ДОУ, сделать родителей участниками полноценного воспитательного процесса. Достичь высокого качества в развитии, полностью удовлетворить интересы родителей и детей, создать это единое пространство возможно при систематическом взаимодействии ДОУ и семьи. Успех в этом нелегком процессе воспитания полноценного человека зависит от уровня профессиональной компетентности педагогов и педагогической культуры родителей</a:t>
            </a:r>
            <a:r>
              <a:rPr lang="ru-RU" sz="24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br>
              <a:rPr lang="ru-RU" sz="24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4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24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400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Задачи</a:t>
            </a:r>
            <a:r>
              <a:rPr lang="en-US" sz="2400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r>
              <a:rPr lang="ru-RU" sz="2400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 </a:t>
            </a:r>
            <a:r>
              <a:rPr lang="ru-RU" sz="24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повышение педагогической культуры родителей</a:t>
            </a:r>
            <a:br>
              <a:rPr lang="ru-RU" sz="24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4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 Приобщение родителей к участию в жизни детского сада</a:t>
            </a:r>
            <a:endParaRPr lang="ru-RU" sz="24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356095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9552" y="260648"/>
            <a:ext cx="7920880" cy="5544616"/>
          </a:xfrm>
        </p:spPr>
        <p:txBody>
          <a:bodyPr>
            <a:normAutofit fontScale="90000"/>
          </a:bodyPr>
          <a:lstStyle/>
          <a:p>
            <a:r>
              <a:rPr lang="ru-RU" sz="3600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600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Традиционные формы взаимодействия с семьёй</a:t>
            </a:r>
            <a:r>
              <a:rPr lang="en-US" sz="3600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r>
              <a:rPr lang="ru-RU" dirty="0" smtClean="0"/>
              <a:t/>
            </a:r>
            <a:br>
              <a:rPr lang="ru-RU" dirty="0" smtClean="0"/>
            </a:br>
            <a:r>
              <a:rPr lang="ru-RU" dirty="0"/>
              <a:t/>
            </a:r>
            <a:br>
              <a:rPr lang="ru-RU" dirty="0"/>
            </a:br>
            <a:r>
              <a:rPr lang="ru-RU" dirty="0" smtClean="0">
                <a:solidFill>
                  <a:schemeClr val="tx1"/>
                </a:solidFill>
              </a:rPr>
              <a:t>- Беседы, оформление папок -передвижек и стендов</a:t>
            </a:r>
            <a:r>
              <a:rPr lang="en-US" dirty="0" smtClean="0">
                <a:solidFill>
                  <a:schemeClr val="tx1"/>
                </a:solidFill>
              </a:rPr>
              <a:t>;</a:t>
            </a:r>
            <a:r>
              <a:rPr lang="ru-RU" dirty="0" smtClean="0">
                <a:solidFill>
                  <a:schemeClr val="tx1"/>
                </a:solidFill>
              </a:rPr>
              <a:t/>
            </a:r>
            <a:br>
              <a:rPr lang="ru-RU" dirty="0" smtClean="0">
                <a:solidFill>
                  <a:schemeClr val="tx1"/>
                </a:solidFill>
              </a:rPr>
            </a:br>
            <a:r>
              <a:rPr lang="ru-RU" dirty="0" smtClean="0">
                <a:solidFill>
                  <a:schemeClr val="tx1"/>
                </a:solidFill>
              </a:rPr>
              <a:t/>
            </a:r>
            <a:br>
              <a:rPr lang="ru-RU" dirty="0" smtClean="0">
                <a:solidFill>
                  <a:schemeClr val="tx1"/>
                </a:solidFill>
              </a:rPr>
            </a:br>
            <a:r>
              <a:rPr lang="ru-RU" dirty="0" smtClean="0">
                <a:solidFill>
                  <a:schemeClr val="tx1"/>
                </a:solidFill>
              </a:rPr>
              <a:t>-Дни открытых дверей</a:t>
            </a:r>
            <a:r>
              <a:rPr lang="en-US" dirty="0" smtClean="0">
                <a:solidFill>
                  <a:schemeClr val="tx1"/>
                </a:solidFill>
              </a:rPr>
              <a:t>;</a:t>
            </a:r>
            <a:r>
              <a:rPr lang="ru-RU" dirty="0" smtClean="0">
                <a:solidFill>
                  <a:schemeClr val="tx1"/>
                </a:solidFill>
              </a:rPr>
              <a:t/>
            </a:r>
            <a:br>
              <a:rPr lang="ru-RU" dirty="0" smtClean="0">
                <a:solidFill>
                  <a:schemeClr val="tx1"/>
                </a:solidFill>
              </a:rPr>
            </a:br>
            <a:r>
              <a:rPr lang="ru-RU" dirty="0" smtClean="0">
                <a:solidFill>
                  <a:schemeClr val="tx1"/>
                </a:solidFill>
              </a:rPr>
              <a:t/>
            </a:r>
            <a:br>
              <a:rPr lang="ru-RU" dirty="0" smtClean="0">
                <a:solidFill>
                  <a:schemeClr val="tx1"/>
                </a:solidFill>
              </a:rPr>
            </a:br>
            <a:r>
              <a:rPr lang="ru-RU" dirty="0" smtClean="0">
                <a:solidFill>
                  <a:schemeClr val="tx1"/>
                </a:solidFill>
              </a:rPr>
              <a:t>-Консультации , помощь специалистов</a:t>
            </a:r>
            <a:r>
              <a:rPr lang="en-US" dirty="0" smtClean="0">
                <a:solidFill>
                  <a:schemeClr val="tx1"/>
                </a:solidFill>
              </a:rPr>
              <a:t>;</a:t>
            </a:r>
            <a:r>
              <a:rPr lang="ru-RU" dirty="0" smtClean="0">
                <a:solidFill>
                  <a:schemeClr val="tx1"/>
                </a:solidFill>
              </a:rPr>
              <a:t/>
            </a:r>
            <a:br>
              <a:rPr lang="ru-RU" dirty="0" smtClean="0">
                <a:solidFill>
                  <a:schemeClr val="tx1"/>
                </a:solidFill>
              </a:rPr>
            </a:br>
            <a:r>
              <a:rPr lang="ru-RU" dirty="0" smtClean="0">
                <a:solidFill>
                  <a:schemeClr val="tx1"/>
                </a:solidFill>
              </a:rPr>
              <a:t/>
            </a:r>
            <a:br>
              <a:rPr lang="ru-RU" dirty="0" smtClean="0">
                <a:solidFill>
                  <a:schemeClr val="tx1"/>
                </a:solidFill>
              </a:rPr>
            </a:br>
            <a:r>
              <a:rPr lang="ru-RU" dirty="0" smtClean="0">
                <a:solidFill>
                  <a:schemeClr val="tx1"/>
                </a:solidFill>
              </a:rPr>
              <a:t>-Родительские собрания</a:t>
            </a:r>
            <a:r>
              <a:rPr lang="en-US" dirty="0" smtClean="0">
                <a:solidFill>
                  <a:schemeClr val="tx1"/>
                </a:solidFill>
              </a:rPr>
              <a:t>;</a:t>
            </a:r>
            <a:r>
              <a:rPr lang="ru-RU" dirty="0" smtClean="0">
                <a:solidFill>
                  <a:schemeClr val="tx1"/>
                </a:solidFill>
              </a:rPr>
              <a:t/>
            </a:r>
            <a:br>
              <a:rPr lang="ru-RU" dirty="0" smtClean="0">
                <a:solidFill>
                  <a:schemeClr val="tx1"/>
                </a:solidFill>
              </a:rPr>
            </a:br>
            <a:r>
              <a:rPr lang="ru-RU" dirty="0" smtClean="0">
                <a:solidFill>
                  <a:schemeClr val="tx1"/>
                </a:solidFill>
              </a:rPr>
              <a:t/>
            </a:r>
            <a:br>
              <a:rPr lang="ru-RU" dirty="0" smtClean="0">
                <a:solidFill>
                  <a:schemeClr val="tx1"/>
                </a:solidFill>
              </a:rPr>
            </a:br>
            <a:r>
              <a:rPr lang="ru-RU" dirty="0" smtClean="0">
                <a:solidFill>
                  <a:schemeClr val="tx1"/>
                </a:solidFill>
              </a:rPr>
              <a:t>- Праздники , развлечения</a:t>
            </a:r>
            <a:r>
              <a:rPr lang="ru-RU" dirty="0" smtClean="0"/>
              <a:t>.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4695536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7504" y="188640"/>
            <a:ext cx="7467600" cy="1143000"/>
          </a:xfrm>
        </p:spPr>
        <p:txBody>
          <a:bodyPr>
            <a:normAutofit/>
          </a:bodyPr>
          <a:lstStyle/>
          <a:p>
            <a:r>
              <a:rPr lang="ru-RU" sz="1400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Мастер-класс « Птица из пряжи своими руками»</a:t>
            </a:r>
            <a:endParaRPr lang="ru-RU" sz="1400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5" name="Объект 4"/>
          <p:cNvPicPr>
            <a:picLocks noGrp="1" noChangeAspect="1"/>
          </p:cNvPicPr>
          <p:nvPr>
            <p:ph sz="quarter"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512" y="3140968"/>
            <a:ext cx="4089648" cy="3456384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6" name="Объект 5"/>
          <p:cNvPicPr>
            <a:picLocks noGrp="1" noChangeAspect="1"/>
          </p:cNvPicPr>
          <p:nvPr>
            <p:ph sz="quarter" idx="2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83968" y="260648"/>
            <a:ext cx="4262065" cy="3168352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27389337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 smtClean="0">
                <a:solidFill>
                  <a:srgbClr val="FF0000"/>
                </a:solidFill>
              </a:rPr>
              <a:t>Выставка совместных работ</a:t>
            </a:r>
            <a:br>
              <a:rPr lang="ru-RU" dirty="0" smtClean="0">
                <a:solidFill>
                  <a:srgbClr val="FF0000"/>
                </a:solidFill>
              </a:rPr>
            </a:br>
            <a:r>
              <a:rPr lang="ru-RU" dirty="0" smtClean="0">
                <a:solidFill>
                  <a:srgbClr val="FF0000"/>
                </a:solidFill>
              </a:rPr>
              <a:t>« Всемирный день воды»</a:t>
            </a:r>
            <a:endParaRPr lang="ru-RU" dirty="0">
              <a:solidFill>
                <a:srgbClr val="FF0000"/>
              </a:solidFill>
            </a:endParaRPr>
          </a:p>
        </p:txBody>
      </p:sp>
      <p:pic>
        <p:nvPicPr>
          <p:cNvPr id="5" name="Объект 4"/>
          <p:cNvPicPr>
            <a:picLocks noGrp="1" noChangeAspect="1"/>
          </p:cNvPicPr>
          <p:nvPr>
            <p:ph sz="quarter"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7544" y="1628800"/>
            <a:ext cx="3657600" cy="288032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6" name="Объект 5"/>
          <p:cNvPicPr>
            <a:picLocks noGrp="1" noChangeAspect="1"/>
          </p:cNvPicPr>
          <p:nvPr>
            <p:ph sz="quarter" idx="2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70374" y="2996952"/>
            <a:ext cx="4190057" cy="3384376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34749638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 smtClean="0">
                <a:solidFill>
                  <a:srgbClr val="FF0000"/>
                </a:solidFill>
              </a:rPr>
              <a:t>Совместные праздники и развлечения</a:t>
            </a:r>
            <a:endParaRPr lang="ru-RU" dirty="0">
              <a:solidFill>
                <a:srgbClr val="FF0000"/>
              </a:solidFill>
            </a:endParaRPr>
          </a:p>
        </p:txBody>
      </p:sp>
      <p:pic>
        <p:nvPicPr>
          <p:cNvPr id="5" name="Объект 4"/>
          <p:cNvPicPr>
            <a:picLocks noGrp="1" noChangeAspect="1"/>
          </p:cNvPicPr>
          <p:nvPr>
            <p:ph sz="quarter"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1772816"/>
            <a:ext cx="3960440" cy="3024336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6" name="Объект 5"/>
          <p:cNvPicPr>
            <a:picLocks noGrp="1" noChangeAspect="1"/>
          </p:cNvPicPr>
          <p:nvPr>
            <p:ph sz="quarter" idx="2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70374" y="2996952"/>
            <a:ext cx="4190057" cy="3384376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3883476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147248" cy="5674642"/>
          </a:xfrm>
        </p:spPr>
        <p:txBody>
          <a:bodyPr>
            <a:normAutofit fontScale="90000"/>
          </a:bodyPr>
          <a:lstStyle/>
          <a:p>
            <a:r>
              <a:rPr lang="ru-RU" sz="3200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Нетрадиционные формы взаимодействия с семьёй</a:t>
            </a:r>
            <a:r>
              <a:rPr lang="en-US" sz="32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r>
              <a:rPr lang="ru-RU" sz="3200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3200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32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32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3200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3200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32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-Сайты детского сада и группы</a:t>
            </a:r>
            <a:r>
              <a:rPr lang="en-US" sz="32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;</a:t>
            </a:r>
            <a:r>
              <a:rPr lang="ru-RU" sz="32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32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32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32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32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-Фотовыставки , презентации</a:t>
            </a:r>
            <a:r>
              <a:rPr lang="en-US" sz="32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;</a:t>
            </a:r>
            <a:r>
              <a:rPr lang="ru-RU" sz="32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32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3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3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32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-Проведения мастер-классов</a:t>
            </a:r>
            <a:r>
              <a:rPr lang="en-US" sz="32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;</a:t>
            </a:r>
            <a:r>
              <a:rPr lang="ru-RU" sz="32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32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32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32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32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-Круглые столы</a:t>
            </a:r>
            <a:r>
              <a:rPr lang="en-US" sz="32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;</a:t>
            </a:r>
            <a:r>
              <a:rPr lang="ru-RU" sz="32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32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32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32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32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-Совместные прогулки и экскурсии.</a:t>
            </a:r>
            <a:endParaRPr lang="ru-RU" sz="3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579276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 err="1" smtClean="0">
                <a:solidFill>
                  <a:srgbClr val="FF0000"/>
                </a:solidFill>
              </a:rPr>
              <a:t>Шлешмоб</a:t>
            </a:r>
            <a:r>
              <a:rPr lang="ru-RU" dirty="0" smtClean="0">
                <a:solidFill>
                  <a:srgbClr val="FF0000"/>
                </a:solidFill>
              </a:rPr>
              <a:t> с участием родителей</a:t>
            </a:r>
            <a:endParaRPr lang="ru-RU" dirty="0">
              <a:solidFill>
                <a:srgbClr val="FF0000"/>
              </a:solidFill>
            </a:endParaRPr>
          </a:p>
        </p:txBody>
      </p:sp>
      <p:pic>
        <p:nvPicPr>
          <p:cNvPr id="5" name="Объект 4"/>
          <p:cNvPicPr>
            <a:picLocks noGrp="1" noChangeAspect="1"/>
          </p:cNvPicPr>
          <p:nvPr>
            <p:ph sz="quarter"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7200" y="1772816"/>
            <a:ext cx="3657600" cy="2952328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6" name="Объект 5"/>
          <p:cNvPicPr>
            <a:picLocks noGrp="1" noChangeAspect="1"/>
          </p:cNvPicPr>
          <p:nvPr>
            <p:ph sz="quarter" idx="2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70374" y="2996952"/>
            <a:ext cx="4262065" cy="3168352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13328290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ru-RU" dirty="0" smtClean="0">
                <a:solidFill>
                  <a:srgbClr val="FF0000"/>
                </a:solidFill>
              </a:rPr>
              <a:t>Центр национальных культур- экскурсия с привлечением родителей</a:t>
            </a:r>
            <a:endParaRPr lang="ru-RU" dirty="0">
              <a:solidFill>
                <a:srgbClr val="FF0000"/>
              </a:solidFill>
            </a:endParaRPr>
          </a:p>
        </p:txBody>
      </p:sp>
      <p:pic>
        <p:nvPicPr>
          <p:cNvPr id="5" name="Объект 4"/>
          <p:cNvPicPr>
            <a:picLocks noGrp="1" noChangeAspect="1"/>
          </p:cNvPicPr>
          <p:nvPr>
            <p:ph sz="quarter"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3528" y="2060848"/>
            <a:ext cx="3863280" cy="3096344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6" name="Объект 5"/>
          <p:cNvPicPr>
            <a:picLocks noGrp="1" noChangeAspect="1"/>
          </p:cNvPicPr>
          <p:nvPr>
            <p:ph sz="quarter" idx="2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83968" y="2636912"/>
            <a:ext cx="4622105" cy="36004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25335549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 smtClean="0">
                <a:solidFill>
                  <a:srgbClr val="FF0000"/>
                </a:solidFill>
              </a:rPr>
              <a:t>Сказка « Волк и семеро козлят» с участием родителей.</a:t>
            </a:r>
            <a:endParaRPr lang="ru-RU" dirty="0">
              <a:solidFill>
                <a:srgbClr val="FF0000"/>
              </a:solidFill>
            </a:endParaRPr>
          </a:p>
        </p:txBody>
      </p:sp>
      <p:pic>
        <p:nvPicPr>
          <p:cNvPr id="5" name="Объект 4"/>
          <p:cNvPicPr>
            <a:picLocks noGrp="1" noChangeAspect="1"/>
          </p:cNvPicPr>
          <p:nvPr>
            <p:ph sz="quarter"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552" y="1844824"/>
            <a:ext cx="3801616" cy="2592288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6" name="Объект 5"/>
          <p:cNvPicPr>
            <a:picLocks noGrp="1" noChangeAspect="1"/>
          </p:cNvPicPr>
          <p:nvPr>
            <p:ph sz="quarter" idx="2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44008" y="2514600"/>
            <a:ext cx="4032447" cy="307464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23905784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23528" y="188640"/>
            <a:ext cx="8075240" cy="5616624"/>
          </a:xfrm>
        </p:spPr>
        <p:txBody>
          <a:bodyPr>
            <a:normAutofit fontScale="90000"/>
          </a:bodyPr>
          <a:lstStyle/>
          <a:p>
            <a:r>
              <a:rPr lang="ru-RU" sz="3600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Приёмы взаимодействия с родителями являются</a:t>
            </a:r>
            <a:r>
              <a:rPr lang="en-US" sz="3600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r>
              <a:rPr lang="ru-RU" sz="3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3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>
                <a:solidFill>
                  <a:schemeClr val="tx1"/>
                </a:solidFill>
              </a:rPr>
              <a:t>-Доброжелательный стиль общения педагогов с родителями</a:t>
            </a:r>
            <a:r>
              <a:rPr lang="en-US" dirty="0" smtClean="0">
                <a:solidFill>
                  <a:schemeClr val="tx1"/>
                </a:solidFill>
              </a:rPr>
              <a:t>;</a:t>
            </a:r>
            <a:r>
              <a:rPr lang="ru-RU" dirty="0" smtClean="0">
                <a:solidFill>
                  <a:schemeClr val="tx1"/>
                </a:solidFill>
              </a:rPr>
              <a:t/>
            </a:r>
            <a:br>
              <a:rPr lang="ru-RU" dirty="0" smtClean="0">
                <a:solidFill>
                  <a:schemeClr val="tx1"/>
                </a:solidFill>
              </a:rPr>
            </a:br>
            <a:r>
              <a:rPr lang="ru-RU" dirty="0" smtClean="0">
                <a:solidFill>
                  <a:schemeClr val="tx1"/>
                </a:solidFill>
              </a:rPr>
              <a:t/>
            </a:r>
            <a:br>
              <a:rPr lang="ru-RU" dirty="0" smtClean="0">
                <a:solidFill>
                  <a:schemeClr val="tx1"/>
                </a:solidFill>
              </a:rPr>
            </a:br>
            <a:r>
              <a:rPr lang="ru-RU" dirty="0" smtClean="0">
                <a:solidFill>
                  <a:schemeClr val="tx1"/>
                </a:solidFill>
              </a:rPr>
              <a:t>-Индивидуальный подход</a:t>
            </a:r>
            <a:r>
              <a:rPr lang="en-US" dirty="0" smtClean="0">
                <a:solidFill>
                  <a:schemeClr val="tx1"/>
                </a:solidFill>
              </a:rPr>
              <a:t>;</a:t>
            </a:r>
            <a:r>
              <a:rPr lang="ru-RU" dirty="0" smtClean="0">
                <a:solidFill>
                  <a:schemeClr val="tx1"/>
                </a:solidFill>
              </a:rPr>
              <a:t/>
            </a:r>
            <a:br>
              <a:rPr lang="ru-RU" dirty="0" smtClean="0">
                <a:solidFill>
                  <a:schemeClr val="tx1"/>
                </a:solidFill>
              </a:rPr>
            </a:br>
            <a:r>
              <a:rPr lang="ru-RU" dirty="0" smtClean="0">
                <a:solidFill>
                  <a:schemeClr val="tx1"/>
                </a:solidFill>
              </a:rPr>
              <a:t/>
            </a:r>
            <a:br>
              <a:rPr lang="ru-RU" dirty="0" smtClean="0">
                <a:solidFill>
                  <a:schemeClr val="tx1"/>
                </a:solidFill>
              </a:rPr>
            </a:br>
            <a:r>
              <a:rPr lang="ru-RU" dirty="0" smtClean="0">
                <a:solidFill>
                  <a:schemeClr val="tx1"/>
                </a:solidFill>
              </a:rPr>
              <a:t>-Сотрудничество</a:t>
            </a:r>
            <a:r>
              <a:rPr lang="en-US" dirty="0" smtClean="0">
                <a:solidFill>
                  <a:schemeClr val="tx1"/>
                </a:solidFill>
              </a:rPr>
              <a:t>;</a:t>
            </a:r>
            <a:r>
              <a:rPr lang="ru-RU" dirty="0" smtClean="0">
                <a:solidFill>
                  <a:schemeClr val="tx1"/>
                </a:solidFill>
              </a:rPr>
              <a:t/>
            </a:r>
            <a:br>
              <a:rPr lang="ru-RU" dirty="0" smtClean="0">
                <a:solidFill>
                  <a:schemeClr val="tx1"/>
                </a:solidFill>
              </a:rPr>
            </a:br>
            <a:r>
              <a:rPr lang="ru-RU" dirty="0" smtClean="0">
                <a:solidFill>
                  <a:schemeClr val="tx1"/>
                </a:solidFill>
              </a:rPr>
              <a:t/>
            </a:r>
            <a:br>
              <a:rPr lang="ru-RU" dirty="0" smtClean="0">
                <a:solidFill>
                  <a:schemeClr val="tx1"/>
                </a:solidFill>
              </a:rPr>
            </a:br>
            <a:r>
              <a:rPr lang="ru-RU" dirty="0" smtClean="0">
                <a:solidFill>
                  <a:schemeClr val="tx1"/>
                </a:solidFill>
              </a:rPr>
              <a:t>-Динамичность.</a:t>
            </a:r>
            <a:br>
              <a:rPr lang="ru-RU" dirty="0" smtClean="0">
                <a:solidFill>
                  <a:schemeClr val="tx1"/>
                </a:solidFill>
              </a:rPr>
            </a:br>
            <a:endParaRPr lang="ru-RU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14601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5458618"/>
          </a:xfrm>
        </p:spPr>
        <p:txBody>
          <a:bodyPr/>
          <a:lstStyle/>
          <a:p>
            <a:endParaRPr lang="ru-RU" dirty="0"/>
          </a:p>
        </p:txBody>
      </p:sp>
      <p:pic>
        <p:nvPicPr>
          <p:cNvPr id="1026" name="Picture 2" descr="C:\Users\Samsung\Desktop\Рябинка\день доброты\DSC00136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19" y="0"/>
            <a:ext cx="4352857" cy="285293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C:\Users\Samsung\Desktop\Рябинка\8марта 2017\DSC09657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55976" y="0"/>
            <a:ext cx="4788023" cy="285293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C:\Users\Samsung\Desktop\Рябинка\Поле чудес\DSC09584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18" y="2852935"/>
            <a:ext cx="4352857" cy="400506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9" name="Picture 5" descr="C:\Users\Samsung\Desktop\Рябинка\нод матрёшка путешественница\DSC09595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55975" y="2852934"/>
            <a:ext cx="4788023" cy="395919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2622272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19256" cy="5314602"/>
          </a:xfrm>
        </p:spPr>
        <p:txBody>
          <a:bodyPr>
            <a:normAutofit/>
          </a:bodyPr>
          <a:lstStyle/>
          <a:p>
            <a:pPr algn="ctr"/>
            <a:r>
              <a:rPr lang="ru-RU" sz="5400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Самое сложное в работе с детьми – это работа с их родителями!</a:t>
            </a:r>
            <a:br>
              <a:rPr lang="ru-RU" sz="5400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54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54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5400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Спасибо за внимание.</a:t>
            </a:r>
            <a:r>
              <a:rPr lang="ru-RU" sz="5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5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dirty="0"/>
              <a:t/>
            </a:r>
            <a:br>
              <a:rPr lang="ru-RU" dirty="0"/>
            </a:b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4360196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Эркер">
  <a:themeElements>
    <a:clrScheme name="Эркер">
      <a:dk1>
        <a:sysClr val="windowText" lastClr="000000"/>
      </a:dk1>
      <a:lt1>
        <a:sysClr val="window" lastClr="FFFFFF"/>
      </a:lt1>
      <a:dk2>
        <a:srgbClr val="575F6D"/>
      </a:dk2>
      <a:lt2>
        <a:srgbClr val="FFF39D"/>
      </a:lt2>
      <a:accent1>
        <a:srgbClr val="FE8637"/>
      </a:accent1>
      <a:accent2>
        <a:srgbClr val="7598D9"/>
      </a:accent2>
      <a:accent3>
        <a:srgbClr val="B32C16"/>
      </a:accent3>
      <a:accent4>
        <a:srgbClr val="F5CD2D"/>
      </a:accent4>
      <a:accent5>
        <a:srgbClr val="AEBAD5"/>
      </a:accent5>
      <a:accent6>
        <a:srgbClr val="777C84"/>
      </a:accent6>
      <a:hlink>
        <a:srgbClr val="D2611C"/>
      </a:hlink>
      <a:folHlink>
        <a:srgbClr val="3B435B"/>
      </a:folHlink>
    </a:clrScheme>
    <a:fontScheme name="Эркер">
      <a:majorFont>
        <a:latin typeface="Century Schoolbook"/>
        <a:ea typeface=""/>
        <a:cs typeface=""/>
        <a:font script="Jpan" typeface="ＭＳ Ｐ明朝"/>
        <a:font script="Hang" typeface="휴먼매직체"/>
        <a:font script="Hans" typeface="华文楷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entury Schoolbook"/>
        <a:ea typeface=""/>
        <a:cs typeface=""/>
        <a:font script="Jpan" typeface="ＭＳ Ｐ明朝"/>
        <a:font script="Hang" typeface="휴먼매직체"/>
        <a:font script="Hans" typeface="宋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Эркер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60000"/>
              </a:schemeClr>
            </a:gs>
            <a:gs pos="30000">
              <a:schemeClr val="phClr">
                <a:tint val="38000"/>
                <a:satMod val="260000"/>
              </a:schemeClr>
            </a:gs>
            <a:gs pos="75000">
              <a:schemeClr val="phClr">
                <a:tint val="55000"/>
                <a:satMod val="255000"/>
              </a:schemeClr>
            </a:gs>
            <a:gs pos="100000">
              <a:schemeClr val="phClr">
                <a:tint val="70000"/>
                <a:satMod val="255000"/>
              </a:schemeClr>
            </a:gs>
          </a:gsLst>
          <a:path path="circle">
            <a:fillToRect l="5000" t="100000" r="120000" b="10000"/>
          </a:path>
        </a:gradFill>
        <a:gradFill rotWithShape="1">
          <a:gsLst>
            <a:gs pos="0">
              <a:schemeClr val="phClr">
                <a:shade val="63000"/>
                <a:satMod val="165000"/>
              </a:schemeClr>
            </a:gs>
            <a:gs pos="30000">
              <a:schemeClr val="phClr">
                <a:shade val="58000"/>
                <a:satMod val="165000"/>
              </a:schemeClr>
            </a:gs>
            <a:gs pos="75000">
              <a:schemeClr val="phClr">
                <a:shade val="30000"/>
                <a:satMod val="175000"/>
              </a:schemeClr>
            </a:gs>
            <a:gs pos="100000">
              <a:schemeClr val="phClr">
                <a:shade val="15000"/>
                <a:satMod val="175000"/>
              </a:schemeClr>
            </a:gs>
          </a:gsLst>
          <a:path path="circle">
            <a:fillToRect l="5000" t="100000" r="120000" b="10000"/>
          </a:path>
        </a:gradFill>
      </a:fillStyleLst>
      <a:lnStyleLst>
        <a:ln w="12700" cap="flat" cmpd="sng" algn="ctr">
          <a:solidFill>
            <a:schemeClr val="phClr">
              <a:shade val="70000"/>
              <a:satMod val="15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4925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0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0"/>
            </a:lightRig>
          </a:scene3d>
          <a:sp3d>
            <a:bevelT w="47625" h="69850"/>
            <a:contourClr>
              <a:schemeClr val="lt1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58000"/>
                <a:satMod val="125000"/>
              </a:schemeClr>
            </a:gs>
            <a:gs pos="40000">
              <a:schemeClr val="phClr">
                <a:tint val="90000"/>
                <a:shade val="90000"/>
                <a:satMod val="120000"/>
              </a:schemeClr>
            </a:gs>
            <a:gs pos="100000">
              <a:schemeClr val="phClr">
                <a:tint val="5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shade val="80000"/>
              </a:schemeClr>
              <a:schemeClr val="phClr">
                <a:tint val="91000"/>
              </a:schemeClr>
            </a:duotone>
          </a:blip>
          <a:tile tx="0" ty="0" sx="40000" sy="50000" flip="y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Oriel</Template>
  <TotalTime>99</TotalTime>
  <Words>144</Words>
  <Application>Microsoft Office PowerPoint</Application>
  <PresentationFormat>Экран (4:3)</PresentationFormat>
  <Paragraphs>13</Paragraphs>
  <Slides>13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13</vt:i4>
      </vt:variant>
    </vt:vector>
  </HeadingPairs>
  <TitlesOfParts>
    <vt:vector size="14" baseType="lpstr">
      <vt:lpstr>Эркер</vt:lpstr>
      <vt:lpstr>Формы работы с родителями в условиях детского сада</vt:lpstr>
      <vt:lpstr>Цель-создать единое пространство развития ребенка в семье и ДОУ, сделать родителей участниками полноценного воспитательного процесса. Достичь высокого качества в развитии, полностью удовлетворить интересы родителей и детей, создать это единое пространство возможно при систематическом взаимодействии ДОУ и семьи. Успех в этом нелегком процессе воспитания полноценного человека зависит от уровня профессиональной компетентности педагогов и педагогической культуры родителей.   Задачи:  - повышение педагогической культуры родителей - Приобщение родителей к участию в жизни детского сада</vt:lpstr>
      <vt:lpstr> Традиционные формы взаимодействия с семьёй:  - Беседы, оформление папок -передвижек и стендов;  -Дни открытых дверей;  -Консультации , помощь специалистов;  -Родительские собрания;  - Праздники , развлечения.</vt:lpstr>
      <vt:lpstr>Мастер-класс « Птица из пряжи своими руками»</vt:lpstr>
      <vt:lpstr>Выставка совместных работ « Всемирный день воды»</vt:lpstr>
      <vt:lpstr>Совместные праздники и развлечения</vt:lpstr>
      <vt:lpstr> Нетрадиционные формы взаимодействия с семьёй:   -Сайты детского сада и группы;  -Фотовыставки , презентации;  -Проведения мастер-классов;  -Круглые столы;  -Совместные прогулки и экскурсии.</vt:lpstr>
      <vt:lpstr>Шлешмоб с участием родителей</vt:lpstr>
      <vt:lpstr>Центр национальных культур- экскурсия с привлечением родителей</vt:lpstr>
      <vt:lpstr>Сказка « Волк и семеро козлят» с участием родителей.</vt:lpstr>
      <vt:lpstr>Приёмы взаимодействия с родителями являются:  -Доброжелательный стиль общения педагогов с родителями;  -Индивидуальный подход;  -Сотрудничество;  -Динамичность. </vt:lpstr>
      <vt:lpstr>Презентация PowerPoint</vt:lpstr>
      <vt:lpstr>Самое сложное в работе с детьми – это работа с их родителями!  Спасибо за внимание.  </vt:lpstr>
    </vt:vector>
  </TitlesOfParts>
  <Company>diakov.net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Формы работы с родителями в условиях детского сада</dc:title>
  <dc:creator>RePack by Diakov</dc:creator>
  <cp:lastModifiedBy>RePack by Diakov</cp:lastModifiedBy>
  <cp:revision>10</cp:revision>
  <dcterms:created xsi:type="dcterms:W3CDTF">2017-11-17T18:29:59Z</dcterms:created>
  <dcterms:modified xsi:type="dcterms:W3CDTF">2017-11-17T20:09:24Z</dcterms:modified>
</cp:coreProperties>
</file>