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4.xml" ContentType="application/vnd.openxmlformats-officedocument.themeOverride+xml"/>
  <Override PartName="/ppt/charts/chart3.xml" ContentType="application/vnd.openxmlformats-officedocument.drawingml.chart+xml"/>
  <Override PartName="/ppt/theme/themeOverride5.xml" ContentType="application/vnd.openxmlformats-officedocument.themeOverride+xml"/>
  <Override PartName="/ppt/charts/chart4.xml" ContentType="application/vnd.openxmlformats-officedocument.drawingml.chart+xml"/>
  <Override PartName="/ppt/theme/themeOverride6.xml" ContentType="application/vnd.openxmlformats-officedocument.themeOverride+xml"/>
  <Override PartName="/ppt/charts/chart5.xml" ContentType="application/vnd.openxmlformats-officedocument.drawingml.chart+xml"/>
  <Override PartName="/ppt/theme/themeOverride7.xml" ContentType="application/vnd.openxmlformats-officedocument.themeOverride+xml"/>
  <Override PartName="/ppt/charts/chart6.xml" ContentType="application/vnd.openxmlformats-officedocument.drawingml.chart+xml"/>
  <Override PartName="/ppt/theme/themeOverride8.xml" ContentType="application/vnd.openxmlformats-officedocument.themeOverride+xml"/>
  <Override PartName="/ppt/charts/chart7.xml" ContentType="application/vnd.openxmlformats-officedocument.drawingml.chart+xml"/>
  <Override PartName="/ppt/theme/themeOverride9.xml" ContentType="application/vnd.openxmlformats-officedocument.themeOverride+xml"/>
  <Override PartName="/ppt/charts/chart8.xml" ContentType="application/vnd.openxmlformats-officedocument.drawingml.chart+xml"/>
  <Override PartName="/ppt/theme/themeOverride10.xml" ContentType="application/vnd.openxmlformats-officedocument.themeOverride+xml"/>
  <Override PartName="/ppt/charts/chart9.xml" ContentType="application/vnd.openxmlformats-officedocument.drawingml.chart+xml"/>
  <Override PartName="/ppt/theme/themeOverride11.xml" ContentType="application/vnd.openxmlformats-officedocument.themeOverride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696" r:id="rId3"/>
    <p:sldMasterId id="2147483708" r:id="rId4"/>
    <p:sldMasterId id="2147483720" r:id="rId5"/>
    <p:sldMasterId id="2147483804" r:id="rId6"/>
  </p:sldMasterIdLst>
  <p:notesMasterIdLst>
    <p:notesMasterId r:id="rId84"/>
  </p:notesMasterIdLst>
  <p:sldIdLst>
    <p:sldId id="258" r:id="rId7"/>
    <p:sldId id="259" r:id="rId8"/>
    <p:sldId id="260" r:id="rId9"/>
    <p:sldId id="261" r:id="rId10"/>
    <p:sldId id="276" r:id="rId11"/>
    <p:sldId id="262" r:id="rId12"/>
    <p:sldId id="275" r:id="rId13"/>
    <p:sldId id="263" r:id="rId14"/>
    <p:sldId id="264" r:id="rId15"/>
    <p:sldId id="257" r:id="rId16"/>
    <p:sldId id="265" r:id="rId17"/>
    <p:sldId id="266" r:id="rId18"/>
    <p:sldId id="277" r:id="rId19"/>
    <p:sldId id="278" r:id="rId20"/>
    <p:sldId id="267" r:id="rId21"/>
    <p:sldId id="279" r:id="rId22"/>
    <p:sldId id="268" r:id="rId23"/>
    <p:sldId id="280" r:id="rId24"/>
    <p:sldId id="269" r:id="rId25"/>
    <p:sldId id="281" r:id="rId26"/>
    <p:sldId id="270" r:id="rId27"/>
    <p:sldId id="304" r:id="rId28"/>
    <p:sldId id="305" r:id="rId29"/>
    <p:sldId id="306" r:id="rId30"/>
    <p:sldId id="307" r:id="rId31"/>
    <p:sldId id="308" r:id="rId32"/>
    <p:sldId id="309" r:id="rId33"/>
    <p:sldId id="310" r:id="rId34"/>
    <p:sldId id="312" r:id="rId35"/>
    <p:sldId id="311" r:id="rId36"/>
    <p:sldId id="313" r:id="rId37"/>
    <p:sldId id="314" r:id="rId38"/>
    <p:sldId id="315" r:id="rId39"/>
    <p:sldId id="316" r:id="rId40"/>
    <p:sldId id="317" r:id="rId41"/>
    <p:sldId id="318" r:id="rId42"/>
    <p:sldId id="303" r:id="rId43"/>
    <p:sldId id="282" r:id="rId44"/>
    <p:sldId id="271" r:id="rId45"/>
    <p:sldId id="284" r:id="rId46"/>
    <p:sldId id="285" r:id="rId47"/>
    <p:sldId id="286" r:id="rId48"/>
    <p:sldId id="287" r:id="rId49"/>
    <p:sldId id="288" r:id="rId50"/>
    <p:sldId id="289" r:id="rId51"/>
    <p:sldId id="283" r:id="rId52"/>
    <p:sldId id="290" r:id="rId53"/>
    <p:sldId id="291" r:id="rId54"/>
    <p:sldId id="274" r:id="rId55"/>
    <p:sldId id="292" r:id="rId56"/>
    <p:sldId id="293" r:id="rId57"/>
    <p:sldId id="294" r:id="rId58"/>
    <p:sldId id="299" r:id="rId59"/>
    <p:sldId id="300" r:id="rId60"/>
    <p:sldId id="301" r:id="rId61"/>
    <p:sldId id="302" r:id="rId62"/>
    <p:sldId id="319" r:id="rId63"/>
    <p:sldId id="320" r:id="rId64"/>
    <p:sldId id="323" r:id="rId65"/>
    <p:sldId id="321" r:id="rId66"/>
    <p:sldId id="322" r:id="rId67"/>
    <p:sldId id="324" r:id="rId68"/>
    <p:sldId id="325" r:id="rId69"/>
    <p:sldId id="326" r:id="rId70"/>
    <p:sldId id="327" r:id="rId71"/>
    <p:sldId id="328" r:id="rId72"/>
    <p:sldId id="329" r:id="rId73"/>
    <p:sldId id="330" r:id="rId74"/>
    <p:sldId id="331" r:id="rId75"/>
    <p:sldId id="332" r:id="rId76"/>
    <p:sldId id="333" r:id="rId77"/>
    <p:sldId id="334" r:id="rId78"/>
    <p:sldId id="335" r:id="rId79"/>
    <p:sldId id="295" r:id="rId80"/>
    <p:sldId id="296" r:id="rId81"/>
    <p:sldId id="298" r:id="rId82"/>
    <p:sldId id="297" r:id="rId8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8000"/>
    <a:srgbClr val="009900"/>
    <a:srgbClr val="000099"/>
    <a:srgbClr val="0000CC"/>
    <a:srgbClr val="003300"/>
    <a:srgbClr val="CCFF66"/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slide" Target="slides/slide57.xml"/><Relationship Id="rId68" Type="http://schemas.openxmlformats.org/officeDocument/2006/relationships/slide" Target="slides/slide62.xml"/><Relationship Id="rId76" Type="http://schemas.openxmlformats.org/officeDocument/2006/relationships/slide" Target="slides/slide70.xml"/><Relationship Id="rId84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71" Type="http://schemas.openxmlformats.org/officeDocument/2006/relationships/slide" Target="slides/slide6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slide" Target="slides/slide60.xml"/><Relationship Id="rId74" Type="http://schemas.openxmlformats.org/officeDocument/2006/relationships/slide" Target="slides/slide68.xml"/><Relationship Id="rId79" Type="http://schemas.openxmlformats.org/officeDocument/2006/relationships/slide" Target="slides/slide73.xml"/><Relationship Id="rId8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5.xml"/><Relationship Id="rId82" Type="http://schemas.openxmlformats.org/officeDocument/2006/relationships/slide" Target="slides/slide76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slide" Target="slides/slide58.xml"/><Relationship Id="rId69" Type="http://schemas.openxmlformats.org/officeDocument/2006/relationships/slide" Target="slides/slide63.xml"/><Relationship Id="rId77" Type="http://schemas.openxmlformats.org/officeDocument/2006/relationships/slide" Target="slides/slide71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72" Type="http://schemas.openxmlformats.org/officeDocument/2006/relationships/slide" Target="slides/slide66.xml"/><Relationship Id="rId80" Type="http://schemas.openxmlformats.org/officeDocument/2006/relationships/slide" Target="slides/slide74.xml"/><Relationship Id="rId85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slide" Target="slides/slide6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slide" Target="slides/slide56.xml"/><Relationship Id="rId70" Type="http://schemas.openxmlformats.org/officeDocument/2006/relationships/slide" Target="slides/slide64.xml"/><Relationship Id="rId75" Type="http://schemas.openxmlformats.org/officeDocument/2006/relationships/slide" Target="slides/slide69.xml"/><Relationship Id="rId83" Type="http://schemas.openxmlformats.org/officeDocument/2006/relationships/slide" Target="slides/slide77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slide" Target="slides/slide59.xml"/><Relationship Id="rId73" Type="http://schemas.openxmlformats.org/officeDocument/2006/relationships/slide" Target="slides/slide67.xml"/><Relationship Id="rId78" Type="http://schemas.openxmlformats.org/officeDocument/2006/relationships/slide" Target="slides/slide72.xml"/><Relationship Id="rId81" Type="http://schemas.openxmlformats.org/officeDocument/2006/relationships/slide" Target="slides/slide75.xml"/><Relationship Id="rId86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4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5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6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7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6.bin"/><Relationship Id="rId1" Type="http://schemas.openxmlformats.org/officeDocument/2006/relationships/themeOverride" Target="../theme/themeOverride8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7.bin"/><Relationship Id="rId1" Type="http://schemas.openxmlformats.org/officeDocument/2006/relationships/themeOverride" Target="../theme/themeOverride9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8.bin"/><Relationship Id="rId1" Type="http://schemas.openxmlformats.org/officeDocument/2006/relationships/themeOverride" Target="../theme/themeOverride10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9.bin"/><Relationship Id="rId1" Type="http://schemas.openxmlformats.org/officeDocument/2006/relationships/themeOverride" Target="../theme/themeOverride11.xm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0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800" i="1" dirty="0">
                <a:latin typeface="Georgia" pitchFamily="18" charset="0"/>
              </a:rPr>
              <a:t>Результат</a:t>
            </a:r>
          </a:p>
        </c:rich>
      </c:tx>
      <c:layout>
        <c:manualLayout>
          <c:xMode val="edge"/>
          <c:yMode val="edge"/>
          <c:x val="0.31830985915492971"/>
          <c:y val="1.9230769230769239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Справились</c:v>
                </c:pt>
                <c:pt idx="1">
                  <c:v>Допустили 1-2 ошибки</c:v>
                </c:pt>
                <c:pt idx="2">
                  <c:v>Допустили 2-3 шибки</c:v>
                </c:pt>
                <c:pt idx="3">
                  <c:v>Не справились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</c:v>
                </c:pt>
                <c:pt idx="1">
                  <c:v>10</c:v>
                </c:pt>
                <c:pt idx="2">
                  <c:v>9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 w="25398">
          <a:noFill/>
        </a:ln>
      </c:spPr>
    </c:plotArea>
    <c:legend>
      <c:legendPos val="t"/>
      <c:overlay val="0"/>
      <c:txPr>
        <a:bodyPr/>
        <a:lstStyle/>
        <a:p>
          <a:pPr>
            <a:defRPr sz="2000">
              <a:latin typeface="Georgia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2800" i="1" dirty="0">
                <a:latin typeface="Georgia" pitchFamily="18" charset="0"/>
              </a:rPr>
              <a:t>Результат</a:t>
            </a:r>
          </a:p>
        </c:rich>
      </c:tx>
      <c:layout>
        <c:manualLayout>
          <c:xMode val="edge"/>
          <c:yMode val="edge"/>
          <c:x val="0.31830985915492971"/>
          <c:y val="1.9230769230769239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Справились</c:v>
                </c:pt>
                <c:pt idx="1">
                  <c:v>Поседела/посидел</c:v>
                </c:pt>
                <c:pt idx="2">
                  <c:v>Стрегочут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</c:v>
                </c:pt>
                <c:pt idx="1">
                  <c:v>7</c:v>
                </c:pt>
                <c:pt idx="2">
                  <c:v>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 w="25398">
          <a:noFill/>
        </a:ln>
      </c:spPr>
    </c:plotArea>
    <c:legend>
      <c:legendPos val="t"/>
      <c:overlay val="0"/>
      <c:txPr>
        <a:bodyPr/>
        <a:lstStyle/>
        <a:p>
          <a:pPr>
            <a:defRPr sz="2000">
              <a:latin typeface="Georgia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2800" i="1" dirty="0">
                <a:latin typeface="Georgia" pitchFamily="18" charset="0"/>
              </a:rPr>
              <a:t>Результат</a:t>
            </a:r>
          </a:p>
        </c:rich>
      </c:tx>
      <c:layout>
        <c:manualLayout>
          <c:xMode val="edge"/>
          <c:yMode val="edge"/>
          <c:x val="0.31830985915492971"/>
          <c:y val="1.9230769230769239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Справились</c:v>
                </c:pt>
                <c:pt idx="1">
                  <c:v>Допустили 1 ошибку</c:v>
                </c:pt>
                <c:pt idx="2">
                  <c:v>Не справились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18</c:v>
                </c:pt>
                <c:pt idx="1">
                  <c:v>4</c:v>
                </c:pt>
                <c:pt idx="2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 w="25398">
          <a:noFill/>
        </a:ln>
      </c:spPr>
    </c:plotArea>
    <c:legend>
      <c:legendPos val="t"/>
      <c:overlay val="0"/>
      <c:txPr>
        <a:bodyPr/>
        <a:lstStyle/>
        <a:p>
          <a:pPr>
            <a:defRPr sz="2000">
              <a:latin typeface="Georgia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2800" i="1" dirty="0">
                <a:latin typeface="Georgia" pitchFamily="18" charset="0"/>
              </a:rPr>
              <a:t>Результат</a:t>
            </a:r>
          </a:p>
        </c:rich>
      </c:tx>
      <c:layout>
        <c:manualLayout>
          <c:xMode val="edge"/>
          <c:yMode val="edge"/>
          <c:x val="0.31830985915492971"/>
          <c:y val="1.9230769230769239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Справились</c:v>
                </c:pt>
                <c:pt idx="1">
                  <c:v>Не нашли 1-2 слова</c:v>
                </c:pt>
                <c:pt idx="2">
                  <c:v>Не справились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</c:v>
                </c:pt>
                <c:pt idx="1">
                  <c:v>12</c:v>
                </c:pt>
                <c:pt idx="2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 w="25398">
          <a:noFill/>
        </a:ln>
      </c:spPr>
    </c:plotArea>
    <c:legend>
      <c:legendPos val="t"/>
      <c:overlay val="0"/>
      <c:txPr>
        <a:bodyPr/>
        <a:lstStyle/>
        <a:p>
          <a:pPr>
            <a:defRPr sz="2000">
              <a:latin typeface="Georgia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2799" i="1" dirty="0">
                <a:latin typeface="Georgia" pitchFamily="18" charset="0"/>
              </a:rPr>
              <a:t>Результат</a:t>
            </a:r>
          </a:p>
        </c:rich>
      </c:tx>
      <c:layout>
        <c:manualLayout>
          <c:xMode val="edge"/>
          <c:yMode val="edge"/>
          <c:x val="0.32567567567567579"/>
          <c:y val="2.0703933747412012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42740820377177113"/>
          <c:w val="1"/>
          <c:h val="0.5228750852093836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Справились</c:v>
                </c:pt>
                <c:pt idx="1">
                  <c:v>Не указали 1 слово</c:v>
                </c:pt>
                <c:pt idx="2">
                  <c:v>Не указали 2 слова</c:v>
                </c:pt>
                <c:pt idx="3">
                  <c:v>Не указали более 3 слов</c:v>
                </c:pt>
                <c:pt idx="4">
                  <c:v>Не справились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</c:v>
                </c:pt>
                <c:pt idx="1">
                  <c:v>6</c:v>
                </c:pt>
                <c:pt idx="2">
                  <c:v>5</c:v>
                </c:pt>
                <c:pt idx="3">
                  <c:v>9</c:v>
                </c:pt>
                <c:pt idx="4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 w="25395">
          <a:noFill/>
        </a:ln>
      </c:spPr>
    </c:plotArea>
    <c:legend>
      <c:legendPos val="t"/>
      <c:overlay val="0"/>
      <c:txPr>
        <a:bodyPr/>
        <a:lstStyle/>
        <a:p>
          <a:pPr>
            <a:defRPr sz="2000">
              <a:latin typeface="Georgia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2799" i="1" dirty="0">
                <a:latin typeface="Georgia" pitchFamily="18" charset="0"/>
              </a:rPr>
              <a:t>Результат</a:t>
            </a:r>
          </a:p>
        </c:rich>
      </c:tx>
      <c:layout>
        <c:manualLayout>
          <c:xMode val="edge"/>
          <c:yMode val="edge"/>
          <c:x val="0.32567567567567579"/>
          <c:y val="2.0703933747412012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42740820377177124"/>
          <c:w val="1"/>
          <c:h val="0.5228750852093836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Допустили ошибки, подбирая проверочные слова, в которых не нужна проверка слова</c:v>
                </c:pt>
                <c:pt idx="1">
                  <c:v>Не справились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21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 w="25395">
          <a:noFill/>
        </a:ln>
      </c:spPr>
    </c:plotArea>
    <c:legend>
      <c:legendPos val="t"/>
      <c:overlay val="0"/>
      <c:txPr>
        <a:bodyPr/>
        <a:lstStyle/>
        <a:p>
          <a:pPr>
            <a:defRPr sz="2000">
              <a:latin typeface="Georgia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2800" i="1" dirty="0">
                <a:latin typeface="Georgia" pitchFamily="18" charset="0"/>
              </a:rPr>
              <a:t>Результат</a:t>
            </a:r>
          </a:p>
        </c:rich>
      </c:tx>
      <c:layout>
        <c:manualLayout>
          <c:xMode val="edge"/>
          <c:yMode val="edge"/>
          <c:x val="0.34110429447852753"/>
          <c:y val="1.9723865877712039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</c:v>
                </c:pt>
              </c:strCache>
            </c:strRef>
          </c:tx>
          <c:dLbls>
            <c:dLbl>
              <c:idx val="1"/>
              <c:layout>
                <c:manualLayout>
                  <c:x val="7.8423884410894124E-2"/>
                  <c:y val="3.5995361288366327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showLegendKey val="0"/>
            <c:showVal val="1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Справились</c:v>
                </c:pt>
                <c:pt idx="1">
                  <c:v>Допустили 1-2 ошибки</c:v>
                </c:pt>
                <c:pt idx="2">
                  <c:v>Допустили более 6 ошибок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20</c:v>
                </c:pt>
                <c:pt idx="1">
                  <c:v>2</c:v>
                </c:pt>
                <c:pt idx="2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 w="25399">
          <a:noFill/>
        </a:ln>
      </c:spPr>
    </c:plotArea>
    <c:legend>
      <c:legendPos val="r"/>
      <c:layout>
        <c:manualLayout>
          <c:xMode val="edge"/>
          <c:yMode val="edge"/>
          <c:wMode val="edge"/>
          <c:hMode val="edge"/>
          <c:x val="0.6085914046020322"/>
          <c:y val="0.28194657312195448"/>
          <c:w val="1"/>
          <c:h val="0.66500815505136435"/>
        </c:manualLayout>
      </c:layout>
      <c:overlay val="0"/>
      <c:txPr>
        <a:bodyPr/>
        <a:lstStyle/>
        <a:p>
          <a:pPr>
            <a:defRPr sz="2000">
              <a:latin typeface="Georgia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2800" i="1" dirty="0">
                <a:latin typeface="Georgia" pitchFamily="18" charset="0"/>
              </a:rPr>
              <a:t>Результат</a:t>
            </a:r>
          </a:p>
        </c:rich>
      </c:tx>
      <c:layout>
        <c:manualLayout>
          <c:xMode val="edge"/>
          <c:yMode val="edge"/>
          <c:x val="0.34110429447852753"/>
          <c:y val="1.9723865877712039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Справились</c:v>
                </c:pt>
                <c:pt idx="1">
                  <c:v>Допустили 1-2 ошибки</c:v>
                </c:pt>
                <c:pt idx="2">
                  <c:v>Допустили более 4 ошибок</c:v>
                </c:pt>
                <c:pt idx="3">
                  <c:v>Не справились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14</c:v>
                </c:pt>
                <c:pt idx="1">
                  <c:v>3</c:v>
                </c:pt>
                <c:pt idx="2">
                  <c:v>7</c:v>
                </c:pt>
                <c:pt idx="3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 w="25399">
          <a:noFill/>
        </a:ln>
      </c:spPr>
    </c:plotArea>
    <c:legend>
      <c:legendPos val="t"/>
      <c:overlay val="0"/>
      <c:txPr>
        <a:bodyPr/>
        <a:lstStyle/>
        <a:p>
          <a:pPr>
            <a:defRPr sz="2000">
              <a:latin typeface="Georgia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2800" i="1" dirty="0">
                <a:latin typeface="Georgia" pitchFamily="18" charset="0"/>
              </a:rPr>
              <a:t>Результат</a:t>
            </a:r>
          </a:p>
        </c:rich>
      </c:tx>
      <c:layout>
        <c:manualLayout>
          <c:xMode val="edge"/>
          <c:yMode val="edge"/>
          <c:x val="0.34110429447852753"/>
          <c:y val="1.9723865877712039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Справились</c:v>
                </c:pt>
                <c:pt idx="1">
                  <c:v>Не нашли 1 ошибку</c:v>
                </c:pt>
                <c:pt idx="2">
                  <c:v>Не нашли 3 ошибки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18</c:v>
                </c:pt>
                <c:pt idx="1">
                  <c:v>4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 w="25399">
          <a:noFill/>
        </a:ln>
      </c:spPr>
    </c:plotArea>
    <c:legend>
      <c:legendPos val="t"/>
      <c:overlay val="0"/>
      <c:txPr>
        <a:bodyPr/>
        <a:lstStyle/>
        <a:p>
          <a:pPr>
            <a:defRPr sz="2000">
              <a:latin typeface="Georgia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4 класс (2009-2010)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I</c:v>
                </c:pt>
                <c:pt idx="1">
                  <c:v>II</c:v>
                </c:pt>
                <c:pt idx="2">
                  <c:v>III</c:v>
                </c:pt>
                <c:pt idx="3">
                  <c:v>IV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0.55000000000000004</c:v>
                </c:pt>
                <c:pt idx="1">
                  <c:v>0.45</c:v>
                </c:pt>
                <c:pt idx="2">
                  <c:v>0.5</c:v>
                </c:pt>
                <c:pt idx="3">
                  <c:v>0.52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 класс (2011-2012)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I</c:v>
                </c:pt>
                <c:pt idx="1">
                  <c:v>II</c:v>
                </c:pt>
                <c:pt idx="2">
                  <c:v>III</c:v>
                </c:pt>
                <c:pt idx="3">
                  <c:v>IV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0.64000000000000068</c:v>
                </c:pt>
                <c:pt idx="1">
                  <c:v>0.8</c:v>
                </c:pt>
                <c:pt idx="2">
                  <c:v>0.84000000000000052</c:v>
                </c:pt>
                <c:pt idx="3">
                  <c:v>0.5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3 классс(2012-2013)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I</c:v>
                </c:pt>
                <c:pt idx="1">
                  <c:v>II</c:v>
                </c:pt>
                <c:pt idx="2">
                  <c:v>III</c:v>
                </c:pt>
                <c:pt idx="3">
                  <c:v>IV</c:v>
                </c:pt>
              </c:strCache>
            </c:strRef>
          </c:cat>
          <c:val>
            <c:numRef>
              <c:f>Лист1!$D$2:$D$5</c:f>
              <c:numCache>
                <c:formatCode>0%</c:formatCode>
                <c:ptCount val="4"/>
                <c:pt idx="0">
                  <c:v>0.71000000000000052</c:v>
                </c:pt>
                <c:pt idx="1">
                  <c:v>0.63000000000000056</c:v>
                </c:pt>
                <c:pt idx="2">
                  <c:v>0.58000000000000029</c:v>
                </c:pt>
                <c:pt idx="3">
                  <c:v>0.56000000000000005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0517888"/>
        <c:axId val="220519424"/>
      </c:lineChart>
      <c:catAx>
        <c:axId val="220517888"/>
        <c:scaling>
          <c:orientation val="minMax"/>
        </c:scaling>
        <c:delete val="0"/>
        <c:axPos val="b"/>
        <c:majorTickMark val="out"/>
        <c:minorTickMark val="none"/>
        <c:tickLblPos val="nextTo"/>
        <c:crossAx val="220519424"/>
        <c:crosses val="autoZero"/>
        <c:auto val="1"/>
        <c:lblAlgn val="ctr"/>
        <c:lblOffset val="100"/>
        <c:noMultiLvlLbl val="0"/>
      </c:catAx>
      <c:valAx>
        <c:axId val="220519424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2205178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813459314959216"/>
          <c:y val="0.26673637735576566"/>
          <c:w val="0.31865406850407924"/>
          <c:h val="0.46652724528846951"/>
        </c:manualLayout>
      </c:layout>
      <c:overlay val="0"/>
    </c:legend>
    <c:plotVisOnly val="1"/>
    <c:dispBlanksAs val="gap"/>
    <c:showDLblsOverMax val="0"/>
  </c:chart>
  <c:spPr>
    <a:solidFill>
      <a:srgbClr val="CCFF66"/>
    </a:solidFill>
    <a:ln w="31750" cmpd="tri">
      <a:solidFill>
        <a:srgbClr val="003300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4 класс (2009-2010)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I</c:v>
                </c:pt>
                <c:pt idx="1">
                  <c:v>II</c:v>
                </c:pt>
                <c:pt idx="2">
                  <c:v>III</c:v>
                </c:pt>
                <c:pt idx="3">
                  <c:v>IV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</c:v>
                </c:pt>
                <c:pt idx="1">
                  <c:v>16</c:v>
                </c:pt>
                <c:pt idx="2">
                  <c:v>0</c:v>
                </c:pt>
                <c:pt idx="3">
                  <c:v>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 класс (2011-2012)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I</c:v>
                </c:pt>
                <c:pt idx="1">
                  <c:v>II</c:v>
                </c:pt>
                <c:pt idx="2">
                  <c:v>III</c:v>
                </c:pt>
                <c:pt idx="3">
                  <c:v>IV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4</c:v>
                </c:pt>
                <c:pt idx="2">
                  <c:v>2</c:v>
                </c:pt>
                <c:pt idx="3">
                  <c:v>12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3  класс (2012-2013)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I</c:v>
                </c:pt>
                <c:pt idx="1">
                  <c:v>II</c:v>
                </c:pt>
                <c:pt idx="2">
                  <c:v>III</c:v>
                </c:pt>
                <c:pt idx="3">
                  <c:v>IV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17</c:v>
                </c:pt>
                <c:pt idx="1">
                  <c:v>4</c:v>
                </c:pt>
                <c:pt idx="2">
                  <c:v>15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3023360"/>
        <c:axId val="253024896"/>
      </c:lineChart>
      <c:catAx>
        <c:axId val="2530233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53024896"/>
        <c:crosses val="autoZero"/>
        <c:auto val="1"/>
        <c:lblAlgn val="ctr"/>
        <c:lblOffset val="100"/>
        <c:noMultiLvlLbl val="0"/>
      </c:catAx>
      <c:valAx>
        <c:axId val="2530248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302336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spPr>
    <a:solidFill>
      <a:srgbClr val="CCFF66"/>
    </a:solidFill>
    <a:ln w="28573">
      <a:solidFill>
        <a:srgbClr val="003300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Arial" charset="0"/>
              </a:defRPr>
            </a:lvl1pPr>
          </a:lstStyle>
          <a:p>
            <a:pPr>
              <a:defRPr/>
            </a:pPr>
            <a:fld id="{2A428E66-FF45-440A-956F-5BF78C592540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Arial" charset="0"/>
              </a:defRPr>
            </a:lvl1pPr>
          </a:lstStyle>
          <a:p>
            <a:pPr>
              <a:defRPr/>
            </a:pPr>
            <a:fld id="{2B416D8C-5947-483E-B332-B32CEC8D7E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7792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782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3FEE7B2-3187-4FA3-85B6-7BB8C26BEA34}" type="slidenum">
              <a:rPr lang="ru-RU" smtClean="0"/>
              <a:pPr/>
              <a:t>2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AA41A-98A9-486C-826D-2CBF5689C6F0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CA4F7-B359-4E67-AFEB-F1BF05666B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BD4D7-2A70-47F9-A5DA-74660DF33F2A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790F2-5481-4F1F-B78F-3597107D21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B42F6-3069-4DB5-96B6-DB0BED01FCC0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464A9-F780-4508-80A0-AFA11B8FC6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79B12-B89D-4025-8AEC-9E1A6C173935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4836D-DF18-4504-8E68-F17B0421F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A3CA2-7544-42AC-915A-40D29DDBA138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6B5E0-6AC7-442A-A28F-96FC9FD9B4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E5FF3-1270-4E09-AABB-5FDAE0DD4281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5DBFF-EAAF-477F-A5D9-F1C7493C07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AF1B4-E000-4146-8C21-390345D44D15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EE36C-DA4A-4114-A6D7-9B8632F77F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A16E7-6257-4963-B3F5-30B569D32F29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715E1-2927-4D28-91F3-CA91EBCF18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A32D0-A5D7-4CDE-A086-6FB2EDC73DE6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07CBB-3CB2-4C07-9F15-0AF5CFBB63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0EE0A-2195-4603-80C8-F6D57A03C90F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2051A-2B4F-4D5A-A428-2F267C3582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15D86-427B-410B-A4E5-C1BF93365836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13C33-746C-474D-BE89-A98827F27A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EDBF8-F577-4FD0-BAE8-A0E3F124B48E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3B2F6-C2F3-433F-96AD-351198B842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3D3E7-2D2A-4B28-9D8D-71CBFD42D0CE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0D03D-A1A0-482C-9DC9-0F85B4C33E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63DAC-B500-41F6-BBB4-9C19CA24819F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DFA4A-8449-4C2D-B6AE-11142C2DC9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0F19B-6712-4BF4-A63B-433CBF5A27A1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0077A-79FA-4C8C-A14A-FA50A1FA72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A6830-C74D-46FB-A613-E8A6E0D928CF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05DB1-AED2-4B0A-9AFD-BEC9419364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378D9-5A51-455B-B06E-C3686687EED4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09549-9B94-4951-BE55-1F63C283DA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35130-AA49-4B3F-A983-016808FD19B2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A3564-8225-4904-824C-239B9641ED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C5C11-BDB9-4175-828D-A6070C9AC742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805D2-7C06-4B5B-AEFE-DBAFC16102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41EE1-E3DF-4B57-A4D3-35FAA91DD075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DD3E4-32FB-42A8-BC3D-60BB35E3C0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8AD2B-F6A1-4155-9A25-0656BDAB9314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4291C-46DB-4DD3-A76C-F0958FED71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E470-01FC-485A-A75A-2B8E543791EF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3508F-8FB5-4349-AA82-B282433251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Овал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D5D0C82-74B3-403A-929D-13600CD74F7B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DD2949E-FA0A-4AD4-B750-264C7C8902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4929F-6C0D-42B5-B01F-923EBB06C26C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3F955-4386-4ACF-B972-12F78FA0B8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Овал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7" name="Овал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D80F27D-BA44-4132-8CD9-7C2EC0E78B32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47E743A-3E99-4CF3-9A7C-E67B0E8467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133EF-5990-4501-A6C9-EFD265DF7863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75E46-57B2-45C3-BF9C-9C6597695E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2B7AEC7-CCF3-457B-89DA-F077ECDE22FD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35151FA-CDCF-41B4-9B06-133081FDB8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F6830-78C6-4ED3-99F0-009B0EE0DA09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32038-765D-4159-8256-E49BAA27F1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Прямоугольник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E6329FD-E6BA-4931-B285-FD3B54D71FE9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58994A8-24E9-4B19-B213-FD906707E0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0292381-F367-49CB-88A2-1E54298FF49D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3B7E234-1580-4EB0-A612-E6A91BB9A8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7" name="Блок-схема: процесс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5737A1B-8B07-432F-8052-3FE58E719003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9E89FF9-5FF5-4A36-BE5A-15888695A8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926F4-4A41-4CF2-9A5A-88154AB67206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A4546-5366-44D2-A3DC-6C60476851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7949F-631E-4700-A551-B69C789CF2F2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47350-6345-4B3D-B5F3-EC6ACAE668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1" name="Овал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408BA1-147A-4654-A3AE-E1F8192EF366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6A032F-F114-43DA-8041-47C272DE45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B936801-EB95-4922-86DF-A5AC8E484961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E725E5F-313C-4D05-AC22-96AC9DB142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Овал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5" name="Овал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6" name="Овал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94A04-1AA8-4EF7-B809-C05F3ED634B9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B59DF-724D-46CB-B44B-F7FA882E57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C3742-CF42-4D46-9B7B-B25FE0962F4E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77EFC-4395-44BE-BDD1-3A8FB4DAB6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80E7D-77CD-4D2D-857E-4E3520D27D95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CF54B-CBBF-4D07-BEB2-C6FC625B7A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5714167-5981-47F1-B155-2DA4A06FCD87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2C0D2DC-7747-45C3-AAE7-6417C935EF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13646-6454-452E-ABD7-9BB102CC8400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9C79F-57FA-4D5D-96D9-28D0AE805C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C08AB26-4A05-487C-962B-54A5FD7C2F42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348C39F-7462-40FD-BFE2-118B518A67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Овал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70869BA-1870-46C6-9C27-6875737A9998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C922585-36D9-4B8E-88E4-D6411845D1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61F5D-95A5-4DA1-98C3-B844E4ED993A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DB63C-4A11-4BB2-9905-6211EE31AE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457F7-5FE4-4DE2-BE0A-FE2134297E4C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C5FB0-3256-4C28-8B63-D57CE6D604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947F5-8EBA-4BB0-8A13-53A2E8138DE3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43E7E-7C1D-44B6-8EFF-1EC01EAC24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D3E42-B060-434B-A9F5-7F69880C19AC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A7D95-A7FD-4236-96D7-E737EF00BD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C15B4-D5A9-4486-AFA3-C510994EEE7D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CF236-FAF3-4CFA-A98B-E7131C4DD2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D3835-CFA8-4E92-9B37-58D4543256C1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DE1A8-37F3-4AA0-8CCF-CBA5D71A8E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BEAEE-43C9-46EF-9F8A-4F69E44D1278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6878C-0AB7-4DFF-AC1A-644F4A8DF6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92CA7-1A5F-489F-83DD-45C002E5A343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D78EF-021B-45C2-B5A1-0A55382A40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70F66-5330-4EAA-B3C4-A127F9A0CEB8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9CAF1-155B-4FA9-94D3-6A78ADE51D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3D2D1-1527-42F3-8610-5B6D988086A0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3B02D-9001-4508-AE33-9F6F4D8186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5FCF0-0F4C-442C-BD58-38F9B2568DF2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B5431-8D43-41D5-9709-77E400E1B6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4B113-8D7E-4B96-8C52-003906F390EF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E7ECC-3B16-4328-9DB6-3BB4F2DF8B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35D9D-B5F3-4C09-A3EA-D47A17E343BD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B00897-26AE-4B60-B651-12F95BC05F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8102A-2AB6-419D-AE01-2BF08DB1F5CB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5DC7D-00F3-41EC-99F1-9FC156F30E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25C46-A342-4606-853B-41B27F78398B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A8E57-8478-4CD6-87E3-5A182CBAE4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C2575-4774-45E6-8CE1-77BF20574AFB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4EB73-5B2A-42E3-A79D-71B09332B0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26F89-0C91-42E9-8FA1-B8774F3DDED3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E64BD-A284-4F0C-9E9F-03FECA393D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D90CA-8063-4AB2-AA3B-342744C76805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4E94C-7A61-42B3-91A8-6016EF378F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9C4FC-CD4D-426B-8112-684F66B783E6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ACA52-731B-443F-9887-EF7D88E55B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63AEA-545C-4F67-AC31-1EF8C34C725F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C6FF7-C8FA-4E71-A645-3E7E7299C7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5332C-607C-4C53-9B80-E3852AE9FE08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7E482-9408-4110-98C1-33AC29350A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68CD1-8A7A-4489-BB39-9FD4F38683D8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432187-39B5-4112-906C-81C0CBEF90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1A284C-B6D4-4535-B04B-EE3E861FDB71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365E0-499B-4966-AA8D-21D4099FA7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627C3-837E-47D2-856D-4AED0EBAB81B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6C5CA-F656-4E41-9094-C807E16F6C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844DFB-A412-40D5-BF08-DC6A54E44650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9FB870B-DDA7-42B8-9743-28CADD161A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4" r:id="rId2"/>
    <p:sldLayoutId id="2147483833" r:id="rId3"/>
    <p:sldLayoutId id="2147483832" r:id="rId4"/>
    <p:sldLayoutId id="2147483831" r:id="rId5"/>
    <p:sldLayoutId id="2147483830" r:id="rId6"/>
    <p:sldLayoutId id="2147483829" r:id="rId7"/>
    <p:sldLayoutId id="2147483828" r:id="rId8"/>
    <p:sldLayoutId id="2147483827" r:id="rId9"/>
    <p:sldLayoutId id="2147483826" r:id="rId10"/>
    <p:sldLayoutId id="214748382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31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331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fld id="{4033E300-1BA3-4D53-A3AD-46AEE7BC865E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fld id="{E2A96E71-FAD4-43E7-BD98-8B251DE972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1" r:id="rId1"/>
    <p:sldLayoutId id="2147483841" r:id="rId2"/>
    <p:sldLayoutId id="2147483872" r:id="rId3"/>
    <p:sldLayoutId id="2147483840" r:id="rId4"/>
    <p:sldLayoutId id="2147483873" r:id="rId5"/>
    <p:sldLayoutId id="2147483839" r:id="rId6"/>
    <p:sldLayoutId id="2147483838" r:id="rId7"/>
    <p:sldLayoutId id="2147483874" r:id="rId8"/>
    <p:sldLayoutId id="2147483875" r:id="rId9"/>
    <p:sldLayoutId id="2147483837" r:id="rId10"/>
    <p:sldLayoutId id="214748383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9pPr>
    </p:titleStyle>
    <p:bodyStyle>
      <a:lvl1pPr marL="419100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0" fontAlgn="base" hangingPunct="0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0" fontAlgn="base" hangingPunct="0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5609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cs typeface="Arial" charset="0"/>
              </a:defRPr>
            </a:lvl1pPr>
            <a:extLst/>
          </a:lstStyle>
          <a:p>
            <a:pPr>
              <a:defRPr/>
            </a:pPr>
            <a:fld id="{A1AD9C5E-4042-4CC2-BDC6-07A1264A6370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Arial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Arial" charset="0"/>
              </a:defRPr>
            </a:lvl1pPr>
            <a:extLst/>
          </a:lstStyle>
          <a:p>
            <a:pPr>
              <a:defRPr/>
            </a:pPr>
            <a:fld id="{D27ACF36-0926-4DDD-9D59-CA789DFF3D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46" r:id="rId2"/>
    <p:sldLayoutId id="2147483877" r:id="rId3"/>
    <p:sldLayoutId id="2147483845" r:id="rId4"/>
    <p:sldLayoutId id="2147483878" r:id="rId5"/>
    <p:sldLayoutId id="2147483844" r:id="rId6"/>
    <p:sldLayoutId id="2147483879" r:id="rId7"/>
    <p:sldLayoutId id="2147483880" r:id="rId8"/>
    <p:sldLayoutId id="2147483881" r:id="rId9"/>
    <p:sldLayoutId id="2147483843" r:id="rId10"/>
    <p:sldLayoutId id="21474838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7892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  <a:cs typeface="Arial" charset="0"/>
              </a:defRPr>
            </a:lvl1pPr>
          </a:lstStyle>
          <a:p>
            <a:pPr>
              <a:defRPr/>
            </a:pPr>
            <a:fld id="{2A4A53F3-91B0-4C91-8340-EC42402D594E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  <a:cs typeface="Arial" charset="0"/>
              </a:defRPr>
            </a:lvl1pPr>
          </a:lstStyle>
          <a:p>
            <a:pPr>
              <a:defRPr/>
            </a:pPr>
            <a:fld id="{9FB37EB4-174E-434D-8FBD-B8603E0CCB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51" r:id="rId4"/>
    <p:sldLayoutId id="2147483850" r:id="rId5"/>
    <p:sldLayoutId id="2147483885" r:id="rId6"/>
    <p:sldLayoutId id="2147483849" r:id="rId7"/>
    <p:sldLayoutId id="2147483886" r:id="rId8"/>
    <p:sldLayoutId id="2147483887" r:id="rId9"/>
    <p:sldLayoutId id="2147483848" r:id="rId10"/>
    <p:sldLayoutId id="214748384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017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fld id="{85902699-BB0A-42BA-AA95-555456A9CCCD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fld id="{CFEB5FB4-E82D-4A28-BD55-391A243B31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1" r:id="rId2"/>
    <p:sldLayoutId id="2147483860" r:id="rId3"/>
    <p:sldLayoutId id="2147483859" r:id="rId4"/>
    <p:sldLayoutId id="2147483858" r:id="rId5"/>
    <p:sldLayoutId id="2147483857" r:id="rId6"/>
    <p:sldLayoutId id="2147483856" r:id="rId7"/>
    <p:sldLayoutId id="2147483855" r:id="rId8"/>
    <p:sldLayoutId id="2147483854" r:id="rId9"/>
    <p:sldLayoutId id="2147483853" r:id="rId10"/>
    <p:sldLayoutId id="214748385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246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6246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Arial" pitchFamily="34" charset="0"/>
              </a:defRPr>
            </a:lvl1pPr>
          </a:lstStyle>
          <a:p>
            <a:pPr>
              <a:defRPr/>
            </a:pPr>
            <a:fld id="{E2FC903C-223D-4A17-8788-15C873A8D0A5}" type="datetimeFigureOut">
              <a:rPr lang="ru-RU"/>
              <a:pPr>
                <a:defRPr/>
              </a:pPr>
              <a:t>30.10.2017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Arial" pitchFamily="34" charset="0"/>
              </a:defRPr>
            </a:lvl1pPr>
          </a:lstStyle>
          <a:p>
            <a:pPr>
              <a:defRPr/>
            </a:pPr>
            <a:fld id="{57513FC9-39D7-4C48-B2B9-9E7F7C86B8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6247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Arial" pitchFamily="34" charset="0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Arial" pitchFamily="34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70" r:id="rId2"/>
    <p:sldLayoutId id="2147483889" r:id="rId3"/>
    <p:sldLayoutId id="2147483869" r:id="rId4"/>
    <p:sldLayoutId id="2147483868" r:id="rId5"/>
    <p:sldLayoutId id="2147483867" r:id="rId6"/>
    <p:sldLayoutId id="2147483866" r:id="rId7"/>
    <p:sldLayoutId id="2147483865" r:id="rId8"/>
    <p:sldLayoutId id="2147483890" r:id="rId9"/>
    <p:sldLayoutId id="2147483864" r:id="rId10"/>
    <p:sldLayoutId id="214748386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7" Type="http://schemas.openxmlformats.org/officeDocument/2006/relationships/image" Target="../media/image2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gif"/><Relationship Id="rId4" Type="http://schemas.openxmlformats.org/officeDocument/2006/relationships/image" Target="../media/image28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gif"/><Relationship Id="rId4" Type="http://schemas.openxmlformats.org/officeDocument/2006/relationships/image" Target="../media/image31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image" Target="../media/image34.gif"/><Relationship Id="rId7" Type="http://schemas.openxmlformats.org/officeDocument/2006/relationships/image" Target="../media/image38.wm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gif"/><Relationship Id="rId5" Type="http://schemas.openxmlformats.org/officeDocument/2006/relationships/image" Target="../media/image36.jpeg"/><Relationship Id="rId4" Type="http://schemas.openxmlformats.org/officeDocument/2006/relationships/image" Target="../media/image35.wmf"/><Relationship Id="rId9" Type="http://schemas.openxmlformats.org/officeDocument/2006/relationships/image" Target="../media/image40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wmf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wmf"/><Relationship Id="rId4" Type="http://schemas.openxmlformats.org/officeDocument/2006/relationships/image" Target="../media/image50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gif"/><Relationship Id="rId5" Type="http://schemas.openxmlformats.org/officeDocument/2006/relationships/image" Target="../media/image67.gif"/><Relationship Id="rId4" Type="http://schemas.openxmlformats.org/officeDocument/2006/relationships/image" Target="../media/image66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jpeg"/><Relationship Id="rId4" Type="http://schemas.openxmlformats.org/officeDocument/2006/relationships/image" Target="../media/image7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gif"/><Relationship Id="rId4" Type="http://schemas.openxmlformats.org/officeDocument/2006/relationships/image" Target="../media/image72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82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gif"/><Relationship Id="rId5" Type="http://schemas.openxmlformats.org/officeDocument/2006/relationships/image" Target="../media/image80.wmf"/><Relationship Id="rId4" Type="http://schemas.openxmlformats.org/officeDocument/2006/relationships/image" Target="../media/image79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wmf"/><Relationship Id="rId3" Type="http://schemas.openxmlformats.org/officeDocument/2006/relationships/image" Target="../media/image86.wmf"/><Relationship Id="rId7" Type="http://schemas.openxmlformats.org/officeDocument/2006/relationships/image" Target="../media/image90.wm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89.wmf"/><Relationship Id="rId5" Type="http://schemas.openxmlformats.org/officeDocument/2006/relationships/image" Target="../media/image88.wmf"/><Relationship Id="rId4" Type="http://schemas.openxmlformats.org/officeDocument/2006/relationships/image" Target="../media/image87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94.wmf"/><Relationship Id="rId4" Type="http://schemas.openxmlformats.org/officeDocument/2006/relationships/image" Target="../media/image93.w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wmf"/><Relationship Id="rId3" Type="http://schemas.openxmlformats.org/officeDocument/2006/relationships/image" Target="../media/image95.jpeg"/><Relationship Id="rId7" Type="http://schemas.openxmlformats.org/officeDocument/2006/relationships/image" Target="../media/image99.wm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98.wmf"/><Relationship Id="rId5" Type="http://schemas.openxmlformats.org/officeDocument/2006/relationships/image" Target="../media/image97.wmf"/><Relationship Id="rId4" Type="http://schemas.openxmlformats.org/officeDocument/2006/relationships/image" Target="../media/image96.wmf"/><Relationship Id="rId9" Type="http://schemas.openxmlformats.org/officeDocument/2006/relationships/image" Target="../media/image101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wm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105.gif"/><Relationship Id="rId5" Type="http://schemas.openxmlformats.org/officeDocument/2006/relationships/image" Target="../media/image104.wmf"/><Relationship Id="rId4" Type="http://schemas.openxmlformats.org/officeDocument/2006/relationships/image" Target="../media/image103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108.gif"/><Relationship Id="rId4" Type="http://schemas.openxmlformats.org/officeDocument/2006/relationships/image" Target="../media/image107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10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4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13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117.jpeg"/><Relationship Id="rId4" Type="http://schemas.openxmlformats.org/officeDocument/2006/relationships/image" Target="../media/image116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5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5.jpeg"/><Relationship Id="rId5" Type="http://schemas.openxmlformats.org/officeDocument/2006/relationships/image" Target="../media/image124.jpeg"/><Relationship Id="rId4" Type="http://schemas.openxmlformats.org/officeDocument/2006/relationships/image" Target="../media/image12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gi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gif"/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gif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gif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gif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gif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gif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gif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gif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gif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gif"/><Relationship Id="rId2" Type="http://schemas.openxmlformats.org/officeDocument/2006/relationships/image" Target="../media/image140.gif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738277" y="4572008"/>
            <a:ext cx="3262879" cy="181588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David" pitchFamily="34" charset="-79"/>
              </a:rPr>
              <a:t>Из опыта работы учителя начальных классов</a:t>
            </a:r>
          </a:p>
          <a:p>
            <a:pPr algn="ctr">
              <a:defRPr/>
            </a:pPr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David" pitchFamily="34" charset="-79"/>
              </a:rPr>
              <a:t>МАОУ « Школа № 11 города</a:t>
            </a:r>
          </a:p>
          <a:p>
            <a:pPr algn="ctr">
              <a:defRPr/>
            </a:pPr>
            <a:r>
              <a:rPr lang="ru-RU" sz="16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David" pitchFamily="34" charset="-79"/>
              </a:rPr>
              <a:t>Белогорск»</a:t>
            </a:r>
            <a:endParaRPr lang="ru-RU" sz="1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rgbClr val="000000"/>
                  </a:gs>
                  <a:gs pos="20000">
                    <a:srgbClr val="000040"/>
                  </a:gs>
                  <a:gs pos="50000">
                    <a:srgbClr val="400040"/>
                  </a:gs>
                  <a:gs pos="75000">
                    <a:srgbClr val="8F0040"/>
                  </a:gs>
                  <a:gs pos="89999">
                    <a:srgbClr val="F27300"/>
                  </a:gs>
                  <a:gs pos="100000">
                    <a:srgbClr val="FFBF00"/>
                  </a:gs>
                </a:gsLst>
                <a:lin ang="5400000" scaled="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David" pitchFamily="34" charset="-79"/>
            </a:endParaRPr>
          </a:p>
          <a:p>
            <a:pPr algn="ctr">
              <a:defRPr/>
            </a:pPr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David" pitchFamily="34" charset="-79"/>
              </a:rPr>
              <a:t>    Соловьевой Елены </a:t>
            </a:r>
            <a:endParaRPr lang="ru-RU" sz="1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rgbClr val="000000"/>
                  </a:gs>
                  <a:gs pos="20000">
                    <a:srgbClr val="000040"/>
                  </a:gs>
                  <a:gs pos="50000">
                    <a:srgbClr val="400040"/>
                  </a:gs>
                  <a:gs pos="75000">
                    <a:srgbClr val="8F0040"/>
                  </a:gs>
                  <a:gs pos="89999">
                    <a:srgbClr val="F27300"/>
                  </a:gs>
                  <a:gs pos="100000">
                    <a:srgbClr val="FFBF00"/>
                  </a:gs>
                </a:gsLst>
                <a:lin ang="5400000" scaled="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David" pitchFamily="34" charset="-79"/>
            </a:endParaRPr>
          </a:p>
          <a:p>
            <a:pPr algn="ctr">
              <a:defRPr/>
            </a:pPr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David" pitchFamily="34" charset="-79"/>
              </a:rPr>
              <a:t>Алексеевны</a:t>
            </a:r>
            <a:endParaRPr lang="ru-RU" sz="1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rgbClr val="000000"/>
                  </a:gs>
                  <a:gs pos="20000">
                    <a:srgbClr val="000040"/>
                  </a:gs>
                  <a:gs pos="50000">
                    <a:srgbClr val="400040"/>
                  </a:gs>
                  <a:gs pos="75000">
                    <a:srgbClr val="8F0040"/>
                  </a:gs>
                  <a:gs pos="89999">
                    <a:srgbClr val="F27300"/>
                  </a:gs>
                  <a:gs pos="100000">
                    <a:srgbClr val="FFBF00"/>
                  </a:gs>
                </a:gsLst>
                <a:lin ang="5400000" scaled="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3286125" y="214313"/>
            <a:ext cx="5715000" cy="4143375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rgbClr val="003300"/>
                </a:solidFill>
                <a:latin typeface="Monotype Corsiva" pitchFamily="66" charset="0"/>
              </a:rPr>
              <a:t>Формирование орфографического навыка в правописании безударных гласных в корне слова.</a:t>
            </a:r>
            <a:endParaRPr lang="ru-RU" sz="3600" dirty="0">
              <a:solidFill>
                <a:srgbClr val="003300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285750" y="142875"/>
            <a:ext cx="5429250" cy="1082675"/>
          </a:xfrm>
        </p:spPr>
        <p:txBody>
          <a:bodyPr/>
          <a:lstStyle/>
          <a:p>
            <a:pPr eaLnBrk="1" hangingPunct="1"/>
            <a:r>
              <a:rPr lang="ru-RU" b="1" i="1" smtClean="0">
                <a:solidFill>
                  <a:srgbClr val="003300"/>
                </a:solidFill>
                <a:latin typeface="Georgia" pitchFamily="18" charset="0"/>
              </a:rPr>
              <a:t>Содержание: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071563"/>
            <a:ext cx="8286750" cy="5429250"/>
          </a:xfrm>
        </p:spPr>
        <p:txBody>
          <a:bodyPr/>
          <a:lstStyle/>
          <a:p>
            <a:pPr eaLnBrk="1" hangingPunct="1"/>
            <a:r>
              <a:rPr lang="ru-RU" sz="1400" b="1" i="1" smtClean="0">
                <a:solidFill>
                  <a:srgbClr val="006600"/>
                </a:solidFill>
                <a:latin typeface="Georgia" pitchFamily="18" charset="0"/>
              </a:rPr>
              <a:t>Формирование орфографического навыка в правописании безударных гласных в корне слова</a:t>
            </a:r>
            <a:r>
              <a:rPr lang="ru-RU" sz="1400" b="1" i="1" smtClean="0">
                <a:solidFill>
                  <a:srgbClr val="006600"/>
                </a:solidFill>
                <a:latin typeface="Georgia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ru-RU" sz="1400" b="1" i="1" smtClean="0">
                <a:solidFill>
                  <a:srgbClr val="336600"/>
                </a:solidFill>
                <a:latin typeface="Georgia" pitchFamily="18" charset="0"/>
                <a:cs typeface="Times New Roman" pitchFamily="18" charset="0"/>
              </a:rPr>
              <a:t>Этапы  работы по выработке навыков правописания безударных гласных.</a:t>
            </a:r>
          </a:p>
          <a:p>
            <a:pPr eaLnBrk="1" hangingPunct="1"/>
            <a:r>
              <a:rPr lang="ru-RU" sz="1400" b="1" i="1" smtClean="0">
                <a:solidFill>
                  <a:srgbClr val="336600"/>
                </a:solidFill>
                <a:latin typeface="Georgia" pitchFamily="18" charset="0"/>
                <a:cs typeface="Times New Roman" pitchFamily="18" charset="0"/>
              </a:rPr>
              <a:t>Система уроков по безударным гласным в корне и начальной школе.</a:t>
            </a:r>
          </a:p>
          <a:p>
            <a:pPr eaLnBrk="1" hangingPunct="1"/>
            <a:r>
              <a:rPr lang="ru-RU" sz="1400" b="1" i="1" smtClean="0">
                <a:solidFill>
                  <a:srgbClr val="336600"/>
                </a:solidFill>
                <a:latin typeface="Georgia" pitchFamily="18" charset="0"/>
                <a:cs typeface="Times New Roman" pitchFamily="18" charset="0"/>
              </a:rPr>
              <a:t>Реализация индивидуального подхода при работе над правописанием безударных гласных.</a:t>
            </a:r>
          </a:p>
          <a:p>
            <a:pPr eaLnBrk="1" hangingPunct="1"/>
            <a:r>
              <a:rPr lang="ru-RU" sz="1400" b="1" i="1" smtClean="0">
                <a:solidFill>
                  <a:srgbClr val="336600"/>
                </a:solidFill>
                <a:latin typeface="Georgia" pitchFamily="18" charset="0"/>
                <a:cs typeface="Times New Roman" pitchFamily="18" charset="0"/>
              </a:rPr>
              <a:t>Упражнение, направленные на выработку умений распознавать ритмико-интонационную структуру слова.</a:t>
            </a:r>
          </a:p>
          <a:p>
            <a:pPr eaLnBrk="1" hangingPunct="1"/>
            <a:r>
              <a:rPr lang="ru-RU" sz="1400" b="1" i="1" smtClean="0">
                <a:solidFill>
                  <a:srgbClr val="336600"/>
                </a:solidFill>
                <a:latin typeface="Georgia" pitchFamily="18" charset="0"/>
                <a:cs typeface="Times New Roman" pitchFamily="18" charset="0"/>
              </a:rPr>
              <a:t>Упражнение на нахождение общего признака.</a:t>
            </a:r>
          </a:p>
          <a:p>
            <a:pPr eaLnBrk="1" hangingPunct="1"/>
            <a:r>
              <a:rPr lang="ru-RU" sz="1400" b="1" i="1" smtClean="0">
                <a:solidFill>
                  <a:srgbClr val="336600"/>
                </a:solidFill>
                <a:latin typeface="Georgia" pitchFamily="18" charset="0"/>
                <a:cs typeface="Times New Roman" pitchFamily="18" charset="0"/>
              </a:rPr>
              <a:t>Упражнение, направленные на формирование орфографической зоркости.</a:t>
            </a:r>
          </a:p>
          <a:p>
            <a:pPr eaLnBrk="1" hangingPunct="1"/>
            <a:r>
              <a:rPr lang="ru-RU" sz="1400" b="1" i="1" smtClean="0">
                <a:solidFill>
                  <a:srgbClr val="336600"/>
                </a:solidFill>
                <a:latin typeface="Georgia" pitchFamily="18" charset="0"/>
                <a:cs typeface="Times New Roman" pitchFamily="18" charset="0"/>
              </a:rPr>
              <a:t>Памятка для специально организованного списывания..</a:t>
            </a:r>
          </a:p>
          <a:p>
            <a:pPr eaLnBrk="1" hangingPunct="1"/>
            <a:r>
              <a:rPr lang="ru-RU" sz="1400" b="1" i="1" smtClean="0">
                <a:solidFill>
                  <a:srgbClr val="336600"/>
                </a:solidFill>
                <a:latin typeface="Georgia" pitchFamily="18" charset="0"/>
                <a:cs typeface="Times New Roman" pitchFamily="18" charset="0"/>
              </a:rPr>
              <a:t>Мастер-класс по теме «Безударные гласные в корне»</a:t>
            </a:r>
          </a:p>
          <a:p>
            <a:pPr eaLnBrk="1" hangingPunct="1"/>
            <a:r>
              <a:rPr lang="ru-RU" sz="1400" b="1" i="1" smtClean="0">
                <a:solidFill>
                  <a:srgbClr val="336600"/>
                </a:solidFill>
                <a:latin typeface="Georgia" pitchFamily="18" charset="0"/>
                <a:cs typeface="Times New Roman" pitchFamily="18" charset="0"/>
              </a:rPr>
              <a:t>Фонетическая зарядка на уроках русского языка.</a:t>
            </a:r>
          </a:p>
          <a:p>
            <a:pPr eaLnBrk="1" hangingPunct="1"/>
            <a:r>
              <a:rPr lang="ru-RU" sz="1400" b="1" i="1" smtClean="0">
                <a:solidFill>
                  <a:srgbClr val="336600"/>
                </a:solidFill>
                <a:latin typeface="Georgia" pitchFamily="18" charset="0"/>
                <a:cs typeface="Times New Roman" pitchFamily="18" charset="0"/>
              </a:rPr>
              <a:t>Задания при написании словарных диктантов.</a:t>
            </a:r>
          </a:p>
          <a:p>
            <a:pPr eaLnBrk="1" hangingPunct="1"/>
            <a:r>
              <a:rPr lang="ru-RU" sz="1400" b="1" i="1" smtClean="0">
                <a:solidFill>
                  <a:srgbClr val="336600"/>
                </a:solidFill>
                <a:latin typeface="Georgia" pitchFamily="18" charset="0"/>
                <a:cs typeface="Times New Roman" pitchFamily="18" charset="0"/>
              </a:rPr>
              <a:t>Алгоритм проверки безударной гласной в корне.</a:t>
            </a:r>
          </a:p>
          <a:p>
            <a:pPr eaLnBrk="1" hangingPunct="1"/>
            <a:r>
              <a:rPr lang="ru-RU" sz="1400" b="1" i="1" smtClean="0">
                <a:solidFill>
                  <a:srgbClr val="336600"/>
                </a:solidFill>
                <a:latin typeface="Georgia" pitchFamily="18" charset="0"/>
                <a:cs typeface="Times New Roman" pitchFamily="18" charset="0"/>
              </a:rPr>
              <a:t>Приложение</a:t>
            </a:r>
          </a:p>
          <a:p>
            <a:pPr eaLnBrk="1" hangingPunct="1"/>
            <a:r>
              <a:rPr lang="ru-RU" sz="1400" b="1" i="1" smtClean="0">
                <a:solidFill>
                  <a:srgbClr val="336600"/>
                </a:solidFill>
                <a:latin typeface="Georgia" pitchFamily="18" charset="0"/>
                <a:cs typeface="Times New Roman" pitchFamily="18" charset="0"/>
              </a:rPr>
              <a:t>Вывод</a:t>
            </a:r>
          </a:p>
          <a:p>
            <a:pPr eaLnBrk="1" hangingPunct="1"/>
            <a:r>
              <a:rPr lang="ru-RU" sz="1400" b="1" i="1" smtClean="0">
                <a:solidFill>
                  <a:srgbClr val="336600"/>
                </a:solidFill>
                <a:latin typeface="Georgia" pitchFamily="18" charset="0"/>
                <a:cs typeface="Times New Roman" pitchFamily="18" charset="0"/>
              </a:rPr>
              <a:t>Литература</a:t>
            </a:r>
          </a:p>
        </p:txBody>
      </p:sp>
      <p:pic>
        <p:nvPicPr>
          <p:cNvPr id="4" name="Рисунок 3" descr="Записи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50" y="5072063"/>
            <a:ext cx="1500188" cy="124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571500" y="0"/>
            <a:ext cx="8147050" cy="3714750"/>
          </a:xfrm>
        </p:spPr>
        <p:txBody>
          <a:bodyPr/>
          <a:lstStyle/>
          <a:p>
            <a:pPr eaLnBrk="1" hangingPunct="1"/>
            <a:r>
              <a:rPr lang="ru-RU" sz="4800" b="1" smtClean="0">
                <a:solidFill>
                  <a:srgbClr val="000099"/>
                </a:solidFill>
                <a:latin typeface="Monotype Corsiva" pitchFamily="66" charset="0"/>
              </a:rPr>
              <a:t>Формирование орфографического навыка в правописании безударных гласных в корне слова</a:t>
            </a:r>
            <a:r>
              <a:rPr lang="ru-RU" sz="4800" b="1" smtClean="0">
                <a:solidFill>
                  <a:srgbClr val="000066"/>
                </a:solidFill>
                <a:latin typeface="Monotype Corsiva" pitchFamily="66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642938" y="0"/>
            <a:ext cx="8229600" cy="2017713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i="1" dirty="0" smtClean="0">
                <a:solidFill>
                  <a:schemeClr val="accent4">
                    <a:lumMod val="50000"/>
                  </a:schemeClr>
                </a:solidFill>
                <a:latin typeface="Georgia" pitchFamily="18" charset="0"/>
              </a:rPr>
              <a:t>Этапы  работы по выработке навыков правописания безударных гласных</a:t>
            </a:r>
            <a:endParaRPr lang="ru-RU" sz="3600" dirty="0" smtClean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63" y="1785938"/>
            <a:ext cx="8229600" cy="4525962"/>
          </a:xfrm>
        </p:spPr>
        <p:txBody>
          <a:bodyPr>
            <a:normAutofit fontScale="47500" lnSpcReduction="20000"/>
          </a:bodyPr>
          <a:lstStyle/>
          <a:p>
            <a:pPr algn="ctr" eaLnBrk="1" hangingPunct="1">
              <a:lnSpc>
                <a:spcPct val="170000"/>
              </a:lnSpc>
              <a:buFont typeface="Arial" charset="0"/>
              <a:buNone/>
              <a:defRPr/>
            </a:pPr>
            <a:r>
              <a:rPr lang="ru-RU" sz="3400" dirty="0" smtClean="0">
                <a:solidFill>
                  <a:srgbClr val="003300"/>
                </a:solidFill>
                <a:latin typeface="Georgia" pitchFamily="18" charset="0"/>
                <a:cs typeface="Times New Roman" pitchFamily="18" charset="0"/>
              </a:rPr>
              <a:t>1. Умение определять ударение.</a:t>
            </a:r>
          </a:p>
          <a:p>
            <a:pPr algn="ctr" eaLnBrk="1" hangingPunct="1">
              <a:lnSpc>
                <a:spcPct val="170000"/>
              </a:lnSpc>
              <a:buFont typeface="Arial" charset="0"/>
              <a:buNone/>
              <a:defRPr/>
            </a:pPr>
            <a:r>
              <a:rPr lang="ru-RU" sz="3400" dirty="0" smtClean="0">
                <a:solidFill>
                  <a:srgbClr val="003300"/>
                </a:solidFill>
                <a:latin typeface="Georgia" pitchFamily="18" charset="0"/>
                <a:cs typeface="Times New Roman" pitchFamily="18" charset="0"/>
              </a:rPr>
              <a:t>2. Обнаружение безударных гласных в слове, проверка их написания, запись слов.</a:t>
            </a:r>
          </a:p>
          <a:p>
            <a:pPr algn="ctr" eaLnBrk="1" hangingPunct="1">
              <a:lnSpc>
                <a:spcPct val="170000"/>
              </a:lnSpc>
              <a:buFont typeface="Arial" charset="0"/>
              <a:buNone/>
              <a:defRPr/>
            </a:pPr>
            <a:r>
              <a:rPr lang="ru-RU" sz="3400" dirty="0" smtClean="0">
                <a:solidFill>
                  <a:srgbClr val="003300"/>
                </a:solidFill>
                <a:latin typeface="Georgia" pitchFamily="18" charset="0"/>
                <a:cs typeface="Times New Roman" pitchFamily="18" charset="0"/>
              </a:rPr>
              <a:t>3. Подбор проверочных слов.</a:t>
            </a:r>
          </a:p>
          <a:p>
            <a:pPr algn="ctr" eaLnBrk="1" hangingPunct="1">
              <a:lnSpc>
                <a:spcPct val="170000"/>
              </a:lnSpc>
              <a:buFont typeface="Arial" charset="0"/>
              <a:buNone/>
              <a:defRPr/>
            </a:pPr>
            <a:r>
              <a:rPr lang="ru-RU" sz="3400" dirty="0" smtClean="0">
                <a:solidFill>
                  <a:srgbClr val="003300"/>
                </a:solidFill>
                <a:latin typeface="Georgia" pitchFamily="18" charset="0"/>
                <a:cs typeface="Times New Roman" pitchFamily="18" charset="0"/>
              </a:rPr>
              <a:t>4. Способы проверки безударных гласных.</a:t>
            </a:r>
          </a:p>
          <a:p>
            <a:pPr algn="ctr" eaLnBrk="1" hangingPunct="1">
              <a:lnSpc>
                <a:spcPct val="170000"/>
              </a:lnSpc>
              <a:buFont typeface="Arial" charset="0"/>
              <a:buNone/>
              <a:defRPr/>
            </a:pPr>
            <a:r>
              <a:rPr lang="ru-RU" sz="3400" dirty="0" smtClean="0">
                <a:solidFill>
                  <a:srgbClr val="003300"/>
                </a:solidFill>
                <a:latin typeface="Georgia" pitchFamily="18" charset="0"/>
                <a:cs typeface="Times New Roman" pitchFamily="18" charset="0"/>
              </a:rPr>
              <a:t>5. Работа над обозначением безударных гласных звуков.</a:t>
            </a:r>
          </a:p>
          <a:p>
            <a:pPr algn="ctr" eaLnBrk="1" hangingPunct="1">
              <a:lnSpc>
                <a:spcPct val="170000"/>
              </a:lnSpc>
              <a:buFont typeface="Arial" charset="0"/>
              <a:buNone/>
              <a:defRPr/>
            </a:pPr>
            <a:r>
              <a:rPr lang="ru-RU" sz="3400" dirty="0" smtClean="0">
                <a:solidFill>
                  <a:srgbClr val="003300"/>
                </a:solidFill>
                <a:latin typeface="Georgia" pitchFamily="18" charset="0"/>
                <a:cs typeface="Times New Roman" pitchFamily="18" charset="0"/>
              </a:rPr>
              <a:t>6. Отработка отдельных действий по правописанию безударных гласных. проверяемых  ударением.</a:t>
            </a:r>
          </a:p>
          <a:p>
            <a:pPr algn="ctr" eaLnBrk="1" hangingPunct="1">
              <a:lnSpc>
                <a:spcPct val="170000"/>
              </a:lnSpc>
              <a:buFont typeface="Arial" charset="0"/>
              <a:buNone/>
              <a:defRPr/>
            </a:pPr>
            <a:r>
              <a:rPr lang="ru-RU" sz="3400" dirty="0" smtClean="0">
                <a:solidFill>
                  <a:srgbClr val="003300"/>
                </a:solidFill>
                <a:latin typeface="Georgia" pitchFamily="18" charset="0"/>
                <a:cs typeface="Times New Roman" pitchFamily="18" charset="0"/>
              </a:rPr>
              <a:t>7. Развитие орфографической зоркости (умение заметить безударные гласные).</a:t>
            </a:r>
          </a:p>
          <a:p>
            <a:pPr algn="ctr" eaLnBrk="1" hangingPunct="1">
              <a:lnSpc>
                <a:spcPct val="170000"/>
              </a:lnSpc>
              <a:buFont typeface="Arial" charset="0"/>
              <a:buNone/>
              <a:defRPr/>
            </a:pPr>
            <a:r>
              <a:rPr lang="ru-RU" sz="3400" dirty="0" smtClean="0">
                <a:solidFill>
                  <a:srgbClr val="003300"/>
                </a:solidFill>
                <a:latin typeface="Georgia" pitchFamily="18" charset="0"/>
                <a:cs typeface="Times New Roman" pitchFamily="18" charset="0"/>
              </a:rPr>
              <a:t>8. Изучение безударных гласных звуков.</a:t>
            </a:r>
            <a:endParaRPr lang="ru-RU" sz="3400" dirty="0">
              <a:solidFill>
                <a:srgbClr val="003300"/>
              </a:solidFill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BOOK.W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0938" y="1214438"/>
            <a:ext cx="1428750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OWL.WMF"/>
          <p:cNvPicPr>
            <a:picLocks noChangeAspect="1"/>
          </p:cNvPicPr>
          <p:nvPr/>
        </p:nvPicPr>
        <p:blipFill>
          <a:blip r:embed="rId4"/>
          <a:srcRect r="6667" b="7056"/>
          <a:stretch>
            <a:fillRect/>
          </a:stretch>
        </p:blipFill>
        <p:spPr bwMode="auto">
          <a:xfrm>
            <a:off x="-214313" y="4714875"/>
            <a:ext cx="2000251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12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500"/>
                            </p:stCondLst>
                            <p:childTnLst>
                              <p:par>
                                <p:cTn id="5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500" y="785813"/>
            <a:ext cx="8229600" cy="2328862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4800" b="1" i="1" smtClean="0">
                <a:solidFill>
                  <a:srgbClr val="000066"/>
                </a:solidFill>
                <a:latin typeface="Monotype Corsiva" pitchFamily="66" charset="0"/>
              </a:rPr>
              <a:t>Система уроков по безударным гласным в корне в начальной школе</a:t>
            </a:r>
            <a:endParaRPr lang="ru-RU" sz="4800" b="1" smtClean="0">
              <a:solidFill>
                <a:srgbClr val="0000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42938" y="428625"/>
          <a:ext cx="8143932" cy="5528727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920618"/>
                <a:gridCol w="1062252"/>
                <a:gridCol w="6161062"/>
              </a:tblGrid>
              <a:tr h="777003">
                <a:tc>
                  <a:txBody>
                    <a:bodyPr/>
                    <a:lstStyle/>
                    <a:p>
                      <a:pPr algn="ctr"/>
                      <a:r>
                        <a:rPr lang="ru-RU" sz="1800" i="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Класс</a:t>
                      </a:r>
                      <a:endParaRPr lang="ru-RU" sz="1800" i="0" dirty="0">
                        <a:solidFill>
                          <a:srgbClr val="003300"/>
                        </a:solidFill>
                        <a:latin typeface="Georg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Кол-во</a:t>
                      </a:r>
                      <a:r>
                        <a:rPr lang="ru-RU" sz="1800" i="0" baseline="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 уроков</a:t>
                      </a:r>
                      <a:endParaRPr lang="ru-RU" sz="1800" i="0" dirty="0">
                        <a:solidFill>
                          <a:srgbClr val="003300"/>
                        </a:solidFill>
                        <a:latin typeface="Georg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Тема уроков</a:t>
                      </a:r>
                      <a:endParaRPr lang="ru-RU" sz="1800" i="0" dirty="0">
                        <a:solidFill>
                          <a:srgbClr val="003300"/>
                        </a:solidFill>
                        <a:latin typeface="Georgia" pitchFamily="18" charset="0"/>
                      </a:endParaRPr>
                    </a:p>
                  </a:txBody>
                  <a:tcPr/>
                </a:tc>
              </a:tr>
              <a:tr h="43742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Гласные</a:t>
                      </a:r>
                      <a:r>
                        <a:rPr lang="ru-RU" sz="1600" baseline="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 звуки и буквы их обозначающие.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</a:endParaRPr>
                    </a:p>
                  </a:txBody>
                  <a:tcPr/>
                </a:tc>
              </a:tr>
              <a:tr h="791745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1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3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Ударение. Смыслоразличительная</a:t>
                      </a:r>
                      <a:r>
                        <a:rPr lang="ru-RU" sz="1600" baseline="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 роль ударения в слове. Произношение и обозначение на письме ударных и безударных гласных звуков.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</a:endParaRPr>
                    </a:p>
                  </a:txBody>
                  <a:tcPr/>
                </a:tc>
              </a:tr>
              <a:tr h="396709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2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3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Гласные звуки и буквы. Йотированные гласные.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</a:endParaRPr>
                    </a:p>
                  </a:txBody>
                  <a:tcPr/>
                </a:tc>
              </a:tr>
              <a:tr h="40333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2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3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Ударение. Ударные и безударные гласные.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</a:endParaRPr>
                    </a:p>
                  </a:txBody>
                  <a:tcPr/>
                </a:tc>
              </a:tr>
              <a:tr h="575542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2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7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Произношение и обозначение на письме гласных звуков. Гласные звуки. Ударные гласные звуки. Безударные гласные звуки.</a:t>
                      </a:r>
                    </a:p>
                  </a:txBody>
                  <a:tcPr/>
                </a:tc>
              </a:tr>
              <a:tr h="466258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2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8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Правописание безударных гласных в корне слова.</a:t>
                      </a:r>
                    </a:p>
                  </a:txBody>
                  <a:tcPr/>
                </a:tc>
              </a:tr>
              <a:tr h="568617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3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10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Правописание безударных гласных и парных согласных в корне слова4</a:t>
                      </a:r>
                      <a:r>
                        <a:rPr lang="ru-RU" sz="1600" baseline="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 чередование согласных в корне; беглые гласные.</a:t>
                      </a:r>
                      <a:endParaRPr lang="ru-RU" sz="1600" dirty="0" smtClean="0">
                        <a:solidFill>
                          <a:srgbClr val="003300"/>
                        </a:solidFill>
                        <a:latin typeface="Georgia" pitchFamily="18" charset="0"/>
                      </a:endParaRPr>
                    </a:p>
                  </a:txBody>
                  <a:tcPr/>
                </a:tc>
              </a:tr>
              <a:tr h="512251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dirty="0">
                        <a:solidFill>
                          <a:srgbClr val="003300"/>
                        </a:solidFill>
                        <a:latin typeface="Georgia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3300"/>
                          </a:solidFill>
                          <a:latin typeface="Georgia" pitchFamily="18" charset="0"/>
                        </a:rPr>
                        <a:t>Звуки и буквы. Алфавит. Гласные звуки. Ударение.  Произношение и обозначение на письме ударных и безударных гласных звуков.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 descr="CRAYONS.W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5357813"/>
            <a:ext cx="1214438" cy="131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57188" y="357188"/>
            <a:ext cx="8572500" cy="3929062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4800" b="1" smtClean="0">
                <a:solidFill>
                  <a:srgbClr val="000066"/>
                </a:solidFill>
                <a:latin typeface="Monotype Corsiva" pitchFamily="66" charset="0"/>
              </a:rPr>
              <a:t>Реализация индивидуального подхода при работе над правописанием безударных гласных</a:t>
            </a:r>
            <a:endParaRPr lang="ru-RU" sz="4800" smtClean="0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38" y="1714500"/>
            <a:ext cx="7715250" cy="45720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Учащиеся с несформированным «ориентировочным» шагом, т.е. для них характерно отсутствие или слабая     сформированность умения находить орфограмму. У таких детей еще непреодолено стремление писать слово фонетически, т.е. так как они его слышат: «забижал».</a:t>
            </a:r>
          </a:p>
          <a:p>
            <a:pPr eaLnBrk="1" hangingPunct="1">
              <a:buFont typeface="Arial" charset="0"/>
              <a:buNone/>
            </a:pPr>
            <a:r>
              <a:rPr lang="ru-RU" sz="200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. Дети, затрудняются определить, проверяется или не проверяется безударный гласный в корне слова. Для детей этой группы характерна ограниченность активного словаря, слабое развитие связной речи.</a:t>
            </a:r>
          </a:p>
          <a:p>
            <a:pPr eaLnBrk="1" hangingPunct="1">
              <a:buFont typeface="Arial" charset="0"/>
              <a:buNone/>
            </a:pPr>
            <a:r>
              <a:rPr lang="ru-RU" sz="200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0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Учащиеся затрудняющиеся подбирать проверочное слово. Такие дети не умеют выявлять вещественное значение корня через определение лексического значения слова. (водитель - воды, отравил – трава)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43042" y="0"/>
            <a:ext cx="7215238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Font typeface="Arial" charset="0"/>
              <a:buNone/>
              <a:defRPr/>
            </a:pPr>
            <a:r>
              <a:rPr lang="ru-RU" sz="3200" b="1" i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  <a:cs typeface="Times New Roman" pitchFamily="18" charset="0"/>
              </a:rPr>
              <a:t>Слабоуспевающих детей можно разделить на три группы:</a:t>
            </a:r>
          </a:p>
        </p:txBody>
      </p:sp>
      <p:pic>
        <p:nvPicPr>
          <p:cNvPr id="5" name="Рисунок 4" descr="45732119_Kopiya_31645998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188" y="4357688"/>
            <a:ext cx="1762125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ромашка.jpeg"/>
          <p:cNvPicPr>
            <a:picLocks noChangeAspect="1"/>
          </p:cNvPicPr>
          <p:nvPr/>
        </p:nvPicPr>
        <p:blipFill>
          <a:blip r:embed="rId4" cstate="print"/>
          <a:srcRect t="7999" b="4001"/>
          <a:stretch>
            <a:fillRect/>
          </a:stretch>
        </p:blipFill>
        <p:spPr>
          <a:xfrm>
            <a:off x="357158" y="142852"/>
            <a:ext cx="1177860" cy="1557606"/>
          </a:xfrm>
          <a:prstGeom prst="ellipse">
            <a:avLst/>
          </a:prstGeom>
          <a:ln w="9525" cap="rnd">
            <a:solidFill>
              <a:srgbClr val="0099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88" y="1357313"/>
            <a:ext cx="7715250" cy="5000625"/>
          </a:xfrm>
        </p:spPr>
        <p:txBody>
          <a:bodyPr>
            <a:normAutofit fontScale="70000" lnSpcReduction="20000"/>
          </a:bodyPr>
          <a:lstStyle/>
          <a:p>
            <a:pPr eaLnBrk="1" hangingPunct="1">
              <a:buFont typeface="Wingdings"/>
              <a:buChar char="Ø"/>
              <a:defRPr/>
            </a:pPr>
            <a:r>
              <a:rPr lang="ru-RU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Произнесите слово вслух. Сначала определить ударный звук, затем безударные.</a:t>
            </a:r>
          </a:p>
          <a:p>
            <a:pPr eaLnBrk="1" hangingPunct="1">
              <a:buFont typeface="Wingdings"/>
              <a:buChar char="Ø"/>
              <a:defRPr/>
            </a:pPr>
            <a:r>
              <a:rPr lang="ru-RU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Назовите в слове все звуки, затем все буквы.</a:t>
            </a:r>
          </a:p>
          <a:p>
            <a:pPr eaLnBrk="1" hangingPunct="1">
              <a:buFont typeface="Wingdings"/>
              <a:buChar char="Ø"/>
              <a:defRPr/>
            </a:pPr>
            <a:r>
              <a:rPr lang="ru-RU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Подберите 6 слов с безударными гласными в корне.</a:t>
            </a:r>
          </a:p>
          <a:p>
            <a:pPr eaLnBrk="1" hangingPunct="1">
              <a:buFont typeface="Wingdings"/>
              <a:buChar char="Ø"/>
              <a:defRPr/>
            </a:pPr>
            <a:r>
              <a:rPr lang="ru-RU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Сначала произнесите слово так, как говорим, затем так, как пишем.</a:t>
            </a:r>
          </a:p>
          <a:p>
            <a:pPr eaLnBrk="1" hangingPunct="1">
              <a:buFont typeface="Wingdings"/>
              <a:buChar char="Ø"/>
              <a:defRPr/>
            </a:pPr>
            <a:r>
              <a:rPr lang="ru-RU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Из данных слов назовите сначала проверяемое, затем проверочное слово. </a:t>
            </a:r>
          </a:p>
          <a:p>
            <a:pPr eaLnBrk="1" hangingPunct="1">
              <a:buFont typeface="Wingdings"/>
              <a:buChar char="Ø"/>
              <a:defRPr/>
            </a:pPr>
            <a:r>
              <a:rPr lang="ru-RU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Какие буквы в словах проверяются проверочными словами:</a:t>
            </a:r>
          </a:p>
          <a:p>
            <a:pPr eaLnBrk="1" hangingPunct="1">
              <a:buFont typeface="Wingdings"/>
              <a:buChar char="Ø"/>
              <a:defRPr/>
            </a:pPr>
            <a:r>
              <a:rPr lang="ru-RU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Почему подчеркнутые гласные называются проверяемыми</a:t>
            </a:r>
            <a:r>
              <a:rPr lang="en-US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? </a:t>
            </a:r>
          </a:p>
          <a:p>
            <a:pPr eaLnBrk="1" hangingPunct="1">
              <a:buFont typeface="Wingdings"/>
              <a:buChar char="Ø"/>
              <a:defRPr/>
            </a:pPr>
            <a:r>
              <a:rPr lang="ru-RU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Подумайте и запишите 5 слов с безударными гласными на определенную тему.</a:t>
            </a:r>
          </a:p>
          <a:p>
            <a:pPr eaLnBrk="1" hangingPunct="1">
              <a:buFont typeface="Arial" charset="0"/>
              <a:buNone/>
              <a:defRPr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214290"/>
            <a:ext cx="8143932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i="1" dirty="0">
                <a:ln w="10541" cmpd="sng">
                  <a:solidFill>
                    <a:srgbClr val="000066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  <a:t>Для учащихся первой группы можно предложить следующие задания:</a:t>
            </a:r>
            <a:endParaRPr lang="ru-RU" sz="2800" b="1" dirty="0">
              <a:ln w="10541" cmpd="sng">
                <a:solidFill>
                  <a:srgbClr val="000066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" name="Рисунок 5" descr="буква а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388" y="5214950"/>
            <a:ext cx="2524143" cy="14496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4997" name="Рисунок 6" descr="аа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500063"/>
            <a:ext cx="1000125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5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Объект 2"/>
          <p:cNvSpPr>
            <a:spLocks noGrp="1"/>
          </p:cNvSpPr>
          <p:nvPr>
            <p:ph idx="1"/>
          </p:nvPr>
        </p:nvSpPr>
        <p:spPr>
          <a:xfrm>
            <a:off x="1285875" y="1357313"/>
            <a:ext cx="7088188" cy="4525962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Ø"/>
              <a:defRPr/>
            </a:pP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Предлагать задания, которые способствуют образованию у них грамматико-орфографических связей, развитию активного словаря, развитию связной речи.</a:t>
            </a:r>
          </a:p>
          <a:p>
            <a:pPr algn="just" eaLnBrk="1" hangingPunct="1">
              <a:buFont typeface="Wingdings" pitchFamily="2" charset="2"/>
              <a:buChar char="Ø"/>
              <a:defRPr/>
            </a:pP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С этой целью почти на каждом уроке давать 2-3 слова для запоминания. Упражнения на орфографическое и орфоэпическое проговаривание слов и словосочетаний, различные виды списывания, заучивания текстов. Упражнения такие дети выполняют с развернутым рассуждением. Для облегчения можно использовать различные «памятки», наглядные опоры.</a:t>
            </a:r>
          </a:p>
          <a:p>
            <a:pPr eaLnBrk="1" hangingPunct="1">
              <a:buFont typeface="Arial" charset="0"/>
              <a:buNone/>
              <a:defRPr/>
            </a:pPr>
            <a:endParaRPr lang="ru-RU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1357290" y="428604"/>
            <a:ext cx="691888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000" b="1" i="1" dirty="0">
                <a:ln w="10541" cmpd="sng">
                  <a:solidFill>
                    <a:srgbClr val="000066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  <a:t>Детям второй группы:</a:t>
            </a:r>
            <a:endParaRPr lang="ru-RU" sz="4000" b="1" dirty="0">
              <a:ln w="10541" cmpd="sng">
                <a:solidFill>
                  <a:srgbClr val="000066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" name="Рисунок 5" descr="вини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4857750"/>
            <a:ext cx="1862137" cy="183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1" name="Рисунок 6" descr="пнн.jpe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0"/>
            <a:ext cx="1335088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1329145824_5785.jpg"/>
          <p:cNvPicPr>
            <a:picLocks noChangeAspect="1"/>
          </p:cNvPicPr>
          <p:nvPr/>
        </p:nvPicPr>
        <p:blipFill>
          <a:blip r:embed="rId5" cstate="print"/>
          <a:srcRect l="10141" t="10141" r="6196" b="6196"/>
          <a:stretch>
            <a:fillRect/>
          </a:stretch>
        </p:blipFill>
        <p:spPr>
          <a:xfrm>
            <a:off x="7215206" y="4929198"/>
            <a:ext cx="1500198" cy="1500198"/>
          </a:xfrm>
          <a:prstGeom prst="rect">
            <a:avLst/>
          </a:prstGeom>
          <a:solidFill>
            <a:srgbClr val="FFFFFF">
              <a:shade val="85000"/>
            </a:srgbClr>
          </a:solidFill>
          <a:ln w="635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1357313" y="1143000"/>
            <a:ext cx="6686550" cy="5214938"/>
          </a:xfrm>
        </p:spPr>
        <p:txBody>
          <a:bodyPr/>
          <a:lstStyle/>
          <a:p>
            <a:pPr algn="ctr" eaLnBrk="1" hangingPunct="1">
              <a:buFont typeface="Wingdings" pitchFamily="2" charset="2"/>
              <a:buChar char="Ø"/>
            </a:pPr>
            <a:r>
              <a:rPr lang="ru-RU" sz="18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Объясните, какое написание нужно выбрать, чтобы сохранился смысл.</a:t>
            </a:r>
          </a:p>
          <a:p>
            <a:pPr algn="ctr" eaLnBrk="1" hangingPunct="1">
              <a:buFont typeface="Arial" charset="0"/>
              <a:buNone/>
            </a:pPr>
            <a:r>
              <a:rPr lang="ru-RU" sz="18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В нашем краю растут густые л(е/и)са. </a:t>
            </a:r>
          </a:p>
          <a:p>
            <a:pPr algn="ctr" eaLnBrk="1" hangingPunct="1">
              <a:buFont typeface="Arial" charset="0"/>
              <a:buNone/>
            </a:pPr>
            <a:r>
              <a:rPr lang="ru-RU" sz="18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Под елью с(и/е)дела л(и/е)са.</a:t>
            </a:r>
          </a:p>
          <a:p>
            <a:pPr algn="ctr" eaLnBrk="1" hangingPunct="1">
              <a:buFont typeface="Wingdings" pitchFamily="2" charset="2"/>
              <a:buChar char="Ø"/>
            </a:pPr>
            <a:r>
              <a:rPr lang="ru-RU" sz="18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Подумайте, что обозначает слово. Правильно вставьте букву. </a:t>
            </a:r>
          </a:p>
          <a:p>
            <a:pPr algn="ctr" eaLnBrk="1" hangingPunct="1">
              <a:buFont typeface="Arial" charset="0"/>
              <a:buNone/>
            </a:pPr>
            <a:r>
              <a:rPr lang="ru-RU" sz="18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Ум(о,а)лять о пощаде, ум(о,а)лять значение, </a:t>
            </a:r>
          </a:p>
          <a:p>
            <a:pPr algn="ctr" eaLnBrk="1" hangingPunct="1">
              <a:buFont typeface="Arial" charset="0"/>
              <a:buNone/>
            </a:pPr>
            <a:r>
              <a:rPr lang="ru-RU" sz="18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спл(о,а)тить отряд, запл(о,а)тить за квартиру.</a:t>
            </a:r>
          </a:p>
          <a:p>
            <a:pPr algn="ctr" eaLnBrk="1" hangingPunct="1">
              <a:buFont typeface="Wingdings" pitchFamily="2" charset="2"/>
              <a:buChar char="Ø"/>
            </a:pPr>
            <a:r>
              <a:rPr lang="ru-RU" sz="18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Выберите нужное проверочное слово:</a:t>
            </a:r>
          </a:p>
          <a:p>
            <a:pPr algn="ctr" eaLnBrk="1" hangingPunct="1">
              <a:buFont typeface="Arial" charset="0"/>
              <a:buNone/>
            </a:pPr>
            <a:r>
              <a:rPr lang="ru-RU" sz="18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приг.род	                             спл.тить</a:t>
            </a:r>
          </a:p>
          <a:p>
            <a:pPr algn="ctr" eaLnBrk="1" hangingPunct="1">
              <a:buFont typeface="Wingdings" pitchFamily="2" charset="2"/>
              <a:buChar char="Ø"/>
            </a:pPr>
            <a:endParaRPr lang="ru-RU" sz="180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algn="ctr" eaLnBrk="1" hangingPunct="1">
              <a:buFont typeface="Arial" charset="0"/>
              <a:buNone/>
            </a:pPr>
            <a:r>
              <a:rPr lang="ru-RU" sz="18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горе	город	                            плата          плотный</a:t>
            </a:r>
            <a:r>
              <a:rPr lang="ru-RU" sz="1800" b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	</a:t>
            </a:r>
            <a:endParaRPr lang="ru-RU" sz="1800" i="1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algn="ctr" eaLnBrk="1" hangingPunct="1">
              <a:buFont typeface="Wingdings" pitchFamily="2" charset="2"/>
              <a:buChar char="Ø"/>
            </a:pPr>
            <a:r>
              <a:rPr lang="ru-RU" sz="18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Можно ли проверить слова из первого столбика словами из второго столбика?</a:t>
            </a:r>
          </a:p>
          <a:p>
            <a:pPr algn="ctr" eaLnBrk="1" hangingPunct="1">
              <a:buFont typeface="Arial" charset="0"/>
              <a:buNone/>
            </a:pPr>
            <a:r>
              <a:rPr lang="ru-RU" sz="18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        загорела - горка</a:t>
            </a:r>
          </a:p>
          <a:p>
            <a:pPr algn="ctr" eaLnBrk="1" hangingPunct="1">
              <a:buFont typeface="Arial" charset="0"/>
              <a:buNone/>
            </a:pPr>
            <a:r>
              <a:rPr lang="ru-RU" sz="18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        </a:t>
            </a:r>
            <a:r>
              <a:rPr lang="ru-RU" sz="18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нагляделся</a:t>
            </a:r>
            <a:r>
              <a:rPr lang="ru-RU" sz="1800" b="1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- </a:t>
            </a:r>
            <a:r>
              <a:rPr lang="ru-RU" sz="18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глядя.</a:t>
            </a:r>
            <a:r>
              <a:rPr lang="ru-RU" sz="1800" b="1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	</a:t>
            </a:r>
            <a:endParaRPr lang="ru-RU" sz="180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428875" y="4357688"/>
            <a:ext cx="10080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5400000">
            <a:off x="2821781" y="4464844"/>
            <a:ext cx="357188" cy="2857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rot="10800000" flipV="1">
            <a:off x="1857375" y="4429125"/>
            <a:ext cx="785813" cy="3603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857875" y="4286250"/>
            <a:ext cx="12239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10800000" flipV="1">
            <a:off x="5357813" y="4429125"/>
            <a:ext cx="642937" cy="3603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6357938" y="4357688"/>
            <a:ext cx="647700" cy="288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500034" y="142852"/>
            <a:ext cx="8286808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i="1" dirty="0">
                <a:ln w="10541" cmpd="sng">
                  <a:solidFill>
                    <a:srgbClr val="000066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itchFamily="18" charset="0"/>
              </a:rPr>
              <a:t>Учащимся третьей группы предлагаются следующие виды заданий:</a:t>
            </a:r>
            <a:endParaRPr lang="ru-RU" sz="2800" b="1" dirty="0">
              <a:ln w="10541" cmpd="sng">
                <a:solidFill>
                  <a:srgbClr val="000066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0" name="Рисунок 19" descr="CRTN029.W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50" y="1143000"/>
            <a:ext cx="1143000" cy="147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Picture 10" descr="D:\Картинки\Focus\Alpinism\GIRLRIVR.WMF"/>
          <p:cNvPicPr>
            <a:picLocks noChangeAspect="1" noChangeArrowheads="1"/>
          </p:cNvPicPr>
          <p:nvPr/>
        </p:nvPicPr>
        <p:blipFill>
          <a:blip r:embed="rId4"/>
          <a:srcRect l="5132" r="64085" b="40686"/>
          <a:stretch>
            <a:fillRect/>
          </a:stretch>
        </p:blipFill>
        <p:spPr bwMode="auto">
          <a:xfrm>
            <a:off x="285750" y="1285875"/>
            <a:ext cx="1285875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Picture 12" descr="C:\Users\User\Desktop\Фон для презентации\Toon Objects\OBJ017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5" y="4919663"/>
            <a:ext cx="857250" cy="177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1" name="Picture 13" descr="D:\Картинки\Focus\Cartoon Landscapes\LANDS021.WMF"/>
          <p:cNvPicPr>
            <a:picLocks noChangeAspect="1" noChangeArrowheads="1"/>
          </p:cNvPicPr>
          <p:nvPr/>
        </p:nvPicPr>
        <p:blipFill>
          <a:blip r:embed="rId6"/>
          <a:srcRect r="3705" b="21703"/>
          <a:stretch>
            <a:fillRect/>
          </a:stretch>
        </p:blipFill>
        <p:spPr bwMode="auto">
          <a:xfrm>
            <a:off x="7000875" y="5286375"/>
            <a:ext cx="15636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нюша.jpe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14546" y="5500702"/>
            <a:ext cx="1104900" cy="10334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22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2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2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11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31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229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229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29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93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500063" y="928688"/>
            <a:ext cx="8229600" cy="1714500"/>
          </a:xfrm>
        </p:spPr>
        <p:txBody>
          <a:bodyPr/>
          <a:lstStyle/>
          <a:p>
            <a:pPr eaLnBrk="1" hangingPunct="1"/>
            <a:r>
              <a:rPr lang="ru-RU" sz="4800" b="1" smtClean="0">
                <a:solidFill>
                  <a:srgbClr val="000066"/>
                </a:solidFill>
                <a:latin typeface="Monotype Corsiva" pitchFamily="66" charset="0"/>
              </a:rPr>
              <a:t>Упражнения, направленные на выработку</a:t>
            </a:r>
            <a:br>
              <a:rPr lang="ru-RU" sz="4800" b="1" smtClean="0">
                <a:solidFill>
                  <a:srgbClr val="000066"/>
                </a:solidFill>
                <a:latin typeface="Monotype Corsiva" pitchFamily="66" charset="0"/>
              </a:rPr>
            </a:br>
            <a:r>
              <a:rPr lang="ru-RU" sz="4800" b="1" smtClean="0">
                <a:solidFill>
                  <a:srgbClr val="000066"/>
                </a:solidFill>
                <a:latin typeface="Monotype Corsiva" pitchFamily="66" charset="0"/>
              </a:rPr>
              <a:t>умений распознавать ритмико-интонационную структуру слова</a:t>
            </a:r>
            <a:endParaRPr lang="ru-RU" sz="4800" b="1" smtClean="0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285750"/>
            <a:ext cx="8229600" cy="6000750"/>
          </a:xfrm>
        </p:spPr>
        <p:txBody>
          <a:bodyPr/>
          <a:lstStyle/>
          <a:p>
            <a:pPr eaLnBrk="1" hangingPunct="1"/>
            <a:r>
              <a:rPr lang="ru-RU" sz="1800" b="1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Упражнение № 1 </a:t>
            </a:r>
            <a:r>
              <a:rPr lang="ru-RU" sz="18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Простучите ритм следующих родственных слов. Ударный слог отстукивайте сильным ударом, безударный - слабым. Проверьте безударные гласные в корне слова.     </a:t>
            </a:r>
            <a:r>
              <a:rPr lang="ru-RU" sz="18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 Грохот - грохочет - грохотать;</a:t>
            </a:r>
          </a:p>
          <a:p>
            <a:pPr eaLnBrk="1" hangingPunct="1"/>
            <a:endParaRPr lang="ru-RU" sz="1800" i="1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eaLnBrk="1" hangingPunct="1"/>
            <a:endParaRPr lang="ru-RU" sz="1800" i="1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eaLnBrk="1" hangingPunct="1"/>
            <a:endParaRPr lang="ru-RU" sz="1800" i="1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eaLnBrk="1" hangingPunct="1"/>
            <a:r>
              <a:rPr lang="ru-RU" sz="1800" b="1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Упражнение №2. </a:t>
            </a:r>
            <a:r>
              <a:rPr lang="ru-RU" sz="18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Простучите ритм следующих родственных слов. Назовите слова, в которых можно допустить ошибку. </a:t>
            </a:r>
            <a:r>
              <a:rPr lang="ru-RU" sz="18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Жалость - пожалеть - жалостный - жалостливый;</a:t>
            </a:r>
          </a:p>
          <a:p>
            <a:pPr eaLnBrk="1" hangingPunct="1"/>
            <a:endParaRPr lang="ru-RU" sz="1800" i="1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ru-RU" sz="180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ru-RU" sz="180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ru-RU" sz="180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eaLnBrk="1" hangingPunct="1"/>
            <a:r>
              <a:rPr lang="ru-RU" sz="1800" b="1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Упражнение №</a:t>
            </a:r>
            <a:r>
              <a:rPr lang="ru-RU" sz="18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3. </a:t>
            </a:r>
            <a:r>
              <a:rPr lang="ru-RU" sz="18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Простучите ритм следующих родственных слов. Выберите из каждого ряда проверочное слово. Составьте его ритмическую схему: ударный слог - /, безударный слог -.</a:t>
            </a:r>
            <a:r>
              <a:rPr lang="ru-RU" sz="18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Волны - волнение - волноваться - волнистый:</a:t>
            </a:r>
          </a:p>
          <a:p>
            <a:endParaRPr lang="ru-RU" smtClean="0"/>
          </a:p>
        </p:txBody>
      </p:sp>
      <p:pic>
        <p:nvPicPr>
          <p:cNvPr id="35842" name="Picture 2" descr="D:\Картинки\Focus\Cartoon Objects &amp; Zips\BICYCLE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5" y="1071563"/>
            <a:ext cx="13843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3" descr="D:\Картинки\Focus\ToonADay\SWM2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25" y="5429250"/>
            <a:ext cx="1428750" cy="129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5" descr="D:\Картинки\Анимашки\Коты\Кот в сапогах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3071810"/>
            <a:ext cx="1928826" cy="15177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9525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357188"/>
            <a:ext cx="8229600" cy="6143625"/>
          </a:xfrm>
        </p:spPr>
        <p:txBody>
          <a:bodyPr/>
          <a:lstStyle/>
          <a:p>
            <a:pPr eaLnBrk="1" hangingPunct="1"/>
            <a:r>
              <a:rPr lang="ru-RU" sz="2000" b="1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Упражнение №4. </a:t>
            </a:r>
            <a:r>
              <a:rPr lang="ru-RU" sz="20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Вставьте пропущенные буквы.</a:t>
            </a:r>
          </a:p>
          <a:p>
            <a:pPr eaLnBrk="1" hangingPunct="1">
              <a:buFont typeface="Arial" charset="0"/>
              <a:buNone/>
            </a:pPr>
            <a:r>
              <a:rPr lang="ru-RU" sz="20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Место - пом.щение, разм.щаться</a:t>
            </a:r>
          </a:p>
          <a:p>
            <a:pPr eaLnBrk="1" hangingPunct="1">
              <a:buFont typeface="Arial" charset="0"/>
              <a:buNone/>
            </a:pPr>
            <a:endParaRPr lang="ru-RU" sz="2000" i="1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ru-RU" sz="200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eaLnBrk="1" hangingPunct="1"/>
            <a:r>
              <a:rPr lang="ru-RU" sz="2000" b="1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Упражнение №5. </a:t>
            </a:r>
            <a:r>
              <a:rPr lang="ru-RU" sz="20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Объясните употребление ъ .Вставьте пропущенные безударные гласные. </a:t>
            </a:r>
          </a:p>
          <a:p>
            <a:pPr eaLnBrk="1" hangingPunct="1">
              <a:buFont typeface="Arial" charset="0"/>
              <a:buNone/>
            </a:pPr>
            <a:r>
              <a:rPr lang="ru-RU" sz="20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Ясно - объ.снение. объ.снение;</a:t>
            </a:r>
          </a:p>
          <a:p>
            <a:pPr eaLnBrk="1" hangingPunct="1">
              <a:buFont typeface="Arial" charset="0"/>
              <a:buNone/>
            </a:pPr>
            <a:endParaRPr lang="ru-RU" sz="2000" i="1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eaLnBrk="1" hangingPunct="1"/>
            <a:r>
              <a:rPr lang="ru-RU" sz="20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 </a:t>
            </a:r>
            <a:r>
              <a:rPr lang="ru-RU" sz="2000" b="1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Упражнение №6. </a:t>
            </a:r>
            <a:r>
              <a:rPr lang="ru-RU" sz="20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Простучите при склонении ритм слова</a:t>
            </a:r>
            <a:r>
              <a:rPr lang="ru-RU" sz="2000" b="1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0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зима </a:t>
            </a:r>
            <a:r>
              <a:rPr lang="ru-RU" sz="20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Почему при написании падежных окончаний в этом слове нельзя допустить ошибок? Подберите проверочное слово.</a:t>
            </a:r>
          </a:p>
          <a:p>
            <a:pPr eaLnBrk="1" hangingPunct="1"/>
            <a:endParaRPr lang="ru-RU" sz="200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eaLnBrk="1" hangingPunct="1"/>
            <a:endParaRPr lang="ru-RU" sz="200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eaLnBrk="1" hangingPunct="1"/>
            <a:r>
              <a:rPr lang="ru-RU" sz="2000" b="1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Упражнение №7   </a:t>
            </a:r>
            <a:r>
              <a:rPr lang="ru-RU" sz="20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Простучите при склонении ритм слова </a:t>
            </a:r>
            <a:r>
              <a:rPr lang="ru-RU" sz="20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какой, молодой. </a:t>
            </a:r>
            <a:r>
              <a:rPr lang="ru-RU" sz="20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Почему окончания прилагательного можно проверить вопросом? Сколько проверочных слов имеет слово </a:t>
            </a:r>
            <a:r>
              <a:rPr lang="ru-RU" sz="20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молодой?</a:t>
            </a:r>
            <a:endParaRPr lang="ru-RU" sz="200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endParaRPr lang="ru-RU" sz="1800" smtClean="0"/>
          </a:p>
        </p:txBody>
      </p:sp>
      <p:pic>
        <p:nvPicPr>
          <p:cNvPr id="36866" name="Picture 2" descr="D:\Картинки\Анимашки\Смайлики\0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25" y="2143125"/>
            <a:ext cx="1323975" cy="115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3" descr="D:\Картинки\Focus\Cartoon Landscapes\LANDS052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29488" y="142875"/>
            <a:ext cx="1814512" cy="163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4" descr="D:\Картинки\Анимашки\Погода\СНЕГ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8125" y="4071938"/>
            <a:ext cx="100012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642938" y="785813"/>
            <a:ext cx="7943850" cy="1857375"/>
          </a:xfrm>
        </p:spPr>
        <p:txBody>
          <a:bodyPr/>
          <a:lstStyle/>
          <a:p>
            <a:pPr eaLnBrk="1" hangingPunct="1"/>
            <a:r>
              <a:rPr lang="ru-RU" sz="6000" b="1" i="1" smtClean="0">
                <a:solidFill>
                  <a:srgbClr val="000066"/>
                </a:solidFill>
                <a:latin typeface="Monotype Corsiva" pitchFamily="66" charset="0"/>
              </a:rPr>
              <a:t>Упражнения на нахождение общего признака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2"/>
          <p:cNvSpPr>
            <a:spLocks noGrp="1"/>
          </p:cNvSpPr>
          <p:nvPr>
            <p:ph idx="1"/>
          </p:nvPr>
        </p:nvSpPr>
        <p:spPr>
          <a:xfrm>
            <a:off x="142875" y="142875"/>
            <a:ext cx="6572250" cy="6072188"/>
          </a:xfrm>
        </p:spPr>
        <p:txBody>
          <a:bodyPr/>
          <a:lstStyle/>
          <a:p>
            <a:pPr algn="just" eaLnBrk="1" hangingPunct="1"/>
            <a:r>
              <a:rPr lang="ru-RU" sz="1800" b="1" i="1" smtClean="0">
                <a:latin typeface="Times New Roman" pitchFamily="18" charset="0"/>
                <a:cs typeface="Times New Roman" pitchFamily="18" charset="0"/>
              </a:rPr>
              <a:t>Упражнение №1</a:t>
            </a:r>
            <a:r>
              <a:rPr lang="ru-RU" sz="1800" i="1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Докажите</a:t>
            </a:r>
            <a:r>
              <a:rPr lang="ru-RU" sz="1800" b="1" i="1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что в каждом ряду родственные слова.</a:t>
            </a:r>
          </a:p>
          <a:p>
            <a:pPr algn="just" eaLnBrk="1" hangingPunct="1">
              <a:buFont typeface="Arial" charset="0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1800" i="1" smtClean="0">
                <a:latin typeface="Times New Roman" pitchFamily="18" charset="0"/>
                <a:cs typeface="Times New Roman" pitchFamily="18" charset="0"/>
              </a:rPr>
              <a:t>Враг, вражеский, вражда. Смех, смешной, смешить.</a:t>
            </a:r>
          </a:p>
          <a:p>
            <a:pPr algn="just" eaLnBrk="1" hangingPunct="1">
              <a:buFont typeface="Arial" charset="0"/>
              <a:buNone/>
            </a:pPr>
            <a:endParaRPr lang="ru-RU" sz="1800" i="1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sz="1800" b="1" i="1" smtClean="0">
                <a:latin typeface="Times New Roman" pitchFamily="18" charset="0"/>
                <a:cs typeface="Times New Roman" pitchFamily="18" charset="0"/>
              </a:rPr>
              <a:t>Упражнение №2.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Сравните значения слов. Подберите проверочные слова.</a:t>
            </a:r>
          </a:p>
          <a:p>
            <a:pPr algn="just" eaLnBrk="1" hangingPunct="1">
              <a:buFont typeface="Arial" charset="0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1800" i="1" smtClean="0">
                <a:latin typeface="Times New Roman" pitchFamily="18" charset="0"/>
                <a:cs typeface="Times New Roman" pitchFamily="18" charset="0"/>
              </a:rPr>
              <a:t>Море в.лнуется. Рожь в.лнуется. З.лотые руки. З.лотое поле.З.логой луч солнца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1" hangingPunct="1">
              <a:buFont typeface="Arial" charset="0"/>
              <a:buNone/>
            </a:pPr>
            <a:endParaRPr lang="ru-RU" sz="18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sz="1800" b="1" i="1" smtClean="0">
                <a:latin typeface="Times New Roman" pitchFamily="18" charset="0"/>
                <a:cs typeface="Times New Roman" pitchFamily="18" charset="0"/>
              </a:rPr>
              <a:t>Упражнение №3</a:t>
            </a:r>
            <a:r>
              <a:rPr lang="ru-RU" sz="1800" i="1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Выпишите сначала пары слов, проверяемые одним проверочным словом, а потом пары слов, проверяемые разными словами.</a:t>
            </a:r>
          </a:p>
          <a:p>
            <a:pPr algn="just" eaLnBrk="1" hangingPunct="1">
              <a:buFont typeface="Wingdings" pitchFamily="2" charset="2"/>
              <a:buChar char="v"/>
            </a:pPr>
            <a:r>
              <a:rPr lang="ru-RU" sz="1800" i="1" smtClean="0">
                <a:latin typeface="Times New Roman" pitchFamily="18" charset="0"/>
                <a:cs typeface="Times New Roman" pitchFamily="18" charset="0"/>
              </a:rPr>
              <a:t> пос.дела от горя. Пос. дела на скамейке.</a:t>
            </a:r>
          </a:p>
          <a:p>
            <a:pPr algn="just" eaLnBrk="1" hangingPunct="1">
              <a:buFont typeface="Wingdings" pitchFamily="2" charset="2"/>
              <a:buChar char="v"/>
            </a:pPr>
            <a:r>
              <a:rPr lang="ru-RU" sz="1800" i="1" smtClean="0">
                <a:latin typeface="Times New Roman" pitchFamily="18" charset="0"/>
                <a:cs typeface="Times New Roman" pitchFamily="18" charset="0"/>
              </a:rPr>
              <a:t> Солнце выгл.нуло. Девочка выгл.нула.</a:t>
            </a:r>
          </a:p>
          <a:p>
            <a:pPr algn="just" eaLnBrk="1" hangingPunct="1">
              <a:buFont typeface="Arial" charset="0"/>
              <a:buNone/>
            </a:pPr>
            <a:endParaRPr lang="ru-RU" sz="1800" i="1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sz="1800" b="1" i="1" smtClean="0">
                <a:latin typeface="Times New Roman" pitchFamily="18" charset="0"/>
                <a:cs typeface="Times New Roman" pitchFamily="18" charset="0"/>
              </a:rPr>
              <a:t>Упражнение №4.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Спишите только однокоренные слова. </a:t>
            </a:r>
          </a:p>
          <a:p>
            <a:pPr algn="just" eaLnBrk="1" hangingPunct="1">
              <a:buFont typeface="Wingdings" pitchFamily="2" charset="2"/>
              <a:buChar char="v"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Дорогой, дороже, дорожка;</a:t>
            </a:r>
          </a:p>
          <a:p>
            <a:pPr algn="just" eaLnBrk="1" hangingPunct="1">
              <a:buFont typeface="Wingdings" pitchFamily="2" charset="2"/>
              <a:buChar char="v"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Пища, пищевой, пищать.</a:t>
            </a:r>
          </a:p>
          <a:p>
            <a:pPr>
              <a:buFont typeface="Arial" charset="0"/>
              <a:buNone/>
            </a:pPr>
            <a:endParaRPr lang="ru-RU" smtClean="0"/>
          </a:p>
        </p:txBody>
      </p:sp>
      <p:pic>
        <p:nvPicPr>
          <p:cNvPr id="17411" name="Picture 3" descr="D:\Картинки\Анимашки\Смайлики\07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1000" y="428625"/>
            <a:ext cx="739775" cy="642938"/>
          </a:xfrm>
          <a:prstGeom prst="rect">
            <a:avLst/>
          </a:prstGeom>
          <a:ln>
            <a:solidFill>
              <a:schemeClr val="tx2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412" name="Picture 4" descr="D:\Картинки\Focus\ToonADay\APRILFOO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25" y="142875"/>
            <a:ext cx="827088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 descr="C:\Users\User\Desktop\Фон для презентации\0gw2alx93iict5rvnhmmo4qwy5fbzqje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1857364"/>
            <a:ext cx="1333509" cy="1000132"/>
          </a:xfrm>
          <a:prstGeom prst="rect">
            <a:avLst/>
          </a:prstGeom>
          <a:ln w="5715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7415" name="Picture 7" descr="D:\Картинки\Анимашки\природные явления\солнце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500" y="2214563"/>
            <a:ext cx="1071563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9" descr="D:\Картинки\Focus\Cartoon Landscapes\LANDS020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86625" y="3714750"/>
            <a:ext cx="133985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10" descr="D:\Картинки\Focus\ToonADay\PADDYCOL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857875" y="5072063"/>
            <a:ext cx="152400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Picture 11" descr="D:\Картинки\Focus\Kitchen Cartoons\CHEESEBG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00375" y="5429250"/>
            <a:ext cx="1395413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2000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54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2000"/>
                                        <p:tgtEl>
                                          <p:spTgt spid="174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174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5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2000"/>
                                        <p:tgtEl>
                                          <p:spTgt spid="174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9500"/>
                            </p:stCondLst>
                            <p:childTnLst>
                              <p:par>
                                <p:cTn id="7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500063" y="1357313"/>
            <a:ext cx="8229600" cy="1143000"/>
          </a:xfrm>
        </p:spPr>
        <p:txBody>
          <a:bodyPr/>
          <a:lstStyle/>
          <a:p>
            <a:pPr eaLnBrk="1" hangingPunct="1"/>
            <a:r>
              <a:rPr lang="ru-RU" b="1" i="1" smtClean="0">
                <a:solidFill>
                  <a:srgbClr val="000066"/>
                </a:solidFill>
                <a:latin typeface="Monotype Corsiva" pitchFamily="66" charset="0"/>
              </a:rPr>
              <a:t>Упражнения, направленные на формирование 	орфографической зоркости.</a:t>
            </a:r>
            <a:r>
              <a:rPr lang="ru-RU" b="1" smtClean="0"/>
              <a:t/>
            </a:r>
            <a:br>
              <a:rPr lang="ru-RU" b="1" smtClean="0"/>
            </a:br>
            <a:endParaRPr lang="ru-RU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500" y="857250"/>
            <a:ext cx="8229600" cy="4525963"/>
          </a:xfrm>
        </p:spPr>
        <p:txBody>
          <a:bodyPr/>
          <a:lstStyle/>
          <a:p>
            <a:pPr algn="ctr" eaLnBrk="1" hangingPunct="1">
              <a:buFont typeface="Calibri" pitchFamily="34" charset="0"/>
              <a:buAutoNum type="arabicPeriod"/>
            </a:pPr>
            <a:r>
              <a:rPr lang="ru-RU" sz="1800" smtClean="0">
                <a:latin typeface="Georgia" pitchFamily="18" charset="0"/>
                <a:cs typeface="Times New Roman" pitchFamily="18" charset="0"/>
              </a:rPr>
              <a:t>Зрительный диктант (на доске записывается текст. Этот текст выразительно читается, затем выделяются интересные с точки зрения орфографии слова, объясняется их правописание, отдельные слова проговариваются. Затем учащимся предлагается «сфотографировать» отдельные слова и увидеть их внутренним зрением (закрыть глаза и записать. Текст на время закрывается.)</a:t>
            </a:r>
          </a:p>
          <a:p>
            <a:pPr algn="ctr" eaLnBrk="1" hangingPunct="1">
              <a:buFont typeface="Calibri" pitchFamily="34" charset="0"/>
              <a:buAutoNum type="arabicPeriod"/>
            </a:pPr>
            <a:r>
              <a:rPr lang="ru-RU" sz="1800" smtClean="0">
                <a:latin typeface="Georgia" pitchFamily="18" charset="0"/>
                <a:cs typeface="Times New Roman" pitchFamily="18" charset="0"/>
              </a:rPr>
              <a:t>Какографические упражнения ( с умышленно допущенными в текстах ошибочными написаниями.)</a:t>
            </a:r>
          </a:p>
          <a:p>
            <a:pPr algn="ctr" eaLnBrk="1" hangingPunct="1">
              <a:buFont typeface="Calibri" pitchFamily="34" charset="0"/>
              <a:buAutoNum type="arabicPeriod"/>
            </a:pPr>
            <a:r>
              <a:rPr lang="ru-RU" sz="1800" smtClean="0">
                <a:latin typeface="Georgia" pitchFamily="18" charset="0"/>
                <a:cs typeface="Times New Roman" pitchFamily="18" charset="0"/>
              </a:rPr>
              <a:t>Диктант с постукиванием (во время диктанта учитель постукивает по столу в тот момент, когда произносит слово с орфограммой)</a:t>
            </a:r>
          </a:p>
          <a:p>
            <a:pPr algn="ctr" eaLnBrk="1" hangingPunct="1">
              <a:buFont typeface="Calibri" pitchFamily="34" charset="0"/>
              <a:buAutoNum type="arabicPeriod"/>
            </a:pPr>
            <a:r>
              <a:rPr lang="ru-RU" sz="1800" smtClean="0">
                <a:latin typeface="Georgia" pitchFamily="18" charset="0"/>
                <a:cs typeface="Times New Roman" pitchFamily="18" charset="0"/>
              </a:rPr>
              <a:t>Самодиктант (текст перед записью зрительно воспринимается детьми, объясняются все орфограммы, а затем по памяти ученики диктуют сами себе текст, записывают и сверяют свою запись с образцом)</a:t>
            </a:r>
          </a:p>
          <a:p>
            <a:pPr algn="ctr" eaLnBrk="1" hangingPunct="1">
              <a:buFont typeface="Calibri" pitchFamily="34" charset="0"/>
              <a:buAutoNum type="arabicPeriod"/>
            </a:pPr>
            <a:r>
              <a:rPr lang="ru-RU" sz="1800" smtClean="0">
                <a:latin typeface="Georgia" pitchFamily="18" charset="0"/>
                <a:cs typeface="Times New Roman" pitchFamily="18" charset="0"/>
              </a:rPr>
              <a:t>«Зажги маячок» (проведение звукового анализа с оставлением схемы, в которой обозначаются «опасные места»)</a:t>
            </a:r>
          </a:p>
          <a:p>
            <a:pPr eaLnBrk="1" hangingPunct="1"/>
            <a:endParaRPr lang="ru-RU" smtClean="0"/>
          </a:p>
        </p:txBody>
      </p:sp>
      <p:pic>
        <p:nvPicPr>
          <p:cNvPr id="4" name="Рисунок 3" descr="images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5214938"/>
            <a:ext cx="2611438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нимрп.jpeg"/>
          <p:cNvPicPr>
            <a:picLocks noChangeAspect="1"/>
          </p:cNvPicPr>
          <p:nvPr/>
        </p:nvPicPr>
        <p:blipFill>
          <a:blip r:embed="rId3"/>
          <a:srcRect l="20000" t="10001" r="6667" b="16666"/>
          <a:stretch>
            <a:fillRect/>
          </a:stretch>
        </p:blipFill>
        <p:spPr bwMode="auto">
          <a:xfrm>
            <a:off x="142875" y="0"/>
            <a:ext cx="100012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785813" y="1285875"/>
            <a:ext cx="7643812" cy="1714500"/>
          </a:xfrm>
        </p:spPr>
        <p:txBody>
          <a:bodyPr/>
          <a:lstStyle/>
          <a:p>
            <a:pPr eaLnBrk="1" hangingPunct="1"/>
            <a:r>
              <a:rPr lang="ru-RU" sz="4800" b="1" i="1" smtClean="0">
                <a:solidFill>
                  <a:srgbClr val="000066"/>
                </a:solidFill>
                <a:latin typeface="Monotype Corsiva" pitchFamily="66" charset="0"/>
              </a:rPr>
              <a:t>Памятка для специально организованного списывания</a:t>
            </a:r>
            <a:r>
              <a:rPr lang="ru-RU" b="1" smtClean="0"/>
              <a:t/>
            </a:r>
            <a:br>
              <a:rPr lang="ru-RU" b="1" smtClean="0"/>
            </a:br>
            <a:endParaRPr lang="ru-RU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50" y="857250"/>
            <a:ext cx="7500938" cy="4857750"/>
          </a:xfrm>
        </p:spPr>
        <p:txBody>
          <a:bodyPr/>
          <a:lstStyle/>
          <a:p>
            <a:pPr algn="just" eaLnBrk="1" hangingPunct="1">
              <a:buFont typeface="Calibri" pitchFamily="34" charset="0"/>
              <a:buAutoNum type="arabicPeriod"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Прочитай предложение, чтобы понять и запомнить его.</a:t>
            </a:r>
          </a:p>
          <a:p>
            <a:pPr algn="just" eaLnBrk="1" hangingPunct="1">
              <a:buFont typeface="Calibri" pitchFamily="34" charset="0"/>
              <a:buAutoNum type="arabicPeriod"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Повтори предложение, не глядя в текст, чтобы проверить, запомнил ли ты его.</a:t>
            </a:r>
          </a:p>
          <a:p>
            <a:pPr algn="just" eaLnBrk="1" hangingPunct="1">
              <a:buFont typeface="Calibri" pitchFamily="34" charset="0"/>
              <a:buAutoNum type="arabicPeriod"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Выдели орфограммы в списываемом тексте.</a:t>
            </a:r>
          </a:p>
          <a:p>
            <a:pPr algn="just" eaLnBrk="1" hangingPunct="1">
              <a:buFont typeface="Calibri" pitchFamily="34" charset="0"/>
              <a:buAutoNum type="arabicPeriod"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Прочитай предложение так, как оно записано.</a:t>
            </a:r>
          </a:p>
          <a:p>
            <a:pPr algn="just" eaLnBrk="1" hangingPunct="1">
              <a:buFont typeface="Calibri" pitchFamily="34" charset="0"/>
              <a:buAutoNum type="arabicPeriod"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Повтори, не глядя в текст, предложение так, как будешь писать.</a:t>
            </a:r>
          </a:p>
          <a:p>
            <a:pPr algn="just" eaLnBrk="1" hangingPunct="1">
              <a:buFont typeface="Calibri" pitchFamily="34" charset="0"/>
              <a:buAutoNum type="arabicPeriod"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Пиши, диктуя себе так, как проговорил  последние два раза. </a:t>
            </a:r>
          </a:p>
          <a:p>
            <a:pPr algn="just" eaLnBrk="1" hangingPunct="1">
              <a:buFont typeface="Calibri" pitchFamily="34" charset="0"/>
              <a:buAutoNum type="arabicPeriod"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Проверь написанное:</a:t>
            </a:r>
          </a:p>
          <a:p>
            <a:pPr algn="just" eaLnBrk="1" hangingPunct="1">
              <a:buFont typeface="Arial" charset="0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а)	читай то, что написал, отмечая дужками слоги;</a:t>
            </a:r>
          </a:p>
          <a:p>
            <a:pPr algn="just" eaLnBrk="1" hangingPunct="1">
              <a:buFont typeface="Arial" charset="0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б)	подчеркни орфограммы в написанном;</a:t>
            </a:r>
          </a:p>
          <a:p>
            <a:pPr algn="just" eaLnBrk="1" hangingPunct="1">
              <a:buFont typeface="Arial" charset="0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в)	сверь каждую орфограмму с исходным текстом.</a:t>
            </a:r>
          </a:p>
          <a:p>
            <a:pPr algn="just" eaLnBrk="1" hangingPunct="1">
              <a:buFont typeface="Arial" charset="0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8. Орфографическое чтение (на каждом уроке (чтения, математики, природоведения, русского языка) отводить по 5-7 минут для орфографического чтения, это принесет хороший результат)</a:t>
            </a:r>
          </a:p>
          <a:p>
            <a:pPr algn="just" eaLnBrk="1" hangingPunct="1">
              <a:buFont typeface="Arial" charset="0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9.  Зрительный диктант.</a:t>
            </a:r>
            <a:endParaRPr lang="ru-RU" sz="1800" smtClean="0"/>
          </a:p>
        </p:txBody>
      </p:sp>
      <p:pic>
        <p:nvPicPr>
          <p:cNvPr id="4" name="Рисунок 3" descr="books2icon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75" y="5000625"/>
            <a:ext cx="18573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714375" y="1143000"/>
            <a:ext cx="7858125" cy="2000250"/>
          </a:xfrm>
        </p:spPr>
        <p:txBody>
          <a:bodyPr/>
          <a:lstStyle/>
          <a:p>
            <a:pPr eaLnBrk="1" hangingPunct="1"/>
            <a:r>
              <a:rPr lang="ru-RU" sz="4800" b="1" i="1" smtClean="0">
                <a:solidFill>
                  <a:srgbClr val="000066"/>
                </a:solidFill>
                <a:latin typeface="Monotype Corsiva" pitchFamily="66" charset="0"/>
              </a:rPr>
              <a:t>Мастер – класс </a:t>
            </a:r>
            <a:br>
              <a:rPr lang="ru-RU" sz="4800" b="1" i="1" smtClean="0">
                <a:solidFill>
                  <a:srgbClr val="000066"/>
                </a:solidFill>
                <a:latin typeface="Monotype Corsiva" pitchFamily="66" charset="0"/>
              </a:rPr>
            </a:br>
            <a:r>
              <a:rPr lang="ru-RU" sz="4800" b="1" i="1" smtClean="0">
                <a:solidFill>
                  <a:srgbClr val="000066"/>
                </a:solidFill>
                <a:latin typeface="Monotype Corsiva" pitchFamily="66" charset="0"/>
              </a:rPr>
              <a:t>«Безударные гласные в корне».</a:t>
            </a:r>
            <a:r>
              <a:rPr lang="ru-RU" b="1" smtClean="0"/>
              <a:t/>
            </a:r>
            <a:br>
              <a:rPr lang="ru-RU" b="1" smtClean="0"/>
            </a:br>
            <a:endParaRPr lang="ru-RU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214313"/>
            <a:ext cx="7043737" cy="1143000"/>
          </a:xfrm>
        </p:spPr>
        <p:txBody>
          <a:bodyPr/>
          <a:lstStyle/>
          <a:p>
            <a:r>
              <a:rPr lang="ru-RU" sz="3600" b="1" smtClean="0">
                <a:latin typeface="Georgia" pitchFamily="18" charset="0"/>
                <a:cs typeface="Times New Roman" pitchFamily="18" charset="0"/>
              </a:rPr>
              <a:t>Задачи: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357313"/>
            <a:ext cx="7286625" cy="4525962"/>
          </a:xfrm>
        </p:spPr>
        <p:txBody>
          <a:bodyPr/>
          <a:lstStyle/>
          <a:p>
            <a:pPr algn="ctr">
              <a:buSzPct val="137000"/>
              <a:buFont typeface="Arial" charset="0"/>
              <a:buBlip>
                <a:blip r:embed="rId3"/>
              </a:buBlip>
            </a:pPr>
            <a:r>
              <a:rPr lang="ru-RU" sz="2400" i="1" smtClean="0">
                <a:solidFill>
                  <a:srgbClr val="000066"/>
                </a:solidFill>
                <a:latin typeface="Georgia" pitchFamily="18" charset="0"/>
              </a:rPr>
              <a:t>Демонстрация здоровьесберегающих технологий через учебно-воспитательный процесс 1 ступени</a:t>
            </a:r>
          </a:p>
          <a:p>
            <a:pPr algn="ctr">
              <a:buSzPct val="137000"/>
              <a:buFont typeface="Arial" charset="0"/>
              <a:buBlip>
                <a:blip r:embed="rId3"/>
              </a:buBlip>
            </a:pPr>
            <a:endParaRPr lang="ru-RU" sz="2400" i="1" smtClean="0">
              <a:solidFill>
                <a:srgbClr val="000066"/>
              </a:solidFill>
              <a:latin typeface="Georgia" pitchFamily="18" charset="0"/>
            </a:endParaRPr>
          </a:p>
          <a:p>
            <a:pPr algn="ctr">
              <a:buSzPct val="137000"/>
              <a:buFont typeface="Arial" charset="0"/>
              <a:buBlip>
                <a:blip r:embed="rId3"/>
              </a:buBlip>
            </a:pPr>
            <a:r>
              <a:rPr lang="ru-RU" sz="2400" i="1" smtClean="0">
                <a:solidFill>
                  <a:srgbClr val="000066"/>
                </a:solidFill>
                <a:latin typeface="Georgia" pitchFamily="18" charset="0"/>
              </a:rPr>
              <a:t>Ретрансляция педагогического опыта на примере занятия по теме «Закрепление знаний о проверяемых безударных гласных в корне слова с элементами здоровьесберегающего сопровождения»</a:t>
            </a:r>
          </a:p>
        </p:txBody>
      </p:sp>
      <p:pic>
        <p:nvPicPr>
          <p:cNvPr id="142338" name="Picture 2" descr="H:\Русский язык\соваааа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75" y="5000625"/>
            <a:ext cx="1409700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340" name="Picture 4" descr="H:\Русский язык\предметы\24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15188" y="357188"/>
            <a:ext cx="1506537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6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6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6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2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214313"/>
            <a:ext cx="6400800" cy="1143000"/>
          </a:xfrm>
        </p:spPr>
        <p:txBody>
          <a:bodyPr/>
          <a:lstStyle/>
          <a:p>
            <a:r>
              <a:rPr lang="ru-RU" sz="3600" b="1" smtClean="0">
                <a:latin typeface="Georgia" pitchFamily="18" charset="0"/>
                <a:cs typeface="Times New Roman" pitchFamily="18" charset="0"/>
              </a:rPr>
              <a:t>Содержание: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357313"/>
            <a:ext cx="7286625" cy="4525962"/>
          </a:xfrm>
        </p:spPr>
        <p:txBody>
          <a:bodyPr/>
          <a:lstStyle/>
          <a:p>
            <a:pPr algn="ctr">
              <a:buSzPct val="137000"/>
              <a:buFont typeface="Arial" charset="0"/>
              <a:buBlip>
                <a:blip r:embed="rId3"/>
              </a:buBlip>
            </a:pPr>
            <a:r>
              <a:rPr lang="ru-RU" sz="2400" i="1" smtClean="0">
                <a:solidFill>
                  <a:srgbClr val="000066"/>
                </a:solidFill>
                <a:latin typeface="Georgia" pitchFamily="18" charset="0"/>
              </a:rPr>
              <a:t>Организационный момент</a:t>
            </a:r>
          </a:p>
          <a:p>
            <a:pPr algn="ctr">
              <a:buSzPct val="137000"/>
              <a:buFont typeface="Arial" charset="0"/>
              <a:buBlip>
                <a:blip r:embed="rId3"/>
              </a:buBlip>
            </a:pPr>
            <a:r>
              <a:rPr lang="ru-RU" sz="2400" i="1" smtClean="0">
                <a:solidFill>
                  <a:srgbClr val="000066"/>
                </a:solidFill>
                <a:latin typeface="Georgia" pitchFamily="18" charset="0"/>
              </a:rPr>
              <a:t>Ознакомление с темой урока</a:t>
            </a:r>
          </a:p>
          <a:p>
            <a:pPr algn="ctr">
              <a:buSzPct val="137000"/>
              <a:buFont typeface="Arial" charset="0"/>
              <a:buBlip>
                <a:blip r:embed="rId3"/>
              </a:buBlip>
            </a:pPr>
            <a:r>
              <a:rPr lang="ru-RU" sz="2400" i="1" smtClean="0">
                <a:solidFill>
                  <a:srgbClr val="000066"/>
                </a:solidFill>
                <a:latin typeface="Georgia" pitchFamily="18" charset="0"/>
              </a:rPr>
              <a:t>Целеполагание</a:t>
            </a:r>
          </a:p>
          <a:p>
            <a:pPr algn="ctr">
              <a:buSzPct val="137000"/>
              <a:buFont typeface="Arial" charset="0"/>
              <a:buBlip>
                <a:blip r:embed="rId3"/>
              </a:buBlip>
            </a:pPr>
            <a:r>
              <a:rPr lang="ru-RU" sz="2400" i="1" smtClean="0">
                <a:solidFill>
                  <a:srgbClr val="000066"/>
                </a:solidFill>
                <a:latin typeface="Georgia" pitchFamily="18" charset="0"/>
              </a:rPr>
              <a:t>Демонстрация урока с комментариями учителя к каждому этапу технологической цепочки урока</a:t>
            </a:r>
          </a:p>
          <a:p>
            <a:pPr algn="ctr">
              <a:buSzPct val="137000"/>
              <a:buFont typeface="Arial" charset="0"/>
              <a:buBlip>
                <a:blip r:embed="rId3"/>
              </a:buBlip>
            </a:pPr>
            <a:r>
              <a:rPr lang="ru-RU" sz="2400" i="1" smtClean="0">
                <a:solidFill>
                  <a:srgbClr val="000066"/>
                </a:solidFill>
                <a:latin typeface="Georgia" pitchFamily="18" charset="0"/>
              </a:rPr>
              <a:t>Рефлексия понимания и восприятия урока с использованием здоровьесберегающих образовательных технологий</a:t>
            </a:r>
          </a:p>
        </p:txBody>
      </p:sp>
      <p:pic>
        <p:nvPicPr>
          <p:cNvPr id="142340" name="Picture 4" descr="H:\Русский язык\предметы\24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5" y="5214938"/>
            <a:ext cx="1506538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6143625" cy="1143000"/>
          </a:xfrm>
        </p:spPr>
        <p:txBody>
          <a:bodyPr/>
          <a:lstStyle/>
          <a:p>
            <a:r>
              <a:rPr lang="ru-RU" sz="3600" b="1" smtClean="0">
                <a:latin typeface="Georgia" pitchFamily="18" charset="0"/>
                <a:cs typeface="Times New Roman" pitchFamily="18" charset="0"/>
              </a:rPr>
              <a:t>Оборудование: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214438"/>
            <a:ext cx="7286625" cy="4525962"/>
          </a:xfrm>
        </p:spPr>
        <p:txBody>
          <a:bodyPr/>
          <a:lstStyle/>
          <a:p>
            <a:pPr algn="ctr">
              <a:buSzPct val="137000"/>
              <a:buFont typeface="Arial" charset="0"/>
              <a:buBlip>
                <a:blip r:embed="rId3"/>
              </a:buBlip>
            </a:pPr>
            <a:r>
              <a:rPr lang="ru-RU" sz="2400" i="1" smtClean="0">
                <a:solidFill>
                  <a:srgbClr val="000066"/>
                </a:solidFill>
                <a:latin typeface="Georgia" pitchFamily="18" charset="0"/>
              </a:rPr>
              <a:t>Карточки-задания с упражнениями для работы в парах, группах</a:t>
            </a:r>
          </a:p>
          <a:p>
            <a:pPr algn="ctr">
              <a:buSzPct val="137000"/>
              <a:buFont typeface="Arial" charset="0"/>
              <a:buBlip>
                <a:blip r:embed="rId3"/>
              </a:buBlip>
            </a:pPr>
            <a:r>
              <a:rPr lang="ru-RU" sz="2400" i="1" smtClean="0">
                <a:solidFill>
                  <a:srgbClr val="000066"/>
                </a:solidFill>
                <a:latin typeface="Georgia" pitchFamily="18" charset="0"/>
              </a:rPr>
              <a:t>Светофоры</a:t>
            </a:r>
          </a:p>
          <a:p>
            <a:pPr algn="ctr">
              <a:buSzPct val="137000"/>
              <a:buFont typeface="Arial" charset="0"/>
              <a:buBlip>
                <a:blip r:embed="rId3"/>
              </a:buBlip>
            </a:pPr>
            <a:r>
              <a:rPr lang="ru-RU" sz="2400" i="1" smtClean="0">
                <a:solidFill>
                  <a:srgbClr val="000066"/>
                </a:solidFill>
                <a:latin typeface="Georgia" pitchFamily="18" charset="0"/>
              </a:rPr>
              <a:t>Разноцветные листочки с безударными гласными</a:t>
            </a:r>
          </a:p>
          <a:p>
            <a:pPr algn="ctr">
              <a:buSzPct val="137000"/>
              <a:buFont typeface="Arial" charset="0"/>
              <a:buBlip>
                <a:blip r:embed="rId3"/>
              </a:buBlip>
            </a:pPr>
            <a:r>
              <a:rPr lang="ru-RU" sz="2400" i="1" smtClean="0">
                <a:solidFill>
                  <a:srgbClr val="000066"/>
                </a:solidFill>
                <a:latin typeface="Georgia" pitchFamily="18" charset="0"/>
              </a:rPr>
              <a:t>Тренажёры для органов зрения</a:t>
            </a:r>
          </a:p>
          <a:p>
            <a:pPr algn="ctr">
              <a:buSzPct val="137000"/>
              <a:buFont typeface="Arial" charset="0"/>
              <a:buBlip>
                <a:blip r:embed="rId3"/>
              </a:buBlip>
            </a:pPr>
            <a:r>
              <a:rPr lang="ru-RU" sz="2400" i="1" smtClean="0">
                <a:solidFill>
                  <a:srgbClr val="000066"/>
                </a:solidFill>
                <a:latin typeface="Georgia" pitchFamily="18" charset="0"/>
              </a:rPr>
              <a:t>Массажные коврики</a:t>
            </a:r>
          </a:p>
          <a:p>
            <a:pPr algn="ctr">
              <a:buSzPct val="137000"/>
              <a:buFont typeface="Arial" charset="0"/>
              <a:buBlip>
                <a:blip r:embed="rId3"/>
              </a:buBlip>
            </a:pPr>
            <a:r>
              <a:rPr lang="ru-RU" sz="2400" i="1" smtClean="0">
                <a:solidFill>
                  <a:srgbClr val="000066"/>
                </a:solidFill>
                <a:latin typeface="Georgia" pitchFamily="18" charset="0"/>
              </a:rPr>
              <a:t>Магнитофон. Кассета с сенсорной мелодией для релаксации и музыкой из альбома П.И.Чайковского «Времена Года»</a:t>
            </a:r>
          </a:p>
        </p:txBody>
      </p:sp>
      <p:pic>
        <p:nvPicPr>
          <p:cNvPr id="142340" name="Picture 4" descr="H:\Русский язык\предметы\24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25" y="642938"/>
            <a:ext cx="1343025" cy="105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:\Русский язык\предметы\24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998056">
            <a:off x="1093788" y="4751388"/>
            <a:ext cx="427037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2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2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200"/>
                            </p:stCondLst>
                            <p:childTnLst>
                              <p:par>
                                <p:cTn id="4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0" y="285750"/>
            <a:ext cx="8286750" cy="1143000"/>
          </a:xfrm>
        </p:spPr>
        <p:txBody>
          <a:bodyPr/>
          <a:lstStyle/>
          <a:p>
            <a:r>
              <a:rPr lang="ru-RU" sz="3200" b="1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1.Организационный момент: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3000" y="1643063"/>
            <a:ext cx="7286625" cy="3929062"/>
          </a:xfrm>
        </p:spPr>
        <p:txBody>
          <a:bodyPr/>
          <a:lstStyle/>
          <a:p>
            <a:pPr algn="ctr">
              <a:buSzPct val="137000"/>
              <a:buFont typeface="Arial" charset="0"/>
              <a:buNone/>
            </a:pPr>
            <a:r>
              <a:rPr lang="ru-RU" i="1" smtClean="0">
                <a:latin typeface="Georgia" pitchFamily="18" charset="0"/>
              </a:rPr>
              <a:t>Начинается урок,</a:t>
            </a:r>
          </a:p>
          <a:p>
            <a:pPr algn="ctr">
              <a:buSzPct val="137000"/>
              <a:buFont typeface="Arial" charset="0"/>
              <a:buNone/>
            </a:pPr>
            <a:r>
              <a:rPr lang="ru-RU" i="1" smtClean="0">
                <a:latin typeface="Georgia" pitchFamily="18" charset="0"/>
              </a:rPr>
              <a:t>Он пойдёт, друзья, вам впрок.</a:t>
            </a:r>
          </a:p>
          <a:p>
            <a:pPr algn="ctr">
              <a:buSzPct val="137000"/>
              <a:buFont typeface="Arial" charset="0"/>
              <a:buNone/>
            </a:pPr>
            <a:r>
              <a:rPr lang="ru-RU" i="1" smtClean="0">
                <a:latin typeface="Georgia" pitchFamily="18" charset="0"/>
              </a:rPr>
              <a:t>Постарайтесь всё понять,</a:t>
            </a:r>
          </a:p>
          <a:p>
            <a:pPr algn="ctr">
              <a:buSzPct val="137000"/>
              <a:buFont typeface="Arial" charset="0"/>
              <a:buNone/>
            </a:pPr>
            <a:r>
              <a:rPr lang="ru-RU" i="1" smtClean="0">
                <a:latin typeface="Georgia" pitchFamily="18" charset="0"/>
              </a:rPr>
              <a:t>Хорошо запоминать.</a:t>
            </a:r>
          </a:p>
        </p:txBody>
      </p:sp>
      <p:pic>
        <p:nvPicPr>
          <p:cNvPr id="142340" name="Picture 4" descr="H:\Русский язык\предметы\24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1214438"/>
            <a:ext cx="1563688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:\Русский язык\предметы\24.wmf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062830" y="4214818"/>
            <a:ext cx="1509302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3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3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3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3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300"/>
                            </p:stCondLst>
                            <p:childTnLst>
                              <p:par>
                                <p:cTn id="3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7715250" cy="928688"/>
          </a:xfrm>
        </p:spPr>
        <p:txBody>
          <a:bodyPr/>
          <a:lstStyle/>
          <a:p>
            <a:r>
              <a:rPr lang="ru-RU" sz="2800" b="1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2.Сообщение темы и цели занятия: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813" y="1000125"/>
            <a:ext cx="7286625" cy="1285875"/>
          </a:xfrm>
        </p:spPr>
        <p:txBody>
          <a:bodyPr/>
          <a:lstStyle/>
          <a:p>
            <a:pPr>
              <a:buSzPct val="137000"/>
              <a:buFont typeface="Arial" charset="0"/>
              <a:buNone/>
            </a:pPr>
            <a:r>
              <a:rPr lang="ru-RU" sz="2400" i="1" smtClean="0">
                <a:solidFill>
                  <a:srgbClr val="000066"/>
                </a:solidFill>
                <a:latin typeface="Georgia" pitchFamily="18" charset="0"/>
              </a:rPr>
              <a:t>-Сегодня на занятии мы будем отрабатывать умение проверять безударный гласный в корне слова.</a:t>
            </a:r>
          </a:p>
        </p:txBody>
      </p:sp>
      <p:pic>
        <p:nvPicPr>
          <p:cNvPr id="142340" name="Picture 4" descr="H:\Русский язык\предметы\24.wmf"/>
          <p:cNvPicPr>
            <a:picLocks noChangeAspect="1" noChangeArrowheads="1"/>
          </p:cNvPicPr>
          <p:nvPr/>
        </p:nvPicPr>
        <p:blipFill>
          <a:blip r:embed="rId3" cstate="print"/>
          <a:srcRect l="8333" r="8333"/>
          <a:stretch>
            <a:fillRect/>
          </a:stretch>
        </p:blipFill>
        <p:spPr bwMode="auto">
          <a:xfrm>
            <a:off x="5572132" y="5500702"/>
            <a:ext cx="1428760" cy="1229272"/>
          </a:xfrm>
          <a:prstGeom prst="rect">
            <a:avLst/>
          </a:prstGeom>
          <a:ln w="88900" cap="sq" cmpd="thickThin">
            <a:solidFill>
              <a:srgbClr val="3366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85750" y="2071688"/>
            <a:ext cx="88582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2800" b="1" i="1" dirty="0">
                <a:solidFill>
                  <a:srgbClr val="000099"/>
                </a:solidFill>
                <a:latin typeface="Georgia" pitchFamily="18" charset="0"/>
                <a:ea typeface="+mj-ea"/>
                <a:cs typeface="Times New Roman" pitchFamily="18" charset="0"/>
              </a:rPr>
              <a:t>3</a:t>
            </a:r>
            <a:r>
              <a:rPr lang="ru-RU" sz="2400" b="1" i="1" dirty="0">
                <a:solidFill>
                  <a:srgbClr val="000099"/>
                </a:solidFill>
                <a:latin typeface="Georgia" pitchFamily="18" charset="0"/>
                <a:ea typeface="+mj-ea"/>
                <a:cs typeface="Times New Roman" pitchFamily="18" charset="0"/>
              </a:rPr>
              <a:t>. Работа над правилом. Взаимопроверка в парах. (Правило напечатано на карточке)</a:t>
            </a:r>
          </a:p>
        </p:txBody>
      </p:sp>
      <p:sp>
        <p:nvSpPr>
          <p:cNvPr id="7" name="Содержимое 2"/>
          <p:cNvSpPr txBox="1">
            <a:spLocks/>
          </p:cNvSpPr>
          <p:nvPr/>
        </p:nvSpPr>
        <p:spPr bwMode="auto">
          <a:xfrm>
            <a:off x="357188" y="3071813"/>
            <a:ext cx="7786687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SzPct val="137000"/>
              <a:buFontTx/>
              <a:buChar char="-"/>
              <a:defRPr/>
            </a:pPr>
            <a:r>
              <a:rPr lang="ru-RU" sz="2400" i="1" dirty="0">
                <a:solidFill>
                  <a:srgbClr val="000066"/>
                </a:solidFill>
                <a:latin typeface="Georgia" pitchFamily="18" charset="0"/>
                <a:cs typeface="+mn-cs"/>
              </a:rPr>
              <a:t>Повторите правило на карточке. Подумайте, как проверить безударный гласный в корне слова двумя способами</a:t>
            </a:r>
          </a:p>
          <a:p>
            <a:pPr marL="342900" indent="-342900" eaLnBrk="0" hangingPunct="0">
              <a:spcBef>
                <a:spcPct val="20000"/>
              </a:spcBef>
              <a:buSzPct val="137000"/>
              <a:buFontTx/>
              <a:buChar char="-"/>
              <a:defRPr/>
            </a:pPr>
            <a:r>
              <a:rPr lang="ru-RU" sz="2400" i="1" dirty="0">
                <a:solidFill>
                  <a:srgbClr val="000066"/>
                </a:solidFill>
                <a:latin typeface="Georgia" pitchFamily="18" charset="0"/>
                <a:cs typeface="+mn-cs"/>
              </a:rPr>
              <a:t>По мере готовности, поворачивайтесь друг к другу. Сидящие на первом варианте рассказываете правило сидящим на 2 варианте. Затем меняетесь ролями.</a:t>
            </a:r>
            <a:endParaRPr lang="ru-RU" sz="2400" dirty="0">
              <a:solidFill>
                <a:srgbClr val="000066"/>
              </a:solidFill>
              <a:latin typeface="Georgia" pitchFamily="18" charset="0"/>
              <a:cs typeface="+mn-cs"/>
            </a:endParaRPr>
          </a:p>
        </p:txBody>
      </p:sp>
      <p:pic>
        <p:nvPicPr>
          <p:cNvPr id="143362" name="Picture 2" descr="H:\Русский язык\ооо.jpeg"/>
          <p:cNvPicPr>
            <a:picLocks noChangeAspect="1" noChangeArrowheads="1"/>
          </p:cNvPicPr>
          <p:nvPr/>
        </p:nvPicPr>
        <p:blipFill>
          <a:blip r:embed="rId4"/>
          <a:srcRect l="23346"/>
          <a:stretch>
            <a:fillRect/>
          </a:stretch>
        </p:blipFill>
        <p:spPr bwMode="auto">
          <a:xfrm>
            <a:off x="7929563" y="920750"/>
            <a:ext cx="1000125" cy="1287463"/>
          </a:xfrm>
          <a:prstGeom prst="rect">
            <a:avLst/>
          </a:prstGeom>
          <a:ln>
            <a:solidFill>
              <a:schemeClr val="accent6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7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6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6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6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7715250" cy="928688"/>
          </a:xfrm>
        </p:spPr>
        <p:txBody>
          <a:bodyPr/>
          <a:lstStyle/>
          <a:p>
            <a:r>
              <a:rPr lang="ru-RU" sz="2800" b="1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4. Отработка правила по технологии «Вертушка»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071563"/>
            <a:ext cx="7858125" cy="5357812"/>
          </a:xfrm>
        </p:spPr>
        <p:txBody>
          <a:bodyPr/>
          <a:lstStyle/>
          <a:p>
            <a:pPr>
              <a:buSzPct val="137000"/>
              <a:buFont typeface="Arial" charset="0"/>
              <a:buNone/>
            </a:pPr>
            <a:r>
              <a:rPr lang="ru-RU" sz="2400" i="1" u="sng" smtClean="0">
                <a:solidFill>
                  <a:srgbClr val="000066"/>
                </a:solidFill>
                <a:latin typeface="Georgia" pitchFamily="18" charset="0"/>
              </a:rPr>
              <a:t>Описание:</a:t>
            </a:r>
          </a:p>
          <a:p>
            <a:pPr>
              <a:buSzPct val="137000"/>
              <a:buFont typeface="Arial" charset="0"/>
              <a:buNone/>
            </a:pPr>
            <a:r>
              <a:rPr lang="ru-RU" sz="240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 меня 7 карточек с вопросами на одной стороне и с ответами на другой.</a:t>
            </a:r>
          </a:p>
          <a:p>
            <a:pPr>
              <a:buSzPct val="137000"/>
              <a:buFont typeface="Arial" charset="0"/>
              <a:buNone/>
            </a:pPr>
            <a:r>
              <a:rPr lang="ru-RU" sz="240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7 человек образуют внутренний круг, встав спиной друг к другу, карточку с вопросом вы держите в руке, ответ перед собой.</a:t>
            </a:r>
          </a:p>
          <a:p>
            <a:pPr>
              <a:buSzPct val="137000"/>
              <a:buFont typeface="Arial" charset="0"/>
              <a:buNone/>
            </a:pPr>
            <a:r>
              <a:rPr lang="ru-RU" sz="240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Следующие семь человек образуют внутренний круг, встав спиной друг к другу, карточку с вопросом вы держите в руке. Ответ перед собой.</a:t>
            </a:r>
          </a:p>
          <a:p>
            <a:pPr>
              <a:buSzPct val="137000"/>
              <a:buFont typeface="Arial" charset="0"/>
              <a:buNone/>
            </a:pPr>
            <a:r>
              <a:rPr lang="ru-RU" sz="240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Затем проделав круг. Осуществляется переход внешнего и внутреннего круга.</a:t>
            </a:r>
          </a:p>
          <a:p>
            <a:pPr>
              <a:buSzPct val="137000"/>
              <a:buFont typeface="Arial" charset="0"/>
              <a:buNone/>
            </a:pPr>
            <a:r>
              <a:rPr lang="ru-RU" sz="24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Неправильные ответы корректируются проверяющими и исправляются тут же</a:t>
            </a:r>
            <a:r>
              <a:rPr lang="ru-RU" sz="240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42340" name="Picture 4" descr="H:\Русский язык\предметы\24.wmf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286644" y="5072074"/>
            <a:ext cx="1626530" cy="1500198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43362" name="Picture 2" descr="H:\Русский язык\ооо.jpe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7715250" y="214313"/>
            <a:ext cx="1171575" cy="1495425"/>
          </a:xfrm>
          <a:prstGeom prst="rect">
            <a:avLst/>
          </a:prstGeom>
          <a:ln>
            <a:solidFill>
              <a:schemeClr val="accent6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9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9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9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9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9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900"/>
                            </p:stCondLst>
                            <p:childTnLst>
                              <p:par>
                                <p:cTn id="3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9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285750"/>
            <a:ext cx="8143875" cy="6357938"/>
          </a:xfrm>
        </p:spPr>
        <p:txBody>
          <a:bodyPr/>
          <a:lstStyle/>
          <a:p>
            <a:pPr>
              <a:buSzPct val="137000"/>
              <a:buFont typeface="Arial" pitchFamily="34" charset="0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Вопрос 1. 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Какие гласные буквы в безударном слоге требуют проверки?</a:t>
            </a:r>
          </a:p>
          <a:p>
            <a:pPr>
              <a:buSzPct val="137000"/>
              <a:buFont typeface="Arial" pitchFamily="34" charset="0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(на обратной стороне) Гласные буквы </a:t>
            </a:r>
            <a:r>
              <a:rPr lang="ru-RU" sz="2000" b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а, о, е, и, я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в безударном слоге нужно проверять.</a:t>
            </a:r>
          </a:p>
          <a:p>
            <a:pPr>
              <a:buSzPct val="137000"/>
              <a:buFont typeface="Arial" pitchFamily="34" charset="0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Вопрос 2. 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Почему безударные гласные </a:t>
            </a:r>
            <a:r>
              <a:rPr lang="ru-RU" sz="2000" b="1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а, о, е, и, я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в безударном слоге нужно проверять?</a:t>
            </a:r>
          </a:p>
          <a:p>
            <a:pPr>
              <a:buSzPct val="137000"/>
              <a:buFont typeface="Arial" pitchFamily="34" charset="0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Безударные гласные </a:t>
            </a:r>
            <a:r>
              <a:rPr lang="ru-RU" sz="2000" b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а, о, е, и, я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слышатся без ударения не так, как пишутся.</a:t>
            </a:r>
          </a:p>
          <a:p>
            <a:pPr>
              <a:buSzPct val="137000"/>
              <a:buFont typeface="Arial" pitchFamily="34" charset="0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Вопрос 3. 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Как проверить безударный гласный в двух сложных словах? Гр…за - ? , ч…</a:t>
            </a:r>
            <a:r>
              <a:rPr lang="ru-RU" sz="2000" i="1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сы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- ?</a:t>
            </a:r>
          </a:p>
          <a:p>
            <a:pPr>
              <a:buSzPct val="137000"/>
              <a:buFont typeface="Arial" pitchFamily="34" charset="0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Для проверки измени слово так, чтобы безударный гласный стал ударным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.</a:t>
            </a:r>
          </a:p>
          <a:p>
            <a:pPr>
              <a:buSzPct val="137000"/>
              <a:buFont typeface="Arial" pitchFamily="34" charset="0"/>
              <a:buNone/>
              <a:defRPr/>
            </a:pP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Грозы – гроза, вставляю – </a:t>
            </a:r>
            <a:r>
              <a:rPr lang="ru-RU" sz="2000" b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о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; час – часы – вставляю – </a:t>
            </a:r>
            <a:r>
              <a:rPr lang="ru-RU" sz="2000" b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а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.</a:t>
            </a:r>
          </a:p>
          <a:p>
            <a:pPr>
              <a:buSzPct val="137000"/>
              <a:buFont typeface="Arial" pitchFamily="34" charset="0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Вопрос 4. 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Проверьте слова. Какую букву нужно поставить?</a:t>
            </a:r>
          </a:p>
          <a:p>
            <a:pPr>
              <a:buSzPct val="137000"/>
              <a:buFont typeface="Arial" pitchFamily="34" charset="0"/>
              <a:buNone/>
              <a:defRPr/>
            </a:pP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Тр…</a:t>
            </a:r>
            <a:r>
              <a:rPr lang="ru-RU" sz="2000" i="1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ва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 - ?, р…</a:t>
            </a:r>
            <a:r>
              <a:rPr lang="ru-RU" sz="2000" i="1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са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- ?, п…</a:t>
            </a:r>
            <a:r>
              <a:rPr lang="ru-RU" sz="2000" i="1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тно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- ?, гр…бы - ?</a:t>
            </a:r>
          </a:p>
          <a:p>
            <a:pPr marL="0">
              <a:buSzPct val="137000"/>
              <a:buFont typeface="Arial" pitchFamily="34" charset="0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травы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– </a:t>
            </a:r>
            <a:r>
              <a:rPr lang="ru-RU" sz="2000" i="1" u="sng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трава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– вставлю «а», 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росы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– </a:t>
            </a:r>
            <a:r>
              <a:rPr lang="ru-RU" sz="2000" i="1" u="sng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роса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– 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вставлю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«о», пятна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– </a:t>
            </a:r>
            <a:r>
              <a:rPr lang="ru-RU" sz="2000" i="1" u="sng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пятно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– в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ставлю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«я», гриб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– </a:t>
            </a:r>
            <a:r>
              <a:rPr lang="ru-RU" sz="2000" i="1" u="sng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грибы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– 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вставлю «и»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.</a:t>
            </a:r>
          </a:p>
          <a:p>
            <a:pPr>
              <a:buSzPct val="137000"/>
              <a:buFont typeface="Arial" pitchFamily="34" charset="0"/>
              <a:buNone/>
              <a:defRPr/>
            </a:pPr>
            <a:endParaRPr lang="ru-RU" sz="2000" i="1" dirty="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SzPct val="137000"/>
              <a:buFont typeface="Arial" pitchFamily="34" charset="0"/>
              <a:buNone/>
              <a:defRPr/>
            </a:pPr>
            <a:endParaRPr lang="ru-RU" sz="2000" i="1" dirty="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SzPct val="137000"/>
              <a:buFont typeface="Arial" pitchFamily="34" charset="0"/>
              <a:buNone/>
              <a:defRPr/>
            </a:pPr>
            <a:endParaRPr lang="ru-RU" sz="2400" i="1" dirty="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SzPct val="137000"/>
              <a:buFont typeface="Arial" pitchFamily="34" charset="0"/>
              <a:buNone/>
              <a:defRPr/>
            </a:pPr>
            <a:endParaRPr lang="ru-RU" sz="2400" i="1" dirty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143362" name="Picture 2" descr="H:\Русский язык\ооо.jpe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920038" y="3500438"/>
            <a:ext cx="1009650" cy="1000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 descr="гриб под дождем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43875" y="5500688"/>
            <a:ext cx="10001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43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214313"/>
            <a:ext cx="8143875" cy="6357937"/>
          </a:xfrm>
        </p:spPr>
        <p:txBody>
          <a:bodyPr/>
          <a:lstStyle/>
          <a:p>
            <a:pPr>
              <a:buSzPct val="137000"/>
              <a:buFont typeface="Arial" pitchFamily="34" charset="0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Вопрос 5. 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Каким способом ещё можно проверить безударный гласный в корне слова? 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Например: </a:t>
            </a:r>
            <a:r>
              <a:rPr lang="ru-RU" sz="20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…л…</a:t>
            </a:r>
            <a:r>
              <a:rPr lang="ru-RU" sz="20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неть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- ?</a:t>
            </a:r>
          </a:p>
          <a:p>
            <a:pPr>
              <a:buSzPct val="137000"/>
              <a:buFont typeface="Arial" pitchFamily="34" charset="0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Нужно подобрать однокоренное слово с ударным гласным в корне. Например: </a:t>
            </a:r>
            <a:r>
              <a:rPr lang="ru-RU" sz="2000" i="1" u="sng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зеленеть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– зелень, зеленый, вставляю две буквы – е, корень – зелен - .</a:t>
            </a:r>
          </a:p>
          <a:p>
            <a:pPr>
              <a:buSzPct val="137000"/>
              <a:buFont typeface="Arial" pitchFamily="34" charset="0"/>
              <a:buNone/>
              <a:defRPr/>
            </a:pPr>
            <a:endParaRPr lang="ru-RU" sz="2000" dirty="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SzPct val="137000"/>
              <a:buFont typeface="Arial" pitchFamily="34" charset="0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Вопрос 6. 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Проверь слова. Какую гласную букву нужно вставить?</a:t>
            </a:r>
          </a:p>
          <a:p>
            <a:pPr>
              <a:buSzPct val="137000"/>
              <a:buFont typeface="Arial" pitchFamily="34" charset="0"/>
              <a:buNone/>
              <a:defRPr/>
            </a:pPr>
            <a:r>
              <a:rPr lang="ru-RU" sz="2000" i="1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Заскр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…пел - ?, к…вер - ?, под…</a:t>
            </a:r>
            <a:r>
              <a:rPr lang="ru-RU" sz="2000" i="1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рить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- ?, к..вёр - ?, т…</a:t>
            </a:r>
            <a:r>
              <a:rPr lang="ru-RU" sz="2000" i="1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жёлый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- ?</a:t>
            </a:r>
          </a:p>
          <a:p>
            <a:pPr marL="0">
              <a:buSzPct val="137000"/>
              <a:buFont typeface="Arial" pitchFamily="34" charset="0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sz="2000" u="sng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Заскрипел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– скрип, вставляю-«и», </a:t>
            </a:r>
            <a:r>
              <a:rPr lang="ru-RU" sz="2000" u="sng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ковёр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– коврик, вставляю «о», </a:t>
            </a:r>
            <a:r>
              <a:rPr lang="ru-RU" sz="2000" u="sng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подарить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– подарок, дар, дарит, вставляю «а», </a:t>
            </a:r>
            <a:r>
              <a:rPr lang="ru-RU" sz="2000" u="sng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тяжелый</a:t>
            </a:r>
            <a:r>
              <a:rPr lang="ru-RU" sz="20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– тяжесть, тяжко, вставляю «я».</a:t>
            </a:r>
          </a:p>
          <a:p>
            <a:pPr marL="0">
              <a:buSzPct val="137000"/>
              <a:buFont typeface="Arial" pitchFamily="34" charset="0"/>
              <a:buNone/>
              <a:defRPr/>
            </a:pPr>
            <a:endParaRPr lang="ru-RU" sz="2000" dirty="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SzPct val="137000"/>
              <a:buFont typeface="Arial" pitchFamily="34" charset="0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Вопрос 7. </a:t>
            </a:r>
            <a:r>
              <a:rPr lang="ru-RU" sz="2000" i="1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Как проверить слова с двумя безударными гласными в корне?</a:t>
            </a:r>
          </a:p>
          <a:p>
            <a:pPr>
              <a:buSzPct val="137000"/>
              <a:buFont typeface="Arial" pitchFamily="34" charset="0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sz="20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Нужно подобрать два проверочных слова: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веселить</a:t>
            </a:r>
            <a:r>
              <a:rPr lang="ru-RU" sz="20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– весело, весёлый, вставляю «е»;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золотой</a:t>
            </a:r>
            <a:r>
              <a:rPr lang="ru-RU" sz="20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– золота, позолота, вставляю «о».</a:t>
            </a:r>
            <a:endParaRPr lang="ru-RU" sz="2000" i="1" dirty="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SzPct val="137000"/>
              <a:buFont typeface="Arial" pitchFamily="34" charset="0"/>
              <a:buNone/>
              <a:defRPr/>
            </a:pPr>
            <a:endParaRPr lang="ru-RU" sz="2000" i="1" dirty="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SzPct val="137000"/>
              <a:buFont typeface="Arial" pitchFamily="34" charset="0"/>
              <a:buNone/>
              <a:defRPr/>
            </a:pPr>
            <a:endParaRPr lang="ru-RU" sz="2000" i="1" dirty="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SzPct val="137000"/>
              <a:buFont typeface="Arial" pitchFamily="34" charset="0"/>
              <a:buNone/>
              <a:defRPr/>
            </a:pPr>
            <a:endParaRPr lang="ru-RU" sz="2400" i="1" dirty="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SzPct val="137000"/>
              <a:buFont typeface="Arial" pitchFamily="34" charset="0"/>
              <a:buNone/>
              <a:defRPr/>
            </a:pPr>
            <a:endParaRPr lang="ru-RU" sz="2400" i="1" dirty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143362" name="Picture 2" descr="H:\Русский язык\ооо.jpe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572375" y="2857500"/>
            <a:ext cx="1784350" cy="13001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 descr="гриб под дождем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3834" y="5643578"/>
            <a:ext cx="1339433" cy="1071546"/>
          </a:xfrm>
          <a:prstGeom prst="ellipse">
            <a:avLst/>
          </a:prstGeom>
          <a:ln w="63500" cap="rnd">
            <a:solidFill>
              <a:srgbClr val="0099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43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75" y="142875"/>
            <a:ext cx="7715250" cy="928688"/>
          </a:xfrm>
        </p:spPr>
        <p:txBody>
          <a:bodyPr/>
          <a:lstStyle/>
          <a:p>
            <a:r>
              <a:rPr lang="ru-RU" sz="2000" b="1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5. Упражнение в подборе проверочного слова. Технология «Корректура». (работа в группах по 4  человека)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785813"/>
            <a:ext cx="8643938" cy="5929312"/>
          </a:xfrm>
        </p:spPr>
        <p:txBody>
          <a:bodyPr/>
          <a:lstStyle/>
          <a:p>
            <a:pPr>
              <a:buSzPct val="137000"/>
              <a:buFont typeface="Arial" charset="0"/>
              <a:buNone/>
            </a:pPr>
            <a:r>
              <a:rPr lang="ru-RU" sz="2000" i="1" u="sng" smtClean="0">
                <a:solidFill>
                  <a:srgbClr val="000066"/>
                </a:solidFill>
                <a:latin typeface="Georgia" pitchFamily="18" charset="0"/>
              </a:rPr>
              <a:t>Описание:</a:t>
            </a:r>
          </a:p>
          <a:p>
            <a:pPr>
              <a:buSzPct val="137000"/>
              <a:buFont typeface="Arial" charset="0"/>
              <a:buNone/>
            </a:pPr>
            <a:r>
              <a:rPr lang="ru-RU" sz="160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На жёлтых карточках написан отрывок из стихотворения. В словах пропущены безударные гласные в корне.</a:t>
            </a:r>
          </a:p>
          <a:p>
            <a:pPr>
              <a:buSzPct val="137000"/>
              <a:buFontTx/>
              <a:buChar char="-"/>
            </a:pPr>
            <a:r>
              <a:rPr lang="ru-RU" sz="16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Прочитайте задание. Одновременно по команде работаете над орфограммой в первом слове по заданию, пишите проверочное слово в скобках, ставите ударение, выделяете корень; далее передаете карточку: 1 –й – 2 – ому; 2 – ой – 3 – ему; 3 – ий – 4 – ому. Получив карточку соседа, вы проверяете правильность написания безударной гласной, исправляете, если надо ошибку и работаете над словами и т.д.</a:t>
            </a:r>
          </a:p>
          <a:p>
            <a:pPr>
              <a:buSzPct val="137000"/>
              <a:buFontTx/>
              <a:buChar char="-"/>
            </a:pPr>
            <a:r>
              <a:rPr lang="ru-RU" sz="16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Выполнив работу в группе, вы проверяете работу по «Ключу» и можете оценить выполнение своей работы по критериям самооценивания.</a:t>
            </a:r>
          </a:p>
          <a:p>
            <a:pPr>
              <a:buSzPct val="137000"/>
              <a:buFont typeface="Arial" charset="0"/>
              <a:buNone/>
            </a:pPr>
            <a:r>
              <a:rPr lang="ru-RU" sz="16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Ключ </a:t>
            </a:r>
            <a:r>
              <a:rPr lang="ru-RU" sz="1600" b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«Проверь себя» </a:t>
            </a:r>
            <a:r>
              <a:rPr lang="ru-RU" sz="16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зеленого цвете.</a:t>
            </a:r>
          </a:p>
          <a:p>
            <a:pPr>
              <a:buSzPct val="137000"/>
              <a:buFont typeface="Arial" charset="0"/>
              <a:buNone/>
            </a:pPr>
            <a:r>
              <a:rPr lang="ru-RU" sz="1600" b="1" u="sng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Карточка</a:t>
            </a:r>
          </a:p>
          <a:p>
            <a:pPr>
              <a:buSzPct val="137000"/>
            </a:pPr>
            <a:r>
              <a:rPr lang="ru-RU" sz="16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Прочитайте строчки из стихотворения</a:t>
            </a:r>
          </a:p>
          <a:p>
            <a:pPr>
              <a:buSzPct val="137000"/>
            </a:pPr>
            <a:r>
              <a:rPr lang="ru-RU" sz="16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Вставьте в слово пропущенную гласную.</a:t>
            </a:r>
          </a:p>
          <a:p>
            <a:pPr>
              <a:buSzPct val="137000"/>
            </a:pPr>
            <a:r>
              <a:rPr lang="ru-RU" sz="16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Вставьте  ударение</a:t>
            </a:r>
          </a:p>
          <a:p>
            <a:pPr>
              <a:buSzPct val="137000"/>
            </a:pPr>
            <a:r>
              <a:rPr lang="ru-RU" sz="16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В скобках напишите проверочное слово, выделите корень.</a:t>
            </a:r>
          </a:p>
          <a:p>
            <a:pPr>
              <a:buSzPct val="137000"/>
              <a:buFont typeface="Arial" charset="0"/>
              <a:buNone/>
            </a:pPr>
            <a:r>
              <a:rPr lang="ru-RU" sz="16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( ) Пос..три, как тихо () поз…лоту</a:t>
            </a:r>
          </a:p>
          <a:p>
            <a:pPr>
              <a:buSzPct val="137000"/>
              <a:buFont typeface="Arial" charset="0"/>
              <a:buNone/>
            </a:pPr>
            <a:r>
              <a:rPr lang="ru-RU" sz="16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( ) Ос…нь рассыпает на () п…лях.</a:t>
            </a:r>
          </a:p>
          <a:p>
            <a:pPr>
              <a:buSzPct val="137000"/>
              <a:buFont typeface="Arial" charset="0"/>
              <a:buNone/>
            </a:pPr>
            <a:r>
              <a:rPr lang="ru-RU" sz="16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Аисты готовятся к отлёту.</a:t>
            </a:r>
          </a:p>
          <a:p>
            <a:pPr>
              <a:buSzPct val="137000"/>
              <a:buFont typeface="Arial" charset="0"/>
              <a:buNone/>
            </a:pPr>
            <a:r>
              <a:rPr lang="ru-RU" sz="16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Ласточки () с…дят на () пров..дах.</a:t>
            </a:r>
          </a:p>
        </p:txBody>
      </p:sp>
      <p:pic>
        <p:nvPicPr>
          <p:cNvPr id="142340" name="Picture 4" descr="H:\Русский язык\предметы\24.wmf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715140" y="5286388"/>
            <a:ext cx="2242026" cy="1401266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43362" name="Picture 2" descr="H:\Русский язык\ооо.jpe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072063" y="3786188"/>
            <a:ext cx="1000125" cy="12922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7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7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7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7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7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700"/>
                            </p:stCondLst>
                            <p:childTnLst>
                              <p:par>
                                <p:cTn id="3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700"/>
                            </p:stCondLst>
                            <p:childTnLst>
                              <p:par>
                                <p:cTn id="3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700"/>
                            </p:stCondLst>
                            <p:childTnLst>
                              <p:par>
                                <p:cTn id="3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70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700"/>
                            </p:stCondLst>
                            <p:childTnLst>
                              <p:par>
                                <p:cTn id="4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9700"/>
                            </p:stCondLst>
                            <p:childTnLst>
                              <p:par>
                                <p:cTn id="5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700"/>
                            </p:stCondLst>
                            <p:childTnLst>
                              <p:par>
                                <p:cTn id="5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1700"/>
                            </p:stCondLst>
                            <p:childTnLst>
                              <p:par>
                                <p:cTn id="5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2700"/>
                            </p:stCondLst>
                            <p:childTnLst>
                              <p:par>
                                <p:cTn id="6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3700"/>
                            </p:stCondLst>
                            <p:childTnLst>
                              <p:par>
                                <p:cTn id="6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47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43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75" y="142875"/>
            <a:ext cx="7715250" cy="928688"/>
          </a:xfrm>
        </p:spPr>
        <p:txBody>
          <a:bodyPr/>
          <a:lstStyle/>
          <a:p>
            <a:r>
              <a:rPr lang="ru-RU" sz="2800" b="1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6. Оздоровительная пауза. Тренажёр.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143000"/>
            <a:ext cx="8643937" cy="5000625"/>
          </a:xfrm>
        </p:spPr>
        <p:txBody>
          <a:bodyPr/>
          <a:lstStyle/>
          <a:p>
            <a:pPr algn="ctr">
              <a:buSzPct val="137000"/>
              <a:buFont typeface="Arial" charset="0"/>
              <a:buNone/>
            </a:pPr>
            <a:r>
              <a:rPr lang="ru-RU" sz="20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А сейчас наши глазки отдохнут.</a:t>
            </a:r>
          </a:p>
          <a:p>
            <a:pPr algn="ctr">
              <a:buSzPct val="137000"/>
              <a:buFont typeface="Arial" charset="0"/>
              <a:buBlip>
                <a:blip r:embed="rId3"/>
              </a:buBlip>
            </a:pPr>
            <a:r>
              <a:rPr lang="ru-RU" sz="20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«Побегайте» глазками по фонарика. Посмотрите на зелёный огонёк, красный, жёлтый, коричневый, синий.</a:t>
            </a:r>
          </a:p>
          <a:p>
            <a:pPr algn="ctr">
              <a:buSzPct val="137000"/>
              <a:buFont typeface="Arial" charset="0"/>
              <a:buBlip>
                <a:blip r:embed="rId3"/>
              </a:buBlip>
            </a:pPr>
            <a:r>
              <a:rPr lang="ru-RU" sz="200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Глазками напишите безударные гласные 9вожу указкой по буквам, вписанным овалы).</a:t>
            </a:r>
          </a:p>
          <a:p>
            <a:pPr algn="ctr">
              <a:buSzPct val="137000"/>
              <a:buFont typeface="Arial" charset="0"/>
              <a:buNone/>
            </a:pPr>
            <a:endParaRPr lang="ru-RU" sz="200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algn="ctr">
              <a:buSzPct val="137000"/>
              <a:buFont typeface="Arial" charset="0"/>
              <a:buNone/>
            </a:pPr>
            <a:r>
              <a:rPr lang="ru-RU" sz="2000" b="1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Физкультурная пауза</a:t>
            </a:r>
          </a:p>
          <a:p>
            <a:pPr algn="ctr">
              <a:buSzPct val="137000"/>
              <a:buFont typeface="Arial" charset="0"/>
              <a:buNone/>
            </a:pPr>
            <a:r>
              <a:rPr lang="ru-RU" sz="20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Мы осанку исправляем,</a:t>
            </a:r>
          </a:p>
          <a:p>
            <a:pPr algn="ctr">
              <a:buSzPct val="137000"/>
              <a:buFont typeface="Arial" charset="0"/>
              <a:buNone/>
            </a:pPr>
            <a:r>
              <a:rPr lang="ru-RU" sz="20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Дружно спинки прогибаем.</a:t>
            </a:r>
          </a:p>
          <a:p>
            <a:pPr algn="ctr">
              <a:buSzPct val="137000"/>
              <a:buFont typeface="Arial" charset="0"/>
              <a:buNone/>
            </a:pPr>
            <a:r>
              <a:rPr lang="ru-RU" sz="20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Вправо – влево мы нагнись,</a:t>
            </a:r>
          </a:p>
          <a:p>
            <a:pPr algn="ctr">
              <a:buSzPct val="137000"/>
              <a:buFont typeface="Arial" charset="0"/>
              <a:buNone/>
            </a:pPr>
            <a:r>
              <a:rPr lang="ru-RU" sz="20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До носочков дотянулись.</a:t>
            </a:r>
          </a:p>
          <a:p>
            <a:pPr algn="ctr">
              <a:buSzPct val="137000"/>
              <a:buFont typeface="Arial" charset="0"/>
              <a:buNone/>
            </a:pPr>
            <a:r>
              <a:rPr lang="ru-RU" sz="20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Плечи вверх, назад и вниз.</a:t>
            </a:r>
          </a:p>
          <a:p>
            <a:pPr algn="ctr">
              <a:buSzPct val="137000"/>
              <a:buFont typeface="Arial" charset="0"/>
              <a:buNone/>
            </a:pPr>
            <a:r>
              <a:rPr lang="ru-RU" sz="2000" i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Улыбнулись и садись.</a:t>
            </a:r>
          </a:p>
          <a:p>
            <a:pPr>
              <a:buSzPct val="137000"/>
              <a:buFont typeface="Arial" charset="0"/>
              <a:buNone/>
            </a:pPr>
            <a:endParaRPr lang="ru-RU" sz="1600" i="1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142340" name="Picture 4" descr="H:\Русский язык\предметы\24.wmf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143768" y="3571876"/>
            <a:ext cx="1294014" cy="2012912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43362" name="Picture 2" descr="H:\Русский язык\ооо.jpe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8072438" y="214313"/>
            <a:ext cx="790575" cy="1428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 descr="MD17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75" y="3429000"/>
            <a:ext cx="1731963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1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3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100"/>
                            </p:stCondLst>
                            <p:childTnLst>
                              <p:par>
                                <p:cTn id="4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1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75" y="0"/>
            <a:ext cx="7715250" cy="928688"/>
          </a:xfrm>
        </p:spPr>
        <p:txBody>
          <a:bodyPr/>
          <a:lstStyle/>
          <a:p>
            <a:r>
              <a:rPr lang="ru-RU" sz="2800" b="1" i="1" smtClean="0">
                <a:latin typeface="Georgia" pitchFamily="18" charset="0"/>
                <a:cs typeface="Times New Roman" pitchFamily="18" charset="0"/>
              </a:rPr>
              <a:t>7. </a:t>
            </a:r>
            <a:r>
              <a:rPr lang="ru-RU" sz="2800" b="1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Игровой момент «Найди листок».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714375"/>
            <a:ext cx="8643938" cy="1928813"/>
          </a:xfrm>
        </p:spPr>
        <p:txBody>
          <a:bodyPr/>
          <a:lstStyle/>
          <a:p>
            <a:pPr algn="ctr">
              <a:buSzPct val="137000"/>
              <a:buFont typeface="Arial" charset="0"/>
              <a:buNone/>
            </a:pPr>
            <a:r>
              <a:rPr lang="ru-RU" sz="1600" i="1" smtClean="0">
                <a:latin typeface="Georgia" pitchFamily="18" charset="0"/>
                <a:cs typeface="Times New Roman" pitchFamily="18" charset="0"/>
              </a:rPr>
              <a:t>Красавица – осень приготовила вам задание на осенних листочках. Но Проказник – ветер  разметал их по классу. Вам необходимо найти листок с нужной буквой и вставить в слово. Нашли листок. Прошли по «ковру из осенних листьев» (коврики-массажеры), прикрепили листок, сели на место.</a:t>
            </a:r>
          </a:p>
          <a:p>
            <a:pPr algn="ctr">
              <a:buSzPct val="137000"/>
              <a:buFont typeface="Arial" charset="0"/>
              <a:buNone/>
            </a:pPr>
            <a:r>
              <a:rPr lang="ru-RU" sz="1600" i="1" smtClean="0">
                <a:latin typeface="Georgia" pitchFamily="18" charset="0"/>
                <a:cs typeface="Times New Roman" pitchFamily="18" charset="0"/>
              </a:rPr>
              <a:t>Сидящие на 1 ряду собирают листочки с липы, сидящие на 2 ряду – листья клёна, сидящие на 3 ряду – дубовые листочки. (звучит музыка из альбома П.И. Чайковского «Времена года»).</a:t>
            </a:r>
          </a:p>
          <a:p>
            <a:pPr algn="ctr">
              <a:buSzPct val="137000"/>
              <a:buFont typeface="Arial" charset="0"/>
              <a:buNone/>
            </a:pPr>
            <a:endParaRPr lang="ru-RU" sz="1600" i="1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142340" name="Picture 4" descr="H:\Русский язык\предметы\24.wmf"/>
          <p:cNvPicPr>
            <a:picLocks noChangeAspect="1" noChangeArrowheads="1"/>
          </p:cNvPicPr>
          <p:nvPr/>
        </p:nvPicPr>
        <p:blipFill>
          <a:blip r:embed="rId3" cstate="print"/>
          <a:srcRect t="3030" b="21212"/>
          <a:stretch>
            <a:fillRect/>
          </a:stretch>
        </p:blipFill>
        <p:spPr bwMode="auto">
          <a:xfrm>
            <a:off x="3143240" y="2643182"/>
            <a:ext cx="2873427" cy="2143140"/>
          </a:xfrm>
          <a:prstGeom prst="round2DiagRect">
            <a:avLst>
              <a:gd name="adj1" fmla="val 16667"/>
              <a:gd name="adj2" fmla="val 0"/>
            </a:avLst>
          </a:prstGeom>
          <a:ln w="12700" cap="sq">
            <a:solidFill>
              <a:srgbClr val="CC33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MD17.GIF"/>
          <p:cNvPicPr>
            <a:picLocks noChangeAspect="1"/>
          </p:cNvPicPr>
          <p:nvPr/>
        </p:nvPicPr>
        <p:blipFill>
          <a:blip r:embed="rId4" cstate="print"/>
          <a:srcRect l="3113" r="19064" b="37721"/>
          <a:stretch>
            <a:fillRect/>
          </a:stretch>
        </p:blipFill>
        <p:spPr>
          <a:xfrm>
            <a:off x="6215074" y="2500306"/>
            <a:ext cx="2778144" cy="2000264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1255092132H5D71x.jpg"/>
          <p:cNvPicPr>
            <a:picLocks noChangeAspect="1"/>
          </p:cNvPicPr>
          <p:nvPr/>
        </p:nvPicPr>
        <p:blipFill>
          <a:blip r:embed="rId5" cstate="print"/>
          <a:srcRect l="7431"/>
          <a:stretch>
            <a:fillRect/>
          </a:stretch>
        </p:blipFill>
        <p:spPr>
          <a:xfrm>
            <a:off x="357158" y="2428868"/>
            <a:ext cx="2526930" cy="2028449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0099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285750" y="4929188"/>
            <a:ext cx="8643938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buSzPct val="137000"/>
              <a:buFont typeface="Arial" charset="0"/>
              <a:buNone/>
            </a:pPr>
            <a:r>
              <a:rPr lang="ru-RU" sz="1600" i="1">
                <a:latin typeface="Georgia" pitchFamily="18" charset="0"/>
                <a:cs typeface="Times New Roman" pitchFamily="18" charset="0"/>
              </a:rPr>
              <a:t>Проверка задания (Приготовить «светофоры»)</a:t>
            </a:r>
          </a:p>
          <a:p>
            <a:pPr marL="342900" indent="-342900" algn="ctr" eaLnBrk="0" hangingPunct="0">
              <a:spcBef>
                <a:spcPct val="20000"/>
              </a:spcBef>
              <a:buSzPct val="137000"/>
              <a:buFontTx/>
              <a:buChar char="-"/>
            </a:pPr>
            <a:r>
              <a:rPr lang="ru-RU" sz="1600" i="1">
                <a:latin typeface="Georgia" pitchFamily="18" charset="0"/>
                <a:cs typeface="Times New Roman" pitchFamily="18" charset="0"/>
              </a:rPr>
              <a:t>Приготовьте «светофоры». Зелёный огонек – правильный ответ; красный – ошибка</a:t>
            </a:r>
          </a:p>
          <a:p>
            <a:pPr marL="342900" indent="-342900" algn="ctr" eaLnBrk="0" hangingPunct="0">
              <a:spcBef>
                <a:spcPct val="20000"/>
              </a:spcBef>
              <a:buSzPct val="137000"/>
              <a:buFontTx/>
              <a:buChar char="-"/>
            </a:pPr>
            <a:r>
              <a:rPr lang="ru-RU" sz="1600" i="1">
                <a:latin typeface="Georgia" pitchFamily="18" charset="0"/>
                <a:cs typeface="Times New Roman" pitchFamily="18" charset="0"/>
              </a:rPr>
              <a:t>Сидящие на 2 и 3 ряду проверяют 1 –й; сидящие на 1 ряду называют проверочные слова; затем аналогично проверяют 2 и 3 ряды.</a:t>
            </a:r>
          </a:p>
          <a:p>
            <a:pPr marL="342900" indent="-342900" algn="ctr" eaLnBrk="0" hangingPunct="0">
              <a:spcBef>
                <a:spcPct val="20000"/>
              </a:spcBef>
              <a:buSzPct val="137000"/>
              <a:buFont typeface="Arial" charset="0"/>
              <a:buNone/>
            </a:pPr>
            <a:endParaRPr lang="ru-RU" sz="1600" i="1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8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8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0"/>
            <a:ext cx="8643937" cy="928688"/>
          </a:xfrm>
        </p:spPr>
        <p:txBody>
          <a:bodyPr/>
          <a:lstStyle/>
          <a:p>
            <a:r>
              <a:rPr lang="ru-RU" sz="2000" b="1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8. Творческая работа в группах (в группе от 4 до 6 человек)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714375"/>
            <a:ext cx="8643938" cy="5572125"/>
          </a:xfrm>
        </p:spPr>
        <p:txBody>
          <a:bodyPr/>
          <a:lstStyle/>
          <a:p>
            <a:pPr>
              <a:buSzPct val="137000"/>
              <a:buFontTx/>
              <a:buChar char="-"/>
              <a:defRPr/>
            </a:pPr>
            <a:r>
              <a:rPr lang="ru-RU" sz="1600" dirty="0" smtClean="0">
                <a:latin typeface="Georgia" pitchFamily="18" charset="0"/>
                <a:cs typeface="Times New Roman" pitchFamily="18" charset="0"/>
              </a:rPr>
              <a:t>Работаем в группах до 4 человека. Работаем сообща, проговаривая каждую орфограмму. (для удобства текст – перед каждым человеком.)</a:t>
            </a:r>
          </a:p>
          <a:p>
            <a:pPr>
              <a:buSzPct val="137000"/>
              <a:buFont typeface="Arial" pitchFamily="34" charset="0"/>
              <a:buBlip>
                <a:blip r:embed="rId3"/>
              </a:buBlip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Прочитайте</a:t>
            </a:r>
          </a:p>
          <a:p>
            <a:pPr>
              <a:buSzPct val="137000"/>
              <a:buFont typeface="Arial" pitchFamily="34" charset="0"/>
              <a:buBlip>
                <a:blip r:embed="rId3"/>
              </a:buBlip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Восстановите последовательность событий в рассказе</a:t>
            </a:r>
          </a:p>
          <a:p>
            <a:pPr>
              <a:buSzPct val="137000"/>
              <a:buFont typeface="Arial" pitchFamily="34" charset="0"/>
              <a:buBlip>
                <a:blip r:embed="rId3"/>
              </a:buBlip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Вставьте в слова пропущенные буквы, устно подберите проверочное слово.</a:t>
            </a:r>
          </a:p>
          <a:p>
            <a:pPr>
              <a:buSzPct val="137000"/>
              <a:buFont typeface="Arial" pitchFamily="34" charset="0"/>
              <a:buBlip>
                <a:blip r:embed="rId3"/>
              </a:buBlip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Выделите в проверяемом слове.</a:t>
            </a:r>
            <a:endParaRPr lang="ru-RU" sz="1600" i="1" dirty="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algn="ctr">
              <a:buSzPct val="137000"/>
              <a:buFont typeface="Arial" pitchFamily="34" charset="0"/>
              <a:buNone/>
              <a:defRPr/>
            </a:pP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Птицы прощаются.</a:t>
            </a:r>
          </a:p>
          <a:p>
            <a:pPr marL="0" indent="450000" algn="just">
              <a:buSzPct val="137000"/>
              <a:buFont typeface="Arial" pitchFamily="34" charset="0"/>
              <a:buNone/>
              <a:defRPr/>
            </a:pP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Зам..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лчал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п…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вец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. Подруга выл…тела 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изщ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ж…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лища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. Скорей в стаю! Пора в д…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лёкий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путь! Впереди нелёгкий перелёт.</a:t>
            </a:r>
          </a:p>
          <a:p>
            <a:pPr marL="0" indent="450000" algn="just">
              <a:buSzPct val="137000"/>
              <a:buFont typeface="Arial" pitchFamily="34" charset="0"/>
              <a:buNone/>
              <a:defRPr/>
            </a:pP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Вдруг пара 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скв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…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рцов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вернулась. 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Скв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…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рчиха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быстро 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ск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…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льзнула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в оконце р…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дной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квартиры. 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Скв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…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рец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сел на ветку, 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погл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…дел по ст…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ронам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и 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зат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….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нул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грустную песенку.</a:t>
            </a:r>
          </a:p>
          <a:p>
            <a:pPr marL="0" indent="450000" algn="just">
              <a:buSzPct val="137000"/>
              <a:buFont typeface="Arial" pitchFamily="34" charset="0"/>
              <a:buNone/>
              <a:defRPr/>
            </a:pP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Наступил к…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нец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сент…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бря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. Для птиц это месяц прощания. Они ул…тают в тёплые 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кр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…я. Сильно пор…дела л…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ства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на берёзе. Ветер т…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хонько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к…чает старый 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скв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…речник. Ж…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льцы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пок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…дают свой 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дв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…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рец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. Ос….</a:t>
            </a:r>
            <a:r>
              <a:rPr lang="ru-RU" sz="1600" dirty="0" err="1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ротел</a:t>
            </a:r>
            <a:r>
              <a:rPr lang="ru-RU" sz="1600" dirty="0" smtClean="0">
                <a:solidFill>
                  <a:srgbClr val="000066"/>
                </a:solidFill>
                <a:latin typeface="Georgia" pitchFamily="18" charset="0"/>
                <a:cs typeface="Times New Roman" pitchFamily="18" charset="0"/>
              </a:rPr>
              <a:t> домик.</a:t>
            </a:r>
          </a:p>
          <a:p>
            <a:pPr marL="0" indent="450000" algn="just">
              <a:buSzPct val="137000"/>
              <a:buFont typeface="Arial" pitchFamily="34" charset="0"/>
              <a:buNone/>
              <a:defRPr/>
            </a:pPr>
            <a:endParaRPr lang="ru-RU" sz="1600" dirty="0" smtClean="0">
              <a:solidFill>
                <a:srgbClr val="000066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450000" algn="just">
              <a:buSzPct val="137000"/>
              <a:buFont typeface="Arial" pitchFamily="34" charset="0"/>
              <a:buBlip>
                <a:blip r:embed="rId4"/>
              </a:buBlip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Проверка задания. Отчитывается та группа, которая первой закончила работу. Если группы согласны, как восстановлена последовательность событий, поднимите зеленый светофор, не согласны – красный.</a:t>
            </a:r>
          </a:p>
          <a:p>
            <a:pPr marL="0" indent="450000" algn="just">
              <a:buSzPct val="137000"/>
              <a:buFont typeface="Arial" pitchFamily="34" charset="0"/>
              <a:buBlip>
                <a:blip r:embed="rId4"/>
              </a:buBlip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Проверка написания слов с безударной гласной в корне  слова проводится в игровой форме.</a:t>
            </a:r>
          </a:p>
        </p:txBody>
      </p:sp>
      <p:pic>
        <p:nvPicPr>
          <p:cNvPr id="8" name="Рисунок 7" descr="1255092132H5D71x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01024" y="714356"/>
            <a:ext cx="979720" cy="1428760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7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7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7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7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7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7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2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7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2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7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7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0"/>
            <a:ext cx="8643937" cy="928688"/>
          </a:xfrm>
        </p:spPr>
        <p:txBody>
          <a:bodyPr/>
          <a:lstStyle/>
          <a:p>
            <a:r>
              <a:rPr lang="ru-RU" sz="2000" b="1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9. Игра «Ты – мне, я – тебе» (используется мяч)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928688"/>
            <a:ext cx="7929563" cy="5572125"/>
          </a:xfrm>
        </p:spPr>
        <p:txBody>
          <a:bodyPr/>
          <a:lstStyle/>
          <a:p>
            <a:pPr marL="0" indent="0" algn="ctr">
              <a:buSzPct val="137000"/>
              <a:buFontTx/>
              <a:buChar char="-"/>
            </a:pPr>
            <a:r>
              <a:rPr lang="ru-RU" sz="2000" smtClean="0">
                <a:latin typeface="Georgia" pitchFamily="18" charset="0"/>
                <a:cs typeface="Times New Roman" pitchFamily="18" charset="0"/>
              </a:rPr>
              <a:t>Я кидаю мяч, говорю слово, в котором нужно проверить безударный гласный в корне. Вы ловите мяч, называете проверочное слово. Какую букву вставили. (текст можно держать перед собой).</a:t>
            </a:r>
          </a:p>
          <a:p>
            <a:pPr marL="0" indent="0">
              <a:buSzPct val="137000"/>
              <a:buFont typeface="Arial" charset="0"/>
              <a:buNone/>
            </a:pPr>
            <a:endParaRPr lang="ru-RU" sz="2000" smtClean="0">
              <a:solidFill>
                <a:srgbClr val="000099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SzPct val="137000"/>
              <a:buFont typeface="Arial" charset="0"/>
              <a:buNone/>
            </a:pPr>
            <a:r>
              <a:rPr lang="ru-RU" sz="2000" b="1" u="sng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1 часть: </a:t>
            </a:r>
            <a:r>
              <a:rPr lang="ru-RU" sz="2000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конец, сентября, улетают, края, поредела, листва, тихонько, качает, скворечник, жильцы, покидают, дворец, осиротел.</a:t>
            </a:r>
          </a:p>
          <a:p>
            <a:pPr marL="0" indent="0">
              <a:buSzPct val="137000"/>
              <a:buFont typeface="Arial" charset="0"/>
              <a:buNone/>
            </a:pPr>
            <a:endParaRPr lang="ru-RU" sz="2000" smtClean="0">
              <a:solidFill>
                <a:srgbClr val="000099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SzPct val="137000"/>
              <a:buFont typeface="Arial" charset="0"/>
              <a:buNone/>
            </a:pPr>
            <a:r>
              <a:rPr lang="ru-RU" sz="2000" b="1" u="sng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2 часть: </a:t>
            </a:r>
            <a:r>
              <a:rPr lang="ru-RU" sz="2000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скворцов, скворчиха, скользнула, родной, скворец, поглядел, сторонам, затянул.</a:t>
            </a:r>
          </a:p>
          <a:p>
            <a:pPr marL="0" indent="0">
              <a:buSzPct val="137000"/>
              <a:buFont typeface="Arial" charset="0"/>
              <a:buNone/>
            </a:pPr>
            <a:endParaRPr lang="ru-RU" sz="2000" smtClean="0">
              <a:solidFill>
                <a:srgbClr val="000099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>
              <a:buSzPct val="137000"/>
              <a:buFont typeface="Arial" charset="0"/>
              <a:buNone/>
            </a:pPr>
            <a:r>
              <a:rPr lang="ru-RU" sz="2000" b="1" u="sng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3 часть: </a:t>
            </a:r>
            <a:r>
              <a:rPr lang="ru-RU" sz="2000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замолчал, певец, вылетела, жилища, далёкий.</a:t>
            </a:r>
          </a:p>
        </p:txBody>
      </p:sp>
      <p:pic>
        <p:nvPicPr>
          <p:cNvPr id="8" name="Рисунок 7" descr="1255092132H5D71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714356"/>
            <a:ext cx="1217645" cy="1456825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MILASH6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48500" y="4143375"/>
            <a:ext cx="20955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7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7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7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7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7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142875"/>
            <a:ext cx="8643937" cy="928688"/>
          </a:xfrm>
        </p:spPr>
        <p:txBody>
          <a:bodyPr/>
          <a:lstStyle/>
          <a:p>
            <a:r>
              <a:rPr lang="ru-RU" sz="2400" b="1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10. Релаксация (минутка расслабления)</a:t>
            </a:r>
            <a:br>
              <a:rPr lang="ru-RU" sz="2400" b="1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sz="2400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(Звучит спокойная музыка)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143000"/>
            <a:ext cx="7929562" cy="1357313"/>
          </a:xfrm>
        </p:spPr>
        <p:txBody>
          <a:bodyPr/>
          <a:lstStyle/>
          <a:p>
            <a:pPr marL="0" indent="0">
              <a:buSzPct val="137000"/>
              <a:buFontTx/>
              <a:buChar char="-"/>
            </a:pPr>
            <a:r>
              <a:rPr lang="ru-RU" sz="2000" smtClean="0">
                <a:latin typeface="Georgia" pitchFamily="18" charset="0"/>
                <a:cs typeface="Times New Roman" pitchFamily="18" charset="0"/>
              </a:rPr>
              <a:t> А сейчас примите удобную позу. Расслабьтесь. Закройте глаза. Представьте себе ту обстановку, то место, где вам было спокойно, уютно, комфортно. Отдохните.</a:t>
            </a:r>
          </a:p>
        </p:txBody>
      </p:sp>
      <p:pic>
        <p:nvPicPr>
          <p:cNvPr id="8" name="Рисунок 7" descr="1255092132H5D71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00958" y="1285860"/>
            <a:ext cx="1500166" cy="1800200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MILASH6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43813" y="4286250"/>
            <a:ext cx="1328737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85750" y="2500313"/>
            <a:ext cx="8643938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2400" b="1" i="1" dirty="0">
                <a:solidFill>
                  <a:srgbClr val="000099"/>
                </a:solidFill>
                <a:latin typeface="Georgia" pitchFamily="18" charset="0"/>
                <a:ea typeface="+mj-ea"/>
                <a:cs typeface="Times New Roman" pitchFamily="18" charset="0"/>
              </a:rPr>
              <a:t>11. «Узелок на память»</a:t>
            </a:r>
            <a:endParaRPr lang="ru-RU" sz="2400" dirty="0">
              <a:solidFill>
                <a:srgbClr val="000099"/>
              </a:solidFill>
              <a:latin typeface="Georgia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 bwMode="auto">
          <a:xfrm>
            <a:off x="500063" y="3286125"/>
            <a:ext cx="814387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  <a:buSzPct val="137000"/>
              <a:buFontTx/>
              <a:buChar char="-"/>
            </a:pPr>
            <a:r>
              <a:rPr lang="ru-RU" sz="2000">
                <a:latin typeface="Georgia" pitchFamily="18" charset="0"/>
                <a:cs typeface="Times New Roman" pitchFamily="18" charset="0"/>
              </a:rPr>
              <a:t> Я дарю на память «Узёлок». (Кленовый листок с памяткой в стихотворной форме).</a:t>
            </a:r>
          </a:p>
          <a:p>
            <a:pPr algn="ctr" eaLnBrk="0" hangingPunct="0">
              <a:spcBef>
                <a:spcPct val="20000"/>
              </a:spcBef>
              <a:buSzPct val="137000"/>
            </a:pPr>
            <a:r>
              <a:rPr lang="ru-RU" sz="2800" i="1">
                <a:solidFill>
                  <a:srgbClr val="000099"/>
                </a:solidFill>
                <a:latin typeface="Monotype Corsiva" pitchFamily="66" charset="0"/>
                <a:cs typeface="Times New Roman" pitchFamily="18" charset="0"/>
              </a:rPr>
              <a:t>Если гласная у вас</a:t>
            </a:r>
          </a:p>
          <a:p>
            <a:pPr algn="ctr" eaLnBrk="0" hangingPunct="0">
              <a:spcBef>
                <a:spcPct val="20000"/>
              </a:spcBef>
              <a:buSzPct val="137000"/>
            </a:pPr>
            <a:r>
              <a:rPr lang="ru-RU" sz="2800" i="1">
                <a:solidFill>
                  <a:srgbClr val="000099"/>
                </a:solidFill>
                <a:latin typeface="Monotype Corsiva" pitchFamily="66" charset="0"/>
                <a:cs typeface="Times New Roman" pitchFamily="18" charset="0"/>
              </a:rPr>
              <a:t>Вызвала сомнение,</a:t>
            </a:r>
          </a:p>
          <a:p>
            <a:pPr algn="ctr" eaLnBrk="0" hangingPunct="0">
              <a:spcBef>
                <a:spcPct val="20000"/>
              </a:spcBef>
              <a:buSzPct val="137000"/>
            </a:pPr>
            <a:r>
              <a:rPr lang="ru-RU" sz="2800" i="1">
                <a:solidFill>
                  <a:srgbClr val="000099"/>
                </a:solidFill>
                <a:latin typeface="Monotype Corsiva" pitchFamily="66" charset="0"/>
                <a:cs typeface="Times New Roman" pitchFamily="18" charset="0"/>
              </a:rPr>
              <a:t>Ты медленно её</a:t>
            </a:r>
          </a:p>
          <a:p>
            <a:pPr algn="ctr" eaLnBrk="0" hangingPunct="0">
              <a:spcBef>
                <a:spcPct val="20000"/>
              </a:spcBef>
              <a:buSzPct val="137000"/>
            </a:pPr>
            <a:r>
              <a:rPr lang="ru-RU" sz="2800" i="1">
                <a:solidFill>
                  <a:srgbClr val="000099"/>
                </a:solidFill>
                <a:latin typeface="Monotype Corsiva" pitchFamily="66" charset="0"/>
                <a:cs typeface="Times New Roman" pitchFamily="18" charset="0"/>
              </a:rPr>
              <a:t>Поставь под ударение.</a:t>
            </a:r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6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6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6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4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4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4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4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4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285750"/>
            <a:ext cx="8643937" cy="1143000"/>
          </a:xfrm>
        </p:spPr>
        <p:txBody>
          <a:bodyPr/>
          <a:lstStyle/>
          <a:p>
            <a:r>
              <a:rPr lang="ru-RU" sz="2400" b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12. </a:t>
            </a:r>
            <a:r>
              <a:rPr lang="ru-RU" sz="2400" b="1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Итог занятия. Рефлексия. </a:t>
            </a:r>
            <a:r>
              <a:rPr lang="ru-RU" sz="2400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(К доске прикреплено дерево, рядом – плоды, цветы, листочки)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500" y="1500188"/>
            <a:ext cx="7929563" cy="3071812"/>
          </a:xfrm>
        </p:spPr>
        <p:txBody>
          <a:bodyPr/>
          <a:lstStyle/>
          <a:p>
            <a:pPr marL="0" indent="0">
              <a:buSzPct val="137000"/>
              <a:buFontTx/>
              <a:buChar char="-"/>
            </a:pPr>
            <a:r>
              <a:rPr lang="ru-RU" sz="2000" smtClean="0">
                <a:latin typeface="Georgia" pitchFamily="18" charset="0"/>
                <a:cs typeface="Times New Roman" pitchFamily="18" charset="0"/>
              </a:rPr>
              <a:t> Прикрепите то, что вы считаете нужным.</a:t>
            </a:r>
          </a:p>
          <a:p>
            <a:pPr marL="0" indent="0">
              <a:buSzPct val="137000"/>
              <a:buFont typeface="Arial" charset="0"/>
              <a:buNone/>
            </a:pPr>
            <a:endParaRPr lang="ru-RU" sz="2000" smtClean="0">
              <a:latin typeface="Georgia" pitchFamily="18" charset="0"/>
              <a:cs typeface="Times New Roman" pitchFamily="18" charset="0"/>
            </a:endParaRPr>
          </a:p>
          <a:p>
            <a:pPr marL="0" indent="0" algn="ctr">
              <a:buSzPct val="137000"/>
              <a:buFont typeface="Arial" charset="0"/>
              <a:buBlip>
                <a:blip r:embed="rId3"/>
              </a:buBlip>
            </a:pPr>
            <a:r>
              <a:rPr lang="ru-RU" sz="2000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Я всё понял и могу объяснить другим. (Плод)</a:t>
            </a:r>
          </a:p>
          <a:p>
            <a:pPr marL="0" indent="0" algn="ctr">
              <a:buSzPct val="137000"/>
              <a:buFont typeface="Arial" charset="0"/>
              <a:buNone/>
            </a:pPr>
            <a:endParaRPr lang="ru-RU" sz="2000" i="1" smtClean="0">
              <a:solidFill>
                <a:srgbClr val="000099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 algn="ctr">
              <a:buSzPct val="137000"/>
              <a:buFont typeface="Arial" charset="0"/>
              <a:buBlip>
                <a:blip r:embed="rId3"/>
              </a:buBlip>
            </a:pPr>
            <a:r>
              <a:rPr lang="ru-RU" sz="2000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Я всё понял. (Цветок)</a:t>
            </a:r>
          </a:p>
          <a:p>
            <a:pPr marL="0" indent="0" algn="ctr">
              <a:buSzPct val="137000"/>
              <a:buFont typeface="Arial" charset="0"/>
              <a:buBlip>
                <a:blip r:embed="rId3"/>
              </a:buBlip>
            </a:pPr>
            <a:endParaRPr lang="ru-RU" sz="2000" i="1" smtClean="0">
              <a:solidFill>
                <a:srgbClr val="000099"/>
              </a:solidFill>
              <a:latin typeface="Georgia" pitchFamily="18" charset="0"/>
              <a:cs typeface="Times New Roman" pitchFamily="18" charset="0"/>
            </a:endParaRPr>
          </a:p>
          <a:p>
            <a:pPr marL="0" indent="0" algn="ctr">
              <a:buSzPct val="137000"/>
              <a:buFont typeface="Arial" charset="0"/>
              <a:buBlip>
                <a:blip r:embed="rId3"/>
              </a:buBlip>
            </a:pPr>
            <a:r>
              <a:rPr lang="ru-RU" sz="2000" i="1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Я ничего не поняла. (Листок</a:t>
            </a:r>
            <a:r>
              <a:rPr lang="ru-RU" sz="2000" smtClean="0">
                <a:latin typeface="Georgia" pitchFamily="18" charset="0"/>
                <a:cs typeface="Times New Roman" pitchFamily="18" charset="0"/>
              </a:rPr>
              <a:t>)</a:t>
            </a:r>
          </a:p>
          <a:p>
            <a:pPr marL="0" indent="0">
              <a:buSzPct val="137000"/>
              <a:buFont typeface="Arial" charset="0"/>
              <a:buNone/>
            </a:pPr>
            <a:endParaRPr lang="ru-RU" sz="2000" smtClean="0">
              <a:latin typeface="Georgia" pitchFamily="18" charset="0"/>
              <a:cs typeface="Times New Roman" pitchFamily="18" charset="0"/>
            </a:endParaRPr>
          </a:p>
          <a:p>
            <a:pPr marL="0" indent="0">
              <a:buSzPct val="137000"/>
              <a:buFont typeface="Arial" charset="0"/>
              <a:buNone/>
            </a:pPr>
            <a:endParaRPr lang="ru-RU" sz="2000" smtClean="0">
              <a:latin typeface="Georgia" pitchFamily="18" charset="0"/>
              <a:cs typeface="Times New Roman" pitchFamily="18" charset="0"/>
            </a:endParaRPr>
          </a:p>
          <a:p>
            <a:pPr marL="0" indent="0">
              <a:buSzPct val="137000"/>
              <a:buFont typeface="Arial" charset="0"/>
              <a:buNone/>
            </a:pPr>
            <a:r>
              <a:rPr lang="ru-RU" sz="2000" smtClean="0">
                <a:latin typeface="Georgia" pitchFamily="18" charset="0"/>
                <a:cs typeface="Times New Roman" pitchFamily="18" charset="0"/>
              </a:rPr>
              <a:t>- Какие возникли вопросы?</a:t>
            </a:r>
          </a:p>
        </p:txBody>
      </p:sp>
      <p:pic>
        <p:nvPicPr>
          <p:cNvPr id="9" name="Рисунок 8" descr="Роза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50" y="2714625"/>
            <a:ext cx="114300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APPLE.WM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00" y="1214438"/>
            <a:ext cx="1296988" cy="153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18R6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15140" y="3714752"/>
            <a:ext cx="2214579" cy="885831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Рисунок 12" descr="23507773eda2.jpg"/>
          <p:cNvPicPr>
            <a:picLocks noChangeAspect="1"/>
          </p:cNvPicPr>
          <p:nvPr/>
        </p:nvPicPr>
        <p:blipFill>
          <a:blip r:embed="rId7" cstate="print"/>
          <a:srcRect l="25000" r="18333"/>
          <a:stretch>
            <a:fillRect/>
          </a:stretch>
        </p:blipFill>
        <p:spPr>
          <a:xfrm>
            <a:off x="4286248" y="4357694"/>
            <a:ext cx="1252549" cy="2210364"/>
          </a:xfrm>
          <a:prstGeom prst="round2DiagRect">
            <a:avLst>
              <a:gd name="adj1" fmla="val 16667"/>
              <a:gd name="adj2" fmla="val 0"/>
            </a:avLst>
          </a:prstGeom>
          <a:ln w="12700" cap="sq">
            <a:solidFill>
              <a:srgbClr val="3366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6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6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6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6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6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6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6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6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6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714375" y="1143000"/>
            <a:ext cx="7858125" cy="2000250"/>
          </a:xfrm>
        </p:spPr>
        <p:txBody>
          <a:bodyPr/>
          <a:lstStyle/>
          <a:p>
            <a:pPr eaLnBrk="1" hangingPunct="1"/>
            <a:r>
              <a:rPr lang="ru-RU" sz="4800" b="1" i="1" smtClean="0">
                <a:solidFill>
                  <a:srgbClr val="000066"/>
                </a:solidFill>
                <a:latin typeface="Monotype Corsiva" pitchFamily="66" charset="0"/>
              </a:rPr>
              <a:t>Фонетическая зарядка на уроках русского языка.</a:t>
            </a:r>
            <a:r>
              <a:rPr lang="ru-RU" b="1" smtClean="0"/>
              <a:t/>
            </a:r>
            <a:br>
              <a:rPr lang="ru-RU" b="1" smtClean="0"/>
            </a:br>
            <a:endParaRPr lang="ru-RU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38" y="285750"/>
            <a:ext cx="7286625" cy="5214938"/>
          </a:xfrm>
        </p:spPr>
        <p:txBody>
          <a:bodyPr>
            <a:normAutofit lnSpcReduction="10000"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i="1" dirty="0" smtClean="0">
                <a:solidFill>
                  <a:srgbClr val="003300"/>
                </a:solidFill>
                <a:latin typeface="Georgia" pitchFamily="18" charset="0"/>
                <a:cs typeface="Times New Roman" pitchFamily="18" charset="0"/>
              </a:rPr>
              <a:t>Фонетика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Georgia" pitchFamily="18" charset="0"/>
                <a:cs typeface="Times New Roman" pitchFamily="18" charset="0"/>
              </a:rPr>
              <a:t>- </a:t>
            </a:r>
            <a:r>
              <a:rPr lang="ru-RU" sz="2800" dirty="0" smtClean="0">
                <a:solidFill>
                  <a:srgbClr val="003300"/>
                </a:solidFill>
                <a:latin typeface="Georgia" pitchFamily="18" charset="0"/>
                <a:cs typeface="Times New Roman" pitchFamily="18" charset="0"/>
              </a:rPr>
              <a:t>одна из наиболее трудно усваиваемых разделов науки о языке. Особое внимание нужно обращать на различие понятий «звук» и «буква», вычленять звуки из слова и характеризовать их при звуковом анализе, правильно выделять ударные слоги, умение делить слова на слоги. При обучении грамоте учимся делить слова на слоги, определять ударение в словах. Для закрепления можно проводить задания, которые детям интересны.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4" name="Рисунок 3" descr="впп.jpeg"/>
          <p:cNvPicPr>
            <a:picLocks noChangeAspect="1"/>
          </p:cNvPicPr>
          <p:nvPr/>
        </p:nvPicPr>
        <p:blipFill>
          <a:blip r:embed="rId2"/>
          <a:srcRect l="7463" t="5975"/>
          <a:stretch>
            <a:fillRect/>
          </a:stretch>
        </p:blipFill>
        <p:spPr bwMode="auto">
          <a:xfrm>
            <a:off x="7562850" y="4852988"/>
            <a:ext cx="1581150" cy="200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books4.png"/>
          <p:cNvPicPr>
            <a:picLocks noChangeAspect="1"/>
          </p:cNvPicPr>
          <p:nvPr/>
        </p:nvPicPr>
        <p:blipFill>
          <a:blip r:embed="rId3"/>
          <a:srcRect t="26814" b="19037"/>
          <a:stretch>
            <a:fillRect/>
          </a:stretch>
        </p:blipFill>
        <p:spPr bwMode="auto">
          <a:xfrm rot="-757152">
            <a:off x="1249363" y="5018088"/>
            <a:ext cx="2249487" cy="121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1571625" y="0"/>
            <a:ext cx="6072188" cy="7858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000066"/>
                </a:solidFill>
                <a:latin typeface="Georgia" pitchFamily="18" charset="0"/>
              </a:rPr>
              <a:t>Игра «Переселение зверей»</a:t>
            </a:r>
          </a:p>
        </p:txBody>
      </p:sp>
      <p:sp>
        <p:nvSpPr>
          <p:cNvPr id="21507" name="Содержимое 2"/>
          <p:cNvSpPr>
            <a:spLocks noGrp="1"/>
          </p:cNvSpPr>
          <p:nvPr>
            <p:ph sz="quarter" idx="1"/>
          </p:nvPr>
        </p:nvSpPr>
        <p:spPr>
          <a:xfrm>
            <a:off x="1214438" y="857250"/>
            <a:ext cx="6929437" cy="4525963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>
                <a:latin typeface="Georgia" pitchFamily="18" charset="0"/>
                <a:cs typeface="Times New Roman" pitchFamily="18" charset="0"/>
              </a:rPr>
              <a:t>Дикие звери построили многоэтажные дома. Когда же стали распределять дома, то начались споры, кому где жить. И тогда решили: те животные, чьи названия состоят из одного слога, пусть живут на первом этаже, чьи названия из двух слогов - на втором этаже и т.д. </a:t>
            </a:r>
            <a:r>
              <a:rPr lang="ru-RU" i="1" smtClean="0">
                <a:latin typeface="Georgia" pitchFamily="18" charset="0"/>
                <a:cs typeface="Times New Roman" pitchFamily="18" charset="0"/>
              </a:rPr>
              <a:t>Примеры животных: куница, лось, лиса, заяц, хорь, бобр, косуля, волк, росомаха, рысь, медведь, горностай, ласка, еж, барсук, енот.</a:t>
            </a:r>
          </a:p>
          <a:p>
            <a:pPr eaLnBrk="1" hangingPunct="1"/>
            <a:endParaRPr lang="ru-RU" smtClean="0"/>
          </a:p>
        </p:txBody>
      </p:sp>
      <p:pic>
        <p:nvPicPr>
          <p:cNvPr id="21508" name="Picture 4" descr="D:\Картинки\Focus\ToonADay\FOXCOLOR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85875"/>
            <a:ext cx="1773238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6" descr="D:\Картинки\Focus\ToonADay\MOOSELOV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3" y="4572000"/>
            <a:ext cx="3095625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7" descr="D:\Картинки\Focus\Animal Cartoons\CRTN004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86688" y="142875"/>
            <a:ext cx="1214437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8" descr="D:\Картинки\Focus\Animal Cartoons\CRTN038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8125" y="2428875"/>
            <a:ext cx="1082675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9" descr="D:\Картинки\Focus\Animal Cartoons\RABBIT5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50" y="2857500"/>
            <a:ext cx="1241425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0" descr="D:\Картинки\Focus\Cartoon Landscapes\LANDS043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15063" y="4286250"/>
            <a:ext cx="2314575" cy="225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1571625" y="0"/>
            <a:ext cx="6072188" cy="78581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000066"/>
                </a:solidFill>
                <a:latin typeface="Georgia" pitchFamily="18" charset="0"/>
              </a:rPr>
              <a:t>Игра «Переезд»</a:t>
            </a:r>
          </a:p>
        </p:txBody>
      </p:sp>
      <p:sp>
        <p:nvSpPr>
          <p:cNvPr id="21507" name="Содержимое 2"/>
          <p:cNvSpPr>
            <a:spLocks noGrp="1"/>
          </p:cNvSpPr>
          <p:nvPr>
            <p:ph sz="quarter" idx="1"/>
          </p:nvPr>
        </p:nvSpPr>
        <p:spPr>
          <a:xfrm>
            <a:off x="785813" y="1000125"/>
            <a:ext cx="6715125" cy="4525963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Звери решили себе купить мебель. На первую машину погрузили мебель, в названии которой один слог (стол, шкаф, стул), на вторую – название из двух слогов (диван, ковер, люстра, кровать, кресло), на третью – из трех слогов (зеркало, тумбочка).</a:t>
            </a:r>
            <a:endParaRPr lang="ru-RU" smtClean="0"/>
          </a:p>
        </p:txBody>
      </p:sp>
      <p:pic>
        <p:nvPicPr>
          <p:cNvPr id="10" name="Рисунок 9" descr="уивлрр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63" y="214313"/>
            <a:ext cx="135572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Picture 2" descr="D:\Картинки\Focus\Guys and their Cars\GCARS041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" y="3214688"/>
            <a:ext cx="3143250" cy="309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3" descr="D:\Картинки\Focus\Toon Objects\OBJ021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50" y="3429000"/>
            <a:ext cx="191293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1571625" y="0"/>
            <a:ext cx="6072188" cy="78581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000066"/>
                </a:solidFill>
                <a:latin typeface="Georgia" pitchFamily="18" charset="0"/>
              </a:rPr>
              <a:t>Игра «Новоселье»</a:t>
            </a:r>
          </a:p>
        </p:txBody>
      </p:sp>
      <p:sp>
        <p:nvSpPr>
          <p:cNvPr id="21507" name="Содержимое 2"/>
          <p:cNvSpPr>
            <a:spLocks noGrp="1"/>
          </p:cNvSpPr>
          <p:nvPr>
            <p:ph sz="quarter" idx="1"/>
          </p:nvPr>
        </p:nvSpPr>
        <p:spPr>
          <a:xfrm>
            <a:off x="1143000" y="1285875"/>
            <a:ext cx="6429375" cy="4525963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Звери решили отпраздновать новоселье. Они отправились в магазин и стали закупать только те продукты, в названии которых ударение падает на второй слог. Выберем, что закупили звери.</a:t>
            </a:r>
          </a:p>
          <a:p>
            <a:pPr algn="ctr" eaLnBrk="1" hangingPunct="1">
              <a:spcBef>
                <a:spcPct val="0"/>
              </a:spcBef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Слова: торт, печенье, булка, конфеты, мороженое, лимонад, компот, ватрушка, пирог, сок, лимоны, груши, капуста, морковь</a:t>
            </a:r>
            <a:endParaRPr lang="ru-RU" smtClean="0"/>
          </a:p>
        </p:txBody>
      </p:sp>
      <p:pic>
        <p:nvPicPr>
          <p:cNvPr id="7" name="Рисунок 6" descr="magnit-bolshoj-krosh-smeshariki-8147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00" y="214313"/>
            <a:ext cx="1222375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2" descr="D:\Картинки\Focus\Kitchen Cartoons\BREAD1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38" y="4929188"/>
            <a:ext cx="22860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3" descr="D:\Картинки\Focus\Kitchen Cartoons\BUN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5" y="214313"/>
            <a:ext cx="1252538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4" descr="D:\Картинки\Focus\Kitchen Cartoons\GLASS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15188" y="3000375"/>
            <a:ext cx="1785937" cy="163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5" descr="D:\Картинки\Focus\Kitchen Cartoons\ICECREAM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50" y="1785938"/>
            <a:ext cx="1228725" cy="255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Picture 6" descr="D:\Картинки\Focus\Kitchen Cartoons\LEMON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75" y="4429125"/>
            <a:ext cx="1785938" cy="207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Picture 7" descr="D:\Картинки\Focus\Kitchen Cartoons\PIECEOFC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143250" y="4429125"/>
            <a:ext cx="1449388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500"/>
                            </p:stCondLst>
                            <p:childTnLst>
                              <p:par>
                                <p:cTn id="4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1571625" y="0"/>
            <a:ext cx="6072188" cy="78581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000066"/>
                </a:solidFill>
                <a:latin typeface="Georgia" pitchFamily="18" charset="0"/>
              </a:rPr>
              <a:t>Игра «Рыбалка»</a:t>
            </a:r>
          </a:p>
        </p:txBody>
      </p:sp>
      <p:sp>
        <p:nvSpPr>
          <p:cNvPr id="21507" name="Содержимое 2"/>
          <p:cNvSpPr>
            <a:spLocks noGrp="1"/>
          </p:cNvSpPr>
          <p:nvPr>
            <p:ph sz="quarter" idx="1"/>
          </p:nvPr>
        </p:nvSpPr>
        <p:spPr>
          <a:xfrm>
            <a:off x="1285875" y="1071563"/>
            <a:ext cx="6429375" cy="4811712"/>
          </a:xfrm>
        </p:spPr>
        <p:txBody>
          <a:bodyPr>
            <a:normAutofit fontScale="92500" lnSpcReduction="20000"/>
          </a:bodyPr>
          <a:lstStyle/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Однажды Волк с Лисой отправились ловить рыбу. После рыбалки решили поделить рыбу. Волку досталась рыба, в названии которой один слог, а лисе – та рыба. в названии которой два слога.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 Дети говорят, что Волку достанется сом, ерш, лещ, язь, линь, а Лисе – карась, щука, плотва, налим, угорь, окунь, жерех.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>
                <a:solidFill>
                  <a:srgbClr val="000099"/>
                </a:solidFill>
                <a:latin typeface="Georgia" pitchFamily="18" charset="0"/>
                <a:cs typeface="Times New Roman" pitchFamily="18" charset="0"/>
              </a:rPr>
              <a:t>Содержание этого задания можно изменить. Например: Волку досталась рыба. в названии которой звуков меньше, чем букв, а Лисе – рыба, в названии которой звуков столько, сколько букв. Значит, Волк получит такую рыбу, как карась, голавль, окунь, пескарь, линь. У Лисы будут сом, плотва, красноперка, налим, карп.</a:t>
            </a:r>
          </a:p>
        </p:txBody>
      </p:sp>
      <p:pic>
        <p:nvPicPr>
          <p:cNvPr id="40962" name="Picture 2" descr="D:\Картинки\Focus\Sea Cartoons\CTSEA016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4643438"/>
            <a:ext cx="1603375" cy="209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3" descr="D:\Картинки\Focus\Sea Cartoons\CTSEA018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" y="142875"/>
            <a:ext cx="161607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4" descr="D:\Картинки\Focus\Sea Cartoons\CTSEA039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75" y="5072063"/>
            <a:ext cx="1857375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Picture 5" descr="D:\Картинки\Анимашки\Море\gif119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72375" y="285750"/>
            <a:ext cx="11811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1571625" y="0"/>
            <a:ext cx="6072188" cy="78581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000066"/>
                </a:solidFill>
                <a:latin typeface="Georgia" pitchFamily="18" charset="0"/>
              </a:rPr>
              <a:t>Игра «В зоопарке»</a:t>
            </a:r>
          </a:p>
        </p:txBody>
      </p:sp>
      <p:sp>
        <p:nvSpPr>
          <p:cNvPr id="21507" name="Содержимое 2"/>
          <p:cNvSpPr>
            <a:spLocks noGrp="1"/>
          </p:cNvSpPr>
          <p:nvPr>
            <p:ph sz="quarter" idx="1"/>
          </p:nvPr>
        </p:nvSpPr>
        <p:spPr>
          <a:xfrm>
            <a:off x="1428750" y="928688"/>
            <a:ext cx="6429375" cy="4525962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Ребята были в зоопарке. Но смотрели не всех зверей, а только тех , в названии которых три слога.</a:t>
            </a:r>
          </a:p>
          <a:p>
            <a:pPr algn="ctr" eaLnBrk="1" hangingPunct="1">
              <a:spcBef>
                <a:spcPct val="0"/>
              </a:spcBef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(Называю по два животных, а дети выбирают нужное слово).</a:t>
            </a:r>
          </a:p>
          <a:p>
            <a:pPr algn="ct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Слон или бегемот?</a:t>
            </a:r>
          </a:p>
          <a:p>
            <a:pPr algn="ct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Косуля или медведь?</a:t>
            </a:r>
          </a:p>
          <a:p>
            <a:pPr algn="ct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Волк или лисица?</a:t>
            </a:r>
          </a:p>
          <a:p>
            <a:pPr algn="ct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Мартышка или тигр?</a:t>
            </a:r>
          </a:p>
          <a:p>
            <a:pPr algn="ct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Лев или носорог?</a:t>
            </a:r>
          </a:p>
          <a:p>
            <a:pPr algn="ct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Крокодил или росомаха?</a:t>
            </a:r>
          </a:p>
          <a:p>
            <a:pPr algn="ct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Леопард или манул?</a:t>
            </a:r>
          </a:p>
        </p:txBody>
      </p:sp>
      <p:pic>
        <p:nvPicPr>
          <p:cNvPr id="41987" name="Picture 3" descr="D:\Картинки\Анимашки\Мишки\Mis_im&amp;_22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00" y="2286000"/>
            <a:ext cx="1308100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4" descr="D:\Картинки\Анимашки\Тигры и львы\12M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5" y="5000625"/>
            <a:ext cx="1855788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5" descr="D:\Картинки\Анимашки\Тигры и львы\LION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14438" y="3000375"/>
            <a:ext cx="16573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50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000"/>
                            </p:stCondLst>
                            <p:childTnLst>
                              <p:par>
                                <p:cTn id="4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0"/>
                            </p:stCondLst>
                            <p:childTnLst>
                              <p:par>
                                <p:cTn id="5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500"/>
                            </p:stCondLst>
                            <p:childTnLst>
                              <p:par>
                                <p:cTn id="5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500"/>
                            </p:stCondLst>
                            <p:childTnLst>
                              <p:par>
                                <p:cTn id="6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1571625" y="214313"/>
            <a:ext cx="6072188" cy="78581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000066"/>
                </a:solidFill>
                <a:latin typeface="Georgia" pitchFamily="18" charset="0"/>
              </a:rPr>
              <a:t>Занимательные вопросы с подсказкой</a:t>
            </a:r>
          </a:p>
        </p:txBody>
      </p:sp>
      <p:sp>
        <p:nvSpPr>
          <p:cNvPr id="21507" name="Содержимое 2"/>
          <p:cNvSpPr>
            <a:spLocks noGrp="1"/>
          </p:cNvSpPr>
          <p:nvPr>
            <p:ph sz="quarter" idx="1"/>
          </p:nvPr>
        </p:nvSpPr>
        <p:spPr>
          <a:xfrm>
            <a:off x="500063" y="1285875"/>
            <a:ext cx="8215312" cy="5286375"/>
          </a:xfrm>
        </p:spPr>
        <p:txBody>
          <a:bodyPr>
            <a:normAutofit lnSpcReduction="10000"/>
          </a:bodyPr>
          <a:lstStyle/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Char char="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1980 году в Москве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проходтли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22 Игры Летней олимпиады. Какое животное было символом Олимпиады?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Лиса, медведь, заяц?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Подсказка: в слове все согласные мягкие.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None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Char char="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Какое из данных животных обитает только в Австралии?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Бегемот, леопард, утконос?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Подсказка: в отгадке 3 слога, ударные – последний слог, все согласные твердые.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None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Char char="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Назовите самую высокую гору в Европе?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Монблан, Эльбрус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Подсказка: в названии есть буква, которая не обозначает звука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None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Char char="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Кто изобрел носовые платки?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Французы, немцы, англичане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Подсказка : в слове 2 слога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None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Char char="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Как птица спит в воздухе?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Орёл, кукушка. Стриж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Подсказка: в конце слова есть сомнительная согласная</a:t>
            </a: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None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eaLnBrk="1" fontAlgn="auto" hangingPunct="1">
              <a:spcBef>
                <a:spcPct val="0"/>
              </a:spcBef>
              <a:spcAft>
                <a:spcPts val="0"/>
              </a:spcAft>
              <a:buFont typeface="Wingdings"/>
              <a:buNone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гк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50" y="142875"/>
            <a:ext cx="87153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гном.jpe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" y="4572000"/>
            <a:ext cx="1500188" cy="127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000"/>
                            </p:stCondLst>
                            <p:childTnLst>
                              <p:par>
                                <p:cTn id="4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3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0"/>
                            </p:stCondLst>
                            <p:childTnLst>
                              <p:par>
                                <p:cTn id="6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50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50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6000"/>
                            </p:stCondLst>
                            <p:childTnLst>
                              <p:par>
                                <p:cTn id="6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50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50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7000"/>
                            </p:stCondLst>
                            <p:childTnLst>
                              <p:par>
                                <p:cTn id="7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50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50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50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50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9000"/>
                            </p:stCondLst>
                            <p:childTnLst>
                              <p:par>
                                <p:cTn id="8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50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150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0"/>
                            </p:stCondLst>
                            <p:childTnLst>
                              <p:par>
                                <p:cTn id="8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50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150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714375" y="1143000"/>
            <a:ext cx="7858125" cy="2000250"/>
          </a:xfrm>
        </p:spPr>
        <p:txBody>
          <a:bodyPr/>
          <a:lstStyle/>
          <a:p>
            <a:pPr eaLnBrk="1" hangingPunct="1"/>
            <a:r>
              <a:rPr lang="ru-RU" sz="4800" b="1" i="1" smtClean="0">
                <a:solidFill>
                  <a:srgbClr val="000066"/>
                </a:solidFill>
                <a:latin typeface="Monotype Corsiva" pitchFamily="66" charset="0"/>
              </a:rPr>
              <a:t>Задания при написании словарных диктантов</a:t>
            </a:r>
            <a:r>
              <a:rPr lang="ru-RU" b="1" smtClean="0"/>
              <a:t/>
            </a:r>
            <a:br>
              <a:rPr lang="ru-RU" b="1" smtClean="0"/>
            </a:br>
            <a:endParaRPr lang="ru-RU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214313"/>
            <a:ext cx="8658225" cy="5483225"/>
          </a:xfrm>
        </p:spPr>
        <p:txBody>
          <a:bodyPr rtlCol="0">
            <a:normAutofit fontScale="92500" lnSpcReduction="20000"/>
          </a:bodyPr>
          <a:lstStyle/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i="1" dirty="0" smtClean="0">
                <a:latin typeface="Georgia" pitchFamily="18" charset="0"/>
              </a:rPr>
              <a:t>При написании диктанта дети должны выделять орфограммы. Это способствует развитию орфографической зоркости. Задания, сопровождающие выполнение словарного диктанта, желательно формулировать так, чтобы они совершенствовали орфографическую подготовку детей. Можно давать соревновательные задания: какой ряд лучше справился с работой, какой придумал лучшее продолжение диктанта, какой лучше объяснил написание орфограммы и т.д.</a:t>
            </a:r>
          </a:p>
        </p:txBody>
      </p:sp>
      <p:pic>
        <p:nvPicPr>
          <p:cNvPr id="4" name="Рисунок 3" descr="0004-004-Russkij-jazyk-K-tajnaja-nashego-jazyka-4-klass-M.-S.-Solovejchik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38" y="5500688"/>
            <a:ext cx="30003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214313"/>
            <a:ext cx="8658225" cy="5483225"/>
          </a:xfrm>
        </p:spPr>
        <p:txBody>
          <a:bodyPr rtlCol="0">
            <a:normAutofit lnSpcReduction="10000"/>
          </a:bodyPr>
          <a:lstStyle/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i="1" dirty="0" smtClean="0">
                <a:latin typeface="Georgia" pitchFamily="18" charset="0"/>
              </a:rPr>
              <a:t>В начале недели я даю детям задание: набрать как можно больше слов с сочетаниями, например «-</a:t>
            </a:r>
            <a:r>
              <a:rPr lang="ru-RU" b="1" i="1" dirty="0" err="1" smtClean="0">
                <a:latin typeface="Georgia" pitchFamily="18" charset="0"/>
              </a:rPr>
              <a:t>оро</a:t>
            </a:r>
            <a:r>
              <a:rPr lang="ru-RU" b="1" i="1" dirty="0" smtClean="0">
                <a:latin typeface="Georgia" pitchFamily="18" charset="0"/>
              </a:rPr>
              <a:t>-», «-</a:t>
            </a:r>
            <a:r>
              <a:rPr lang="ru-RU" b="1" i="1" dirty="0" err="1" smtClean="0">
                <a:latin typeface="Georgia" pitchFamily="18" charset="0"/>
              </a:rPr>
              <a:t>оло</a:t>
            </a:r>
            <a:r>
              <a:rPr lang="ru-RU" b="1" i="1" dirty="0" smtClean="0">
                <a:latin typeface="Georgia" pitchFamily="18" charset="0"/>
              </a:rPr>
              <a:t>-», «-</a:t>
            </a:r>
            <a:r>
              <a:rPr lang="ru-RU" b="1" i="1" dirty="0" err="1" smtClean="0">
                <a:latin typeface="Georgia" pitchFamily="18" charset="0"/>
              </a:rPr>
              <a:t>ча</a:t>
            </a:r>
            <a:r>
              <a:rPr lang="ru-RU" b="1" i="1" dirty="0" smtClean="0">
                <a:latin typeface="Georgia" pitchFamily="18" charset="0"/>
              </a:rPr>
              <a:t>-», «-</a:t>
            </a:r>
            <a:r>
              <a:rPr lang="ru-RU" b="1" i="1" dirty="0" err="1" smtClean="0">
                <a:latin typeface="Georgia" pitchFamily="18" charset="0"/>
              </a:rPr>
              <a:t>ща</a:t>
            </a:r>
            <a:r>
              <a:rPr lang="ru-RU" b="1" i="1" dirty="0" smtClean="0">
                <a:latin typeface="Georgia" pitchFamily="18" charset="0"/>
              </a:rPr>
              <a:t>-» У кого будет больше слов, и диктант будет составлен правильно, тот диктант мы и напишем. Так можно работать со всеми орфограммами. Всю неделю дети ищут слова в словариках, консультируются, а в конце недели мы подводим итоги.</a:t>
            </a:r>
          </a:p>
        </p:txBody>
      </p:sp>
      <p:pic>
        <p:nvPicPr>
          <p:cNvPr id="4" name="Рисунок 3" descr="0004-004-Russkij-jazyk-K-tajnaja-nashego-jazyka-4-klass-M.-S.-Solovejchik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142875"/>
            <a:ext cx="1443038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нига.jpe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0" y="5500688"/>
            <a:ext cx="1785938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714375" y="1143000"/>
            <a:ext cx="7858125" cy="2000250"/>
          </a:xfrm>
        </p:spPr>
        <p:txBody>
          <a:bodyPr/>
          <a:lstStyle/>
          <a:p>
            <a:pPr eaLnBrk="1" hangingPunct="1"/>
            <a:r>
              <a:rPr lang="ru-RU" sz="4800" b="1" i="1" smtClean="0">
                <a:solidFill>
                  <a:srgbClr val="000066"/>
                </a:solidFill>
                <a:latin typeface="Monotype Corsiva" pitchFamily="66" charset="0"/>
              </a:rPr>
              <a:t>Алгоритм проверки безударной гласной в корне</a:t>
            </a:r>
            <a:r>
              <a:rPr lang="ru-RU" b="1" smtClean="0"/>
              <a:t/>
            </a:r>
            <a:br>
              <a:rPr lang="ru-RU" b="1" smtClean="0"/>
            </a:br>
            <a:endParaRPr lang="ru-RU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Содержимое 2"/>
          <p:cNvSpPr>
            <a:spLocks noGrp="1"/>
          </p:cNvSpPr>
          <p:nvPr>
            <p:ph idx="1"/>
          </p:nvPr>
        </p:nvSpPr>
        <p:spPr>
          <a:xfrm>
            <a:off x="214313" y="642938"/>
            <a:ext cx="8229600" cy="5681662"/>
          </a:xfrm>
        </p:spPr>
        <p:txBody>
          <a:bodyPr>
            <a:normAutofit/>
          </a:bodyPr>
          <a:lstStyle/>
          <a:p>
            <a:pPr marL="514350" indent="-514350" algn="ctr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dirty="0" smtClean="0">
                <a:solidFill>
                  <a:srgbClr val="000066"/>
                </a:solidFill>
                <a:latin typeface="Georgia" pitchFamily="18" charset="0"/>
              </a:rPr>
              <a:t>Прочитай слово. Поставь ударение</a:t>
            </a:r>
          </a:p>
          <a:p>
            <a:pPr marL="514350" indent="-514350" algn="ctr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ru-RU" dirty="0" smtClean="0">
                <a:solidFill>
                  <a:srgbClr val="000066"/>
                </a:solidFill>
                <a:latin typeface="Georgia" pitchFamily="18" charset="0"/>
              </a:rPr>
              <a:t>Определи, в какой части слова находится безударный гласный. Выдели корень и безударный гласный.</a:t>
            </a:r>
          </a:p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i="1" dirty="0" smtClean="0">
                <a:solidFill>
                  <a:srgbClr val="000066"/>
                </a:solidFill>
                <a:latin typeface="Georgia" pitchFamily="18" charset="0"/>
              </a:rPr>
              <a:t>Для проверки гласного корня измени слово или подбери однокоренное, чтобы проверяемый гласный стоял под ударением.</a:t>
            </a:r>
          </a:p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i="1" dirty="0" smtClean="0">
                <a:solidFill>
                  <a:srgbClr val="000066"/>
                </a:solidFill>
                <a:latin typeface="Georgia" pitchFamily="18" charset="0"/>
              </a:rPr>
              <a:t>Напиши в слове такую же гласную, как и в проверочном.</a:t>
            </a:r>
          </a:p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i="1" dirty="0" smtClean="0">
                <a:solidFill>
                  <a:srgbClr val="000066"/>
                </a:solidFill>
                <a:latin typeface="Georgia" pitchFamily="18" charset="0"/>
              </a:rPr>
              <a:t>Обозначь орфограмму</a:t>
            </a:r>
          </a:p>
        </p:txBody>
      </p:sp>
      <p:pic>
        <p:nvPicPr>
          <p:cNvPr id="4" name="Рисунок 3" descr="Безымянный.gif"/>
          <p:cNvPicPr>
            <a:picLocks noChangeAspect="1"/>
          </p:cNvPicPr>
          <p:nvPr/>
        </p:nvPicPr>
        <p:blipFill>
          <a:blip r:embed="rId2"/>
          <a:srcRect l="17462" t="23170" r="61388" b="65854"/>
          <a:stretch>
            <a:fillRect/>
          </a:stretch>
        </p:blipFill>
        <p:spPr bwMode="auto">
          <a:xfrm>
            <a:off x="3357563" y="5214938"/>
            <a:ext cx="268287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36377415-original.jpg"/>
          <p:cNvPicPr>
            <a:picLocks noChangeAspect="1"/>
          </p:cNvPicPr>
          <p:nvPr/>
        </p:nvPicPr>
        <p:blipFill>
          <a:blip r:embed="rId3"/>
          <a:srcRect b="8350"/>
          <a:stretch>
            <a:fillRect/>
          </a:stretch>
        </p:blipFill>
        <p:spPr bwMode="auto">
          <a:xfrm>
            <a:off x="7215188" y="4500563"/>
            <a:ext cx="1820862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буква о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28162">
            <a:off x="7816850" y="1025525"/>
            <a:ext cx="1155700" cy="96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буква а.jpe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823573">
            <a:off x="500063" y="4286250"/>
            <a:ext cx="1857375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60"/>
                            </p:stCondLst>
                            <p:childTnLst>
                              <p:par>
                                <p:cTn id="2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60"/>
                            </p:stCondLst>
                            <p:childTnLst>
                              <p:par>
                                <p:cTn id="3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6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60"/>
                            </p:stCondLst>
                            <p:childTnLst>
                              <p:par>
                                <p:cTn id="44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860"/>
                            </p:stCondLst>
                            <p:childTnLst>
                              <p:par>
                                <p:cTn id="50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3620"/>
                            </p:stCondLst>
                            <p:childTnLst>
                              <p:par>
                                <p:cTn id="5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75" y="142875"/>
            <a:ext cx="8229600" cy="571500"/>
          </a:xfrm>
          <a:solidFill>
            <a:schemeClr val="bg2"/>
          </a:solidFill>
          <a:ln>
            <a:solidFill>
              <a:srgbClr val="000099"/>
            </a:solidFill>
          </a:ln>
        </p:spPr>
        <p:txBody>
          <a:bodyPr/>
          <a:lstStyle/>
          <a:p>
            <a:pPr algn="ctr" eaLnBrk="1" hangingPunct="1"/>
            <a:r>
              <a:rPr lang="ru-RU" sz="2000" b="1" i="1" smtClean="0">
                <a:solidFill>
                  <a:schemeClr val="tx1"/>
                </a:solidFill>
                <a:latin typeface="Georgia" pitchFamily="18" charset="0"/>
              </a:rPr>
              <a:t>Способы проверки безударных гласных в корне слова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42938" y="928688"/>
          <a:ext cx="8229600" cy="54102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114800"/>
                <a:gridCol w="41148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1. Измени форму слова</a:t>
                      </a:r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Пример</a:t>
                      </a:r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1. Один</a:t>
                      </a:r>
                      <a:r>
                        <a:rPr lang="ru-RU" sz="1600" baseline="0" dirty="0" smtClean="0">
                          <a:solidFill>
                            <a:srgbClr val="000066"/>
                          </a:solidFill>
                        </a:rPr>
                        <a:t> - много</a:t>
                      </a:r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Тр</a:t>
                      </a:r>
                      <a:r>
                        <a:rPr lang="ru-RU" sz="1600" u="sng" dirty="0" smtClean="0">
                          <a:solidFill>
                            <a:srgbClr val="000066"/>
                          </a:solidFill>
                        </a:rPr>
                        <a:t>а</a:t>
                      </a:r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ва – тр</a:t>
                      </a:r>
                      <a:r>
                        <a:rPr lang="ru-RU" sz="1600" u="sng" dirty="0" smtClean="0">
                          <a:solidFill>
                            <a:srgbClr val="000066"/>
                          </a:solidFill>
                        </a:rPr>
                        <a:t>а</a:t>
                      </a:r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вы</a:t>
                      </a:r>
                    </a:p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Зв</a:t>
                      </a:r>
                      <a:r>
                        <a:rPr lang="ru-RU" sz="1600" u="sng" dirty="0" smtClean="0">
                          <a:solidFill>
                            <a:srgbClr val="000066"/>
                          </a:solidFill>
                        </a:rPr>
                        <a:t>е</a:t>
                      </a:r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зда - зв</a:t>
                      </a:r>
                      <a:r>
                        <a:rPr lang="ru-RU" sz="1600" u="sng" dirty="0" smtClean="0">
                          <a:solidFill>
                            <a:srgbClr val="000066"/>
                          </a:solidFill>
                        </a:rPr>
                        <a:t>ё</a:t>
                      </a:r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зды</a:t>
                      </a:r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2. Много - один</a:t>
                      </a:r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Ш</a:t>
                      </a:r>
                      <a:r>
                        <a:rPr lang="ru-RU" sz="1600" u="sng" dirty="0" smtClean="0">
                          <a:solidFill>
                            <a:srgbClr val="000066"/>
                          </a:solidFill>
                        </a:rPr>
                        <a:t>а</a:t>
                      </a:r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ги – ш</a:t>
                      </a:r>
                      <a:r>
                        <a:rPr lang="ru-RU" sz="1600" u="sng" dirty="0" smtClean="0">
                          <a:solidFill>
                            <a:srgbClr val="000066"/>
                          </a:solidFill>
                        </a:rPr>
                        <a:t>а</a:t>
                      </a:r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г</a:t>
                      </a:r>
                    </a:p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Гр</a:t>
                      </a:r>
                      <a:r>
                        <a:rPr lang="ru-RU" sz="1600" u="sng" dirty="0" smtClean="0">
                          <a:solidFill>
                            <a:srgbClr val="000066"/>
                          </a:solidFill>
                        </a:rPr>
                        <a:t>а</a:t>
                      </a:r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чи - гр</a:t>
                      </a:r>
                      <a:r>
                        <a:rPr lang="ru-RU" sz="1600" u="sng" dirty="0" smtClean="0">
                          <a:solidFill>
                            <a:srgbClr val="000066"/>
                          </a:solidFill>
                        </a:rPr>
                        <a:t>а</a:t>
                      </a:r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ч</a:t>
                      </a:r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3. Что делал? Что делать?</a:t>
                      </a:r>
                      <a:r>
                        <a:rPr lang="ru-RU" sz="1600" baseline="0" dirty="0" smtClean="0">
                          <a:solidFill>
                            <a:srgbClr val="000066"/>
                          </a:solidFill>
                        </a:rPr>
                        <a:t> Что делает?</a:t>
                      </a:r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Смотрел, смотреть – смотрит</a:t>
                      </a:r>
                    </a:p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Писал, писать - пишет</a:t>
                      </a:r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0066"/>
                          </a:solidFill>
                        </a:rPr>
                        <a:t>2.Подбери</a:t>
                      </a:r>
                      <a:r>
                        <a:rPr lang="ru-RU" sz="1600" b="1" baseline="0" dirty="0" smtClean="0">
                          <a:solidFill>
                            <a:srgbClr val="000066"/>
                          </a:solidFill>
                        </a:rPr>
                        <a:t> однокоренное слово</a:t>
                      </a:r>
                      <a:endParaRPr lang="ru-RU" sz="16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1. Слово – предмет (имя существительное)</a:t>
                      </a:r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Трещит – треск</a:t>
                      </a:r>
                    </a:p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Цветок - цветет</a:t>
                      </a:r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2. Слово – признак (имя прилагательное)</a:t>
                      </a:r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Темнота – темный</a:t>
                      </a:r>
                    </a:p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Ласкает - ласковый</a:t>
                      </a:r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3. Слово – действие</a:t>
                      </a:r>
                      <a:r>
                        <a:rPr lang="ru-RU" sz="1600" baseline="0" dirty="0" smtClean="0">
                          <a:solidFill>
                            <a:srgbClr val="000066"/>
                          </a:solidFill>
                        </a:rPr>
                        <a:t> (глагол)</a:t>
                      </a:r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Кормушка – кормит</a:t>
                      </a:r>
                    </a:p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Ходьба - ходит</a:t>
                      </a:r>
                    </a:p>
                    <a:p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4.  Слово с уменьшительно-ласкательным значением</a:t>
                      </a:r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Ковер – коврик</a:t>
                      </a:r>
                    </a:p>
                    <a:p>
                      <a:r>
                        <a:rPr lang="ru-RU" sz="1600" dirty="0" smtClean="0">
                          <a:solidFill>
                            <a:srgbClr val="000066"/>
                          </a:solidFill>
                        </a:rPr>
                        <a:t>Гнездо -  гнездышко</a:t>
                      </a:r>
                      <a:endParaRPr lang="ru-RU" sz="16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 descr="cinderell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0938" y="4857750"/>
            <a:ext cx="1428750" cy="185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1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714375" y="1143000"/>
            <a:ext cx="7858125" cy="2000250"/>
          </a:xfrm>
        </p:spPr>
        <p:txBody>
          <a:bodyPr/>
          <a:lstStyle/>
          <a:p>
            <a:pPr eaLnBrk="1" hangingPunct="1"/>
            <a:r>
              <a:rPr lang="ru-RU" sz="7200" b="1" i="1" smtClean="0">
                <a:solidFill>
                  <a:srgbClr val="000066"/>
                </a:solidFill>
                <a:latin typeface="Monotype Corsiva" pitchFamily="66" charset="0"/>
              </a:rPr>
              <a:t>Приложение</a:t>
            </a:r>
            <a:r>
              <a:rPr lang="ru-RU" sz="7200" b="1" smtClean="0"/>
              <a:t/>
            </a:r>
            <a:br>
              <a:rPr lang="ru-RU" sz="7200" b="1" smtClean="0"/>
            </a:br>
            <a:endParaRPr lang="ru-RU" sz="7200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142875"/>
            <a:ext cx="8229600" cy="1143000"/>
          </a:xfrm>
        </p:spPr>
        <p:txBody>
          <a:bodyPr/>
          <a:lstStyle/>
          <a:p>
            <a:r>
              <a:rPr lang="ru-RU" sz="2000" b="1" smtClean="0">
                <a:solidFill>
                  <a:srgbClr val="336600"/>
                </a:solidFill>
                <a:latin typeface="Georgia" pitchFamily="18" charset="0"/>
              </a:rPr>
              <a:t>Наборы орфограмм для работы над формированием орфографической зоркости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285875"/>
            <a:ext cx="8001000" cy="514350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1600" smtClean="0">
                <a:latin typeface="Georgia" pitchFamily="18" charset="0"/>
              </a:rPr>
              <a:t> Набор №1:</a:t>
            </a:r>
          </a:p>
          <a:p>
            <a:pPr algn="ctr">
              <a:buFont typeface="Arial" charset="0"/>
              <a:buNone/>
            </a:pPr>
            <a:r>
              <a:rPr lang="ru-RU" sz="1600" b="1" smtClean="0">
                <a:latin typeface="Georgia" pitchFamily="18" charset="0"/>
              </a:rPr>
              <a:t>Безударные проверяемые гласные в корне слова</a:t>
            </a:r>
          </a:p>
          <a:p>
            <a:pPr>
              <a:buFont typeface="Wingdings" pitchFamily="2" charset="2"/>
              <a:buChar char="q"/>
            </a:pPr>
            <a:r>
              <a:rPr lang="ru-RU" sz="1600" smtClean="0">
                <a:latin typeface="Georgia" pitchFamily="18" charset="0"/>
              </a:rPr>
              <a:t>В горах, тропа, военный (дозор), граница, вершина, смельчак. Сторожка, следы, пробежал, скалистый, зарядил (ружье).</a:t>
            </a:r>
          </a:p>
          <a:p>
            <a:pPr>
              <a:buFont typeface="Wingdings" pitchFamily="2" charset="2"/>
              <a:buChar char="q"/>
            </a:pPr>
            <a:r>
              <a:rPr lang="ru-RU" sz="1600" smtClean="0">
                <a:latin typeface="Georgia" pitchFamily="18" charset="0"/>
              </a:rPr>
              <a:t>Деревья, большой, беда, защищать, полезный. Висит, помогал, держал, под ногами, листва.</a:t>
            </a:r>
          </a:p>
          <a:p>
            <a:pPr algn="ctr">
              <a:buFont typeface="Arial" charset="0"/>
              <a:buNone/>
            </a:pPr>
            <a:r>
              <a:rPr lang="ru-RU" sz="1600" smtClean="0">
                <a:latin typeface="Georgia" pitchFamily="18" charset="0"/>
              </a:rPr>
              <a:t>Набор №2:</a:t>
            </a:r>
          </a:p>
          <a:p>
            <a:pPr algn="ctr">
              <a:buFont typeface="Arial" charset="0"/>
              <a:buNone/>
            </a:pPr>
            <a:r>
              <a:rPr lang="ru-RU" sz="1600" b="1" smtClean="0">
                <a:latin typeface="Georgia" pitchFamily="18" charset="0"/>
              </a:rPr>
              <a:t>Непроверяемые гласные</a:t>
            </a:r>
          </a:p>
          <a:p>
            <a:pPr>
              <a:buFont typeface="Wingdings" pitchFamily="2" charset="2"/>
              <a:buChar char="q"/>
            </a:pPr>
            <a:r>
              <a:rPr lang="ru-RU" sz="1600" smtClean="0">
                <a:latin typeface="Georgia" pitchFamily="18" charset="0"/>
              </a:rPr>
              <a:t>Береза, одежда, лисица, малина, сорока, ягода, медведь, пейзаж, равнина, однажды</a:t>
            </a:r>
          </a:p>
          <a:p>
            <a:pPr>
              <a:buFont typeface="Wingdings" pitchFamily="2" charset="2"/>
              <a:buChar char="q"/>
            </a:pPr>
            <a:r>
              <a:rPr lang="ru-RU" sz="1600" smtClean="0">
                <a:latin typeface="Georgia" pitchFamily="18" charset="0"/>
              </a:rPr>
              <a:t>Желтеть, портрет. Снегирь, секрет, катушка, ездить, вместе, заповедник, пороша.</a:t>
            </a:r>
          </a:p>
          <a:p>
            <a:pPr algn="ctr">
              <a:buFont typeface="Arial" charset="0"/>
              <a:buNone/>
            </a:pPr>
            <a:r>
              <a:rPr lang="ru-RU" sz="1600" smtClean="0">
                <a:latin typeface="Georgia" pitchFamily="18" charset="0"/>
              </a:rPr>
              <a:t>Набор №3:</a:t>
            </a:r>
          </a:p>
          <a:p>
            <a:pPr algn="ctr">
              <a:buFont typeface="Arial" charset="0"/>
              <a:buNone/>
            </a:pPr>
            <a:r>
              <a:rPr lang="ru-RU" sz="1600" b="1" smtClean="0">
                <a:latin typeface="Georgia" pitchFamily="18" charset="0"/>
              </a:rPr>
              <a:t>Проверяемые согласные в корне и на конце слова</a:t>
            </a:r>
          </a:p>
          <a:p>
            <a:pPr>
              <a:buFont typeface="Wingdings" pitchFamily="2" charset="2"/>
              <a:buChar char="q"/>
            </a:pPr>
            <a:r>
              <a:rPr lang="ru-RU" sz="1600" smtClean="0">
                <a:latin typeface="Georgia" pitchFamily="18" charset="0"/>
              </a:rPr>
              <a:t>Поход, ложка, дорожка, гриб, помог, сладкая, денек, легкий, рыбка, березки, похож, полз, пруд, низко.</a:t>
            </a:r>
          </a:p>
          <a:p>
            <a:pPr>
              <a:buFont typeface="Wingdings" pitchFamily="2" charset="2"/>
              <a:buChar char="q"/>
            </a:pPr>
            <a:r>
              <a:rPr lang="ru-RU" sz="1600" smtClean="0">
                <a:latin typeface="Georgia" pitchFamily="18" charset="0"/>
              </a:rPr>
              <a:t>Лошадка. Скользкий, салазки, лед, рябчик, мягкий, мороз, враг, снег, резский.</a:t>
            </a:r>
          </a:p>
          <a:p>
            <a:pPr>
              <a:buFont typeface="Arial" charset="0"/>
              <a:buNone/>
            </a:pPr>
            <a:endParaRPr lang="ru-RU" sz="1600" smtClean="0">
              <a:latin typeface="Georgia" pitchFamily="18" charset="0"/>
            </a:endParaRPr>
          </a:p>
          <a:p>
            <a:pPr>
              <a:buFont typeface="Arial" charset="0"/>
              <a:buNone/>
            </a:pPr>
            <a:endParaRPr lang="ru-RU" sz="1600" smtClean="0"/>
          </a:p>
        </p:txBody>
      </p:sp>
      <p:pic>
        <p:nvPicPr>
          <p:cNvPr id="5" name="Рисунок 4" descr="lunti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671513"/>
            <a:ext cx="1000125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9028" name="Рисунок 6" descr="vinni-puh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32725" y="5214938"/>
            <a:ext cx="1311275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142875"/>
            <a:ext cx="7715250" cy="857250"/>
          </a:xfrm>
        </p:spPr>
        <p:txBody>
          <a:bodyPr/>
          <a:lstStyle/>
          <a:p>
            <a:r>
              <a:rPr lang="ru-RU" sz="2800" b="1" smtClean="0">
                <a:solidFill>
                  <a:srgbClr val="336600"/>
                </a:solidFill>
                <a:latin typeface="Georgia" pitchFamily="18" charset="0"/>
              </a:rPr>
              <a:t>Карточки – задания 3 кл.</a:t>
            </a:r>
            <a:br>
              <a:rPr lang="ru-RU" sz="2800" b="1" smtClean="0">
                <a:solidFill>
                  <a:srgbClr val="336600"/>
                </a:solidFill>
                <a:latin typeface="Georgia" pitchFamily="18" charset="0"/>
              </a:rPr>
            </a:br>
            <a:r>
              <a:rPr lang="ru-RU" sz="2800" b="1" smtClean="0">
                <a:solidFill>
                  <a:srgbClr val="336600"/>
                </a:solidFill>
                <a:latin typeface="Georgia" pitchFamily="18" charset="0"/>
              </a:rPr>
              <a:t>Безударные гласные в корне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285875"/>
            <a:ext cx="8229600" cy="4525963"/>
          </a:xfrm>
        </p:spPr>
        <p:txBody>
          <a:bodyPr/>
          <a:lstStyle/>
          <a:p>
            <a:r>
              <a:rPr lang="ru-RU" sz="1600" smtClean="0">
                <a:latin typeface="Georgia" pitchFamily="18" charset="0"/>
              </a:rPr>
              <a:t>1. Вставьте гласные и запишите проверочное слово. Обозначьте орфограмму.</a:t>
            </a:r>
          </a:p>
          <a:p>
            <a:pPr>
              <a:buFont typeface="Arial" charset="0"/>
              <a:buNone/>
            </a:pPr>
            <a:r>
              <a:rPr lang="ru-RU" sz="1600" i="1" smtClean="0">
                <a:latin typeface="Georgia" pitchFamily="18" charset="0"/>
              </a:rPr>
              <a:t>Гн _здо - _____________</a:t>
            </a:r>
          </a:p>
          <a:p>
            <a:pPr>
              <a:buFont typeface="Arial" charset="0"/>
              <a:buNone/>
            </a:pPr>
            <a:r>
              <a:rPr lang="ru-RU" sz="1600" i="1" smtClean="0">
                <a:latin typeface="Georgia" pitchFamily="18" charset="0"/>
              </a:rPr>
              <a:t>М_рской - ___________</a:t>
            </a:r>
          </a:p>
          <a:p>
            <a:pPr>
              <a:buFont typeface="Arial" charset="0"/>
              <a:buNone/>
            </a:pPr>
            <a:r>
              <a:rPr lang="ru-RU" sz="1600" i="1" smtClean="0">
                <a:latin typeface="Georgia" pitchFamily="18" charset="0"/>
              </a:rPr>
              <a:t>Ул_тели -____________</a:t>
            </a:r>
          </a:p>
          <a:p>
            <a:pPr>
              <a:buFont typeface="Arial" charset="0"/>
              <a:buNone/>
            </a:pPr>
            <a:r>
              <a:rPr lang="ru-RU" sz="1600" i="1" smtClean="0">
                <a:latin typeface="Georgia" pitchFamily="18" charset="0"/>
              </a:rPr>
              <a:t>Л_ сица -_____________</a:t>
            </a:r>
          </a:p>
          <a:p>
            <a:pPr>
              <a:buFont typeface="Arial" charset="0"/>
              <a:buNone/>
            </a:pPr>
            <a:endParaRPr lang="ru-RU" sz="1600" i="1" smtClean="0">
              <a:latin typeface="Georgia" pitchFamily="18" charset="0"/>
            </a:endParaRPr>
          </a:p>
          <a:p>
            <a:pPr>
              <a:buFont typeface="Arial" charset="0"/>
              <a:buNone/>
            </a:pPr>
            <a:endParaRPr lang="ru-RU" sz="1600" i="1" smtClean="0">
              <a:latin typeface="Georgia" pitchFamily="18" charset="0"/>
            </a:endParaRPr>
          </a:p>
          <a:p>
            <a:pPr>
              <a:buFont typeface="Arial" charset="0"/>
              <a:buNone/>
            </a:pPr>
            <a:r>
              <a:rPr lang="ru-RU" sz="1600" smtClean="0">
                <a:latin typeface="Georgia" pitchFamily="18" charset="0"/>
              </a:rPr>
              <a:t>2. В одну колонку выпишите слова с проверяемой гласной в корне слова, в другую – с непроверяемой гласной в корне слова.</a:t>
            </a:r>
          </a:p>
          <a:p>
            <a:pPr>
              <a:buFont typeface="Arial" charset="0"/>
              <a:buNone/>
            </a:pPr>
            <a:r>
              <a:rPr lang="ru-RU" sz="1600" i="1" smtClean="0">
                <a:latin typeface="Georgia" pitchFamily="18" charset="0"/>
              </a:rPr>
              <a:t>Л_сица, з_рно, св_тить, зв_рек, м_ряк, тр_пинка, цв_ток,</a:t>
            </a:r>
          </a:p>
          <a:p>
            <a:pPr>
              <a:buFont typeface="Arial" charset="0"/>
              <a:buNone/>
            </a:pPr>
            <a:r>
              <a:rPr lang="ru-RU" sz="1600" i="1" smtClean="0">
                <a:latin typeface="Georgia" pitchFamily="18" charset="0"/>
              </a:rPr>
              <a:t>К_пуста, п_нал,  т_варищ, м_дведь, м_рковь, м_олоко.</a:t>
            </a:r>
          </a:p>
        </p:txBody>
      </p:sp>
      <p:pic>
        <p:nvPicPr>
          <p:cNvPr id="4" name="Рисунок 3" descr="Безымянный.gif"/>
          <p:cNvPicPr>
            <a:picLocks noChangeAspect="1"/>
          </p:cNvPicPr>
          <p:nvPr/>
        </p:nvPicPr>
        <p:blipFill>
          <a:blip r:embed="rId2"/>
          <a:srcRect l="30476" t="34146" r="64642" b="56097"/>
          <a:stretch>
            <a:fillRect/>
          </a:stretch>
        </p:blipFill>
        <p:spPr bwMode="auto">
          <a:xfrm>
            <a:off x="714375" y="1643063"/>
            <a:ext cx="106363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Безымянный.gif"/>
          <p:cNvPicPr>
            <a:picLocks noChangeAspect="1"/>
          </p:cNvPicPr>
          <p:nvPr/>
        </p:nvPicPr>
        <p:blipFill>
          <a:blip r:embed="rId2"/>
          <a:srcRect l="30476" t="34146" r="64642" b="56097"/>
          <a:stretch>
            <a:fillRect/>
          </a:stretch>
        </p:blipFill>
        <p:spPr bwMode="auto">
          <a:xfrm>
            <a:off x="714375" y="2286000"/>
            <a:ext cx="106363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о.gif"/>
          <p:cNvPicPr>
            <a:picLocks noChangeAspect="1"/>
          </p:cNvPicPr>
          <p:nvPr/>
        </p:nvPicPr>
        <p:blipFill>
          <a:blip r:embed="rId3"/>
          <a:srcRect l="16647" t="23170" r="78471" b="68294"/>
          <a:stretch>
            <a:fillRect/>
          </a:stretch>
        </p:blipFill>
        <p:spPr bwMode="auto">
          <a:xfrm>
            <a:off x="642938" y="2000250"/>
            <a:ext cx="122237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о.gif"/>
          <p:cNvPicPr>
            <a:picLocks noChangeAspect="1"/>
          </p:cNvPicPr>
          <p:nvPr/>
        </p:nvPicPr>
        <p:blipFill>
          <a:blip r:embed="rId4"/>
          <a:srcRect l="29665" t="30489" r="39426" b="26830"/>
          <a:stretch>
            <a:fillRect/>
          </a:stretch>
        </p:blipFill>
        <p:spPr bwMode="auto">
          <a:xfrm>
            <a:off x="642938" y="2582863"/>
            <a:ext cx="142875" cy="13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стихи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14414" y="4857760"/>
            <a:ext cx="3286148" cy="1825638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Рисунок 8" descr="лялька.jpg"/>
          <p:cNvPicPr>
            <a:picLocks noChangeAspect="1"/>
          </p:cNvPicPr>
          <p:nvPr/>
        </p:nvPicPr>
        <p:blipFill>
          <a:blip r:embed="rId6"/>
          <a:srcRect l="8696" b="5481"/>
          <a:stretch>
            <a:fillRect/>
          </a:stretch>
        </p:blipFill>
        <p:spPr bwMode="auto">
          <a:xfrm>
            <a:off x="5572125" y="1714500"/>
            <a:ext cx="1411288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500"/>
                            </p:stCondLst>
                            <p:childTnLst>
                              <p:par>
                                <p:cTn id="6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00"/>
                            </p:stCondLst>
                            <p:childTnLst>
                              <p:par>
                                <p:cTn id="7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15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142875"/>
            <a:ext cx="5143500" cy="857250"/>
          </a:xfrm>
        </p:spPr>
        <p:txBody>
          <a:bodyPr/>
          <a:lstStyle/>
          <a:p>
            <a:r>
              <a:rPr lang="ru-RU" sz="2400" b="1" i="1" smtClean="0">
                <a:solidFill>
                  <a:srgbClr val="003300"/>
                </a:solidFill>
                <a:latin typeface="Georgia" pitchFamily="18" charset="0"/>
              </a:rPr>
              <a:t>Тест №1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785813"/>
            <a:ext cx="8715375" cy="5857875"/>
          </a:xfrm>
        </p:spPr>
        <p:txBody>
          <a:bodyPr/>
          <a:lstStyle/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b="1" dirty="0" smtClean="0">
                <a:latin typeface="Georgia" pitchFamily="18" charset="0"/>
              </a:rPr>
              <a:t>Прочитай, вставь пропущенные буквы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В…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кзал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д…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лекий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л…скал, др…жал, л…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сенок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т…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пло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зв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зда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в…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сло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ст…да, т…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мнота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ст…нал, т…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желый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сл…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ва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н…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чной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тр…пинка.</a:t>
            </a:r>
          </a:p>
          <a:p>
            <a:pPr marL="0" indent="0">
              <a:buFont typeface="Arial" pitchFamily="34" charset="0"/>
              <a:buNone/>
              <a:defRPr/>
            </a:pPr>
            <a:endParaRPr lang="ru-RU" sz="1600" i="1" dirty="0" smtClean="0">
              <a:latin typeface="Georgia" pitchFamily="18" charset="0"/>
            </a:endParaRPr>
          </a:p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b="1" dirty="0" smtClean="0">
                <a:latin typeface="Georgia" pitchFamily="18" charset="0"/>
              </a:rPr>
              <a:t>Вставь подходящие по смыслу слова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Дедушка ___________ на скамейке и ушел.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Наша бабушка давно _________.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В лесу живут дятлы, ____________, _____________.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Звонко ________________ в 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_______________кузнечики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.</a:t>
            </a:r>
          </a:p>
          <a:p>
            <a:pPr>
              <a:buFont typeface="Arial" pitchFamily="34" charset="0"/>
              <a:buNone/>
              <a:defRPr/>
            </a:pPr>
            <a:endParaRPr lang="ru-RU" sz="1600" i="1" dirty="0" smtClean="0">
              <a:latin typeface="Georgia" pitchFamily="18" charset="0"/>
            </a:endParaRPr>
          </a:p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b="1" dirty="0" smtClean="0">
                <a:latin typeface="Georgia" pitchFamily="18" charset="0"/>
              </a:rPr>
              <a:t>Прочитай текст. Допиши 3-4 предложения. Вставь пропущенные буквы.</a:t>
            </a:r>
          </a:p>
          <a:p>
            <a:pPr algn="ctr"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Зима.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Пришла 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з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ма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. Всюду б…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льшие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сугробы. Замерзли лужи,  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зера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и реки. П…ля и холмы покрылись пушистым белым к…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вром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. Ни…кие д…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ревья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и  кусты засыпало снегом. Ст...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ят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сильные м…розы, дует х…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лодный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ветер. Трудно теперь птицам, целый день ищут они пищу.</a:t>
            </a:r>
          </a:p>
          <a:p>
            <a:pPr marL="0" indent="0">
              <a:buFont typeface="Arial" pitchFamily="34" charset="0"/>
              <a:buNone/>
              <a:defRPr/>
            </a:pPr>
            <a:endParaRPr lang="ru-RU" sz="1600" i="1" dirty="0" smtClean="0">
              <a:latin typeface="Georgia" pitchFamily="18" charset="0"/>
            </a:endParaRPr>
          </a:p>
          <a:p>
            <a:pPr marL="0" indent="0">
              <a:buFont typeface="Arial" pitchFamily="34" charset="0"/>
              <a:buBlip>
                <a:blip r:embed="rId2"/>
              </a:buBlip>
              <a:defRPr/>
            </a:pPr>
            <a:r>
              <a:rPr lang="ru-RU" sz="1600" b="1" dirty="0" smtClean="0">
                <a:latin typeface="Georgia" pitchFamily="18" charset="0"/>
              </a:rPr>
              <a:t> Подчеркни слова, в которых звуков больше чем букв.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Январь, молоко, язык, девочка, юбка, овощи, метро, яблоко, этаж, рассказ, морковь, русский, день, юный.</a:t>
            </a:r>
            <a:endParaRPr lang="ru-RU" sz="1600" i="1" dirty="0">
              <a:solidFill>
                <a:srgbClr val="000099"/>
              </a:solidFill>
              <a:latin typeface="Georgia" pitchFamily="18" charset="0"/>
            </a:endParaRPr>
          </a:p>
        </p:txBody>
      </p:sp>
      <p:pic>
        <p:nvPicPr>
          <p:cNvPr id="4" name="Рисунок 3" descr="лунтик-post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1571612"/>
            <a:ext cx="1632544" cy="12334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358187" cy="928688"/>
          </a:xfrm>
        </p:spPr>
        <p:txBody>
          <a:bodyPr/>
          <a:lstStyle/>
          <a:p>
            <a:r>
              <a:rPr lang="ru-RU" sz="2400" b="1" i="1" smtClean="0">
                <a:solidFill>
                  <a:srgbClr val="003300"/>
                </a:solidFill>
                <a:latin typeface="Georgia" pitchFamily="18" charset="0"/>
              </a:rPr>
              <a:t>Тест по теме: «Правописание безударных гласных»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857250"/>
            <a:ext cx="8229600" cy="5643563"/>
          </a:xfrm>
        </p:spPr>
        <p:txBody>
          <a:bodyPr/>
          <a:lstStyle/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b="1" dirty="0" smtClean="0">
                <a:latin typeface="Georgia" pitchFamily="18" charset="0"/>
              </a:rPr>
              <a:t>Напиши, какие безударные гласные в корне слова требуют проверки.</a:t>
            </a:r>
          </a:p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b="1" dirty="0" smtClean="0">
                <a:latin typeface="Georgia" pitchFamily="18" charset="0"/>
              </a:rPr>
              <a:t>Как проверить безударные гласные в корне слова?</a:t>
            </a:r>
          </a:p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b="1" dirty="0" smtClean="0">
                <a:latin typeface="Georgia" pitchFamily="18" charset="0"/>
              </a:rPr>
              <a:t>Из данных слов выпиши слова с безударными гласными, которые надо проверить. Вставь пропущенные буквы. Напиши проверочные слова.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Хв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сты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д…жди, л…с, ст…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лб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гр…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чи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с…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д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п..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ле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ш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..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ги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кн…га.</a:t>
            </a:r>
            <a:endParaRPr lang="ru-RU" sz="1600" dirty="0" smtClean="0">
              <a:solidFill>
                <a:srgbClr val="000099"/>
              </a:solidFill>
              <a:latin typeface="Georgia" pitchFamily="18" charset="0"/>
            </a:endParaRPr>
          </a:p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b="1" dirty="0" smtClean="0">
                <a:latin typeface="Georgia" pitchFamily="18" charset="0"/>
              </a:rPr>
              <a:t>К существительным напиши три однокоренных слова.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ДОЖДЬ, ГРИБ, ЛЕС</a:t>
            </a:r>
          </a:p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b="1" dirty="0" smtClean="0">
                <a:latin typeface="Georgia" pitchFamily="18" charset="0"/>
              </a:rPr>
              <a:t>Из данных слов составь и запиши предложения так, чтобы получился рассказ. Вставь пропущенные буквы.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В…с…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ло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детям; настоящая, пришла, зима; р…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бята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к…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ньки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л…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жи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взяли; пошли, кататься, они.</a:t>
            </a:r>
          </a:p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b="1" dirty="0" smtClean="0">
                <a:latin typeface="Georgia" pitchFamily="18" charset="0"/>
              </a:rPr>
              <a:t>Прочитай словосочетания, вставляя пропущенные буквы. В скобках напиши проверочные слова.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С…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сновые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д…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ревья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(___________________)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М…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рская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в..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лна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(____________________)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Ст…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льная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л..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нейка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(__________________)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В…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здушные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ш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..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ры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(__________________)</a:t>
            </a:r>
            <a:endParaRPr lang="ru-RU" sz="1600" dirty="0" smtClean="0">
              <a:solidFill>
                <a:srgbClr val="000099"/>
              </a:solidFill>
              <a:latin typeface="Georgia" pitchFamily="18" charset="0"/>
            </a:endParaRPr>
          </a:p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b="1" dirty="0" smtClean="0">
                <a:latin typeface="Georgia" pitchFamily="18" charset="0"/>
              </a:rPr>
              <a:t>Сделай фонетический разбор слова КОВЕР</a:t>
            </a:r>
          </a:p>
        </p:txBody>
      </p:sp>
      <p:pic>
        <p:nvPicPr>
          <p:cNvPr id="4" name="Рисунок 3" descr="36377415-origina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38" y="4714875"/>
            <a:ext cx="1068387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000"/>
                            </p:stCondLst>
                            <p:childTnLst>
                              <p:par>
                                <p:cTn id="9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142875"/>
            <a:ext cx="8229600" cy="1143000"/>
          </a:xfrm>
        </p:spPr>
        <p:txBody>
          <a:bodyPr/>
          <a:lstStyle/>
          <a:p>
            <a:r>
              <a:rPr lang="ru-RU" sz="2400" b="1" i="1" smtClean="0">
                <a:solidFill>
                  <a:srgbClr val="003300"/>
                </a:solidFill>
                <a:latin typeface="Georgia" pitchFamily="18" charset="0"/>
              </a:rPr>
              <a:t>Тест по теме «Правописание слов с двумя безударными гласными в корне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214438"/>
            <a:ext cx="8229600" cy="5072062"/>
          </a:xfrm>
        </p:spPr>
        <p:txBody>
          <a:bodyPr/>
          <a:lstStyle/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dirty="0" smtClean="0">
                <a:latin typeface="Georgia" pitchFamily="18" charset="0"/>
              </a:rPr>
              <a:t>Прочитай, вставь пропущенные буквы, подчеркни словарные слова.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М…л…ток, г…л…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ва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м..р..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з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в…л…сок, к…р…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ндаш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к…л…сок, с…р…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ка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ст…р…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жка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з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…л…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нел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в…с…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ло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х…л….да.</a:t>
            </a:r>
          </a:p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dirty="0" smtClean="0">
                <a:latin typeface="Georgia" pitchFamily="18" charset="0"/>
              </a:rPr>
              <a:t>Подбери к словам два проверочных слова.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С….р…на - ________________________________________________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М….л….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дой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- ______________________________________________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Б…р…да - _________________________________________________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П…л..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са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- _________________________________________________</a:t>
            </a:r>
          </a:p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dirty="0" smtClean="0">
                <a:latin typeface="Georgia" pitchFamily="18" charset="0"/>
              </a:rPr>
              <a:t>Составь из данных слов предложения и запиши их. Вставь пропущенные буквы.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Пришли, х…л…да. Оделись, ребята, тепло. Они, на, г….л…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ву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ш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….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пку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на, руки, м…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ховые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вар…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жки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. Не, теперь, м…р..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з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им, страшен.</a:t>
            </a:r>
          </a:p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dirty="0" smtClean="0">
                <a:latin typeface="Georgia" pitchFamily="18" charset="0"/>
              </a:rPr>
              <a:t>Вставьте подходящие по смыслу слова и пропущенные буквы.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__________ бежать на 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лы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….ах.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Мимо елей и берез.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Воздых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чист и неподвижен.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Не пугает нас ___________.</a:t>
            </a:r>
          </a:p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dirty="0" smtClean="0">
                <a:latin typeface="Georgia" pitchFamily="18" charset="0"/>
              </a:rPr>
              <a:t>Сделай фонетический разбор слова СТОРОНА.</a:t>
            </a:r>
            <a:endParaRPr lang="ru-RU" sz="1600" dirty="0">
              <a:latin typeface="Georgia" pitchFamily="18" charset="0"/>
            </a:endParaRPr>
          </a:p>
        </p:txBody>
      </p:sp>
      <p:pic>
        <p:nvPicPr>
          <p:cNvPr id="4" name="Рисунок 3" descr="54.jpeg"/>
          <p:cNvPicPr>
            <a:picLocks noChangeAspect="1"/>
          </p:cNvPicPr>
          <p:nvPr/>
        </p:nvPicPr>
        <p:blipFill>
          <a:blip r:embed="rId3" cstate="print"/>
          <a:srcRect t="9867" b="6261"/>
          <a:stretch>
            <a:fillRect/>
          </a:stretch>
        </p:blipFill>
        <p:spPr>
          <a:xfrm>
            <a:off x="6500826" y="5000636"/>
            <a:ext cx="1428760" cy="12144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glow rad="101600">
              <a:srgbClr val="92D050">
                <a:alpha val="60000"/>
              </a:srgbClr>
            </a:glow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000"/>
                            </p:stCondLst>
                            <p:childTnLst>
                              <p:par>
                                <p:cTn id="9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0"/>
            <a:ext cx="5286375" cy="1000125"/>
          </a:xfrm>
        </p:spPr>
        <p:txBody>
          <a:bodyPr/>
          <a:lstStyle/>
          <a:p>
            <a:r>
              <a:rPr lang="ru-RU" sz="2800" b="1" i="1" smtClean="0">
                <a:solidFill>
                  <a:srgbClr val="003300"/>
                </a:solidFill>
                <a:latin typeface="Georgia" pitchFamily="18" charset="0"/>
              </a:rPr>
              <a:t>Тест №2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071563"/>
            <a:ext cx="7929562" cy="5072062"/>
          </a:xfrm>
        </p:spPr>
        <p:txBody>
          <a:bodyPr/>
          <a:lstStyle/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dirty="0" smtClean="0">
                <a:latin typeface="Georgia" pitchFamily="18" charset="0"/>
              </a:rPr>
              <a:t>Прочитай, отметь гласные буквы, правописание которых надо проверять.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Кошка, зима, сады, слова, печка, листья, гора, трава, песня, столы, дубы, поле, книга, река.</a:t>
            </a:r>
          </a:p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dirty="0" smtClean="0">
                <a:latin typeface="Georgia" pitchFamily="18" charset="0"/>
              </a:rPr>
              <a:t>Прочитай и подчеркни слова, в которых правописание гласных  надо проверять. Подбери к ним проверочные слова. Запиши проверочные слова.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Земля, нора, руки, сады, парта, снега, следы, луга, звезда, поля, перо.</a:t>
            </a:r>
          </a:p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dirty="0" smtClean="0">
                <a:latin typeface="Georgia" pitchFamily="18" charset="0"/>
              </a:rPr>
              <a:t>Прочитай. Вставь пропущенные буквы.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Р…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са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з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ма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к…за, 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кно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сах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р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л…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са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 (зверь), …зык, п…тух, п..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льто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т…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традь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в…да, ст…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кло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м…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сты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д..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ма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дв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ры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с…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ды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кр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…ты.</a:t>
            </a:r>
          </a:p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dirty="0" smtClean="0">
                <a:latin typeface="Georgia" pitchFamily="18" charset="0"/>
              </a:rPr>
              <a:t>Прочитай. Подчеркни слова, в которых правописание выделенных гласных можно проверить изменением числа.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К</a:t>
            </a:r>
            <a:r>
              <a:rPr lang="ru-RU" sz="1600" b="1" i="1" dirty="0" smtClean="0">
                <a:latin typeface="Georgia" pitchFamily="18" charset="0"/>
              </a:rPr>
              <a:t>о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рова, гр</a:t>
            </a:r>
            <a:r>
              <a:rPr lang="ru-RU" sz="1600" b="1" i="1" dirty="0" smtClean="0">
                <a:latin typeface="Georgia" pitchFamily="18" charset="0"/>
              </a:rPr>
              <a:t>и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бы, л</a:t>
            </a:r>
            <a:r>
              <a:rPr lang="ru-RU" sz="1600" b="1" i="1" dirty="0" smtClean="0">
                <a:latin typeface="Georgia" pitchFamily="18" charset="0"/>
              </a:rPr>
              <a:t>е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са, в</a:t>
            </a:r>
            <a:r>
              <a:rPr lang="ru-RU" sz="1600" b="1" i="1" dirty="0" smtClean="0">
                <a:latin typeface="Georgia" pitchFamily="18" charset="0"/>
              </a:rPr>
              <a:t>о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рона, к</a:t>
            </a:r>
            <a:r>
              <a:rPr lang="ru-RU" sz="1600" b="1" i="1" dirty="0" smtClean="0">
                <a:latin typeface="Georgia" pitchFamily="18" charset="0"/>
              </a:rPr>
              <a:t>и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ты, р</a:t>
            </a:r>
            <a:r>
              <a:rPr lang="ru-RU" sz="1600" b="1" i="1" dirty="0" smtClean="0">
                <a:latin typeface="Georgia" pitchFamily="18" charset="0"/>
              </a:rPr>
              <a:t>е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ка, п</a:t>
            </a:r>
            <a:r>
              <a:rPr lang="ru-RU" sz="1600" b="1" i="1" dirty="0" smtClean="0">
                <a:latin typeface="Georgia" pitchFamily="18" charset="0"/>
              </a:rPr>
              <a:t>о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лы, п</a:t>
            </a:r>
            <a:r>
              <a:rPr lang="ru-RU" sz="1600" b="1" i="1" dirty="0" smtClean="0">
                <a:latin typeface="Georgia" pitchFamily="18" charset="0"/>
              </a:rPr>
              <a:t>е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нал, с</a:t>
            </a:r>
            <a:r>
              <a:rPr lang="ru-RU" sz="1600" b="1" i="1" dirty="0" smtClean="0">
                <a:latin typeface="Georgia" pitchFamily="18" charset="0"/>
              </a:rPr>
              <a:t>о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ва, г</a:t>
            </a:r>
            <a:r>
              <a:rPr lang="ru-RU" sz="1600" b="1" i="1" dirty="0" smtClean="0">
                <a:latin typeface="Georgia" pitchFamily="18" charset="0"/>
              </a:rPr>
              <a:t>о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ра, п</a:t>
            </a:r>
            <a:r>
              <a:rPr lang="ru-RU" sz="1600" b="1" i="1" dirty="0" smtClean="0">
                <a:latin typeface="Georgia" pitchFamily="18" charset="0"/>
              </a:rPr>
              <a:t>и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ла, д</a:t>
            </a:r>
            <a:r>
              <a:rPr lang="ru-RU" sz="1600" b="1" i="1" dirty="0" smtClean="0">
                <a:latin typeface="Georgia" pitchFamily="18" charset="0"/>
              </a:rPr>
              <a:t>о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ма, гн</a:t>
            </a:r>
            <a:r>
              <a:rPr lang="ru-RU" sz="1600" b="1" i="1" dirty="0" smtClean="0">
                <a:latin typeface="Georgia" pitchFamily="18" charset="0"/>
              </a:rPr>
              <a:t>е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здо, с</a:t>
            </a:r>
            <a:r>
              <a:rPr lang="ru-RU" sz="1600" b="1" i="1" dirty="0" smtClean="0">
                <a:latin typeface="Georgia" pitchFamily="18" charset="0"/>
              </a:rPr>
              <a:t>о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бака, ст</a:t>
            </a:r>
            <a:r>
              <a:rPr lang="ru-RU" sz="1600" b="1" i="1" dirty="0" smtClean="0">
                <a:latin typeface="Georgia" pitchFamily="18" charset="0"/>
              </a:rPr>
              <a:t>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кан.</a:t>
            </a:r>
          </a:p>
          <a:p>
            <a:pPr>
              <a:buFont typeface="Arial" pitchFamily="34" charset="0"/>
              <a:buBlip>
                <a:blip r:embed="rId2"/>
              </a:buBlip>
              <a:defRPr/>
            </a:pPr>
            <a:r>
              <a:rPr lang="ru-RU" sz="1600" dirty="0" smtClean="0">
                <a:latin typeface="Georgia" pitchFamily="18" charset="0"/>
              </a:rPr>
              <a:t>Исправь ошибки.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Мячи, листы (бумаги), зерно, 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вална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земля, плоды, 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трова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моря, </a:t>
            </a:r>
            <a:r>
              <a:rPr lang="ru-RU" sz="1600" i="1" dirty="0" err="1" smtClean="0">
                <a:solidFill>
                  <a:srgbClr val="000099"/>
                </a:solidFill>
                <a:latin typeface="Georgia" pitchFamily="18" charset="0"/>
              </a:rPr>
              <a:t>рика</a:t>
            </a:r>
            <a:r>
              <a:rPr lang="ru-RU" sz="1600" i="1" dirty="0" smtClean="0">
                <a:solidFill>
                  <a:srgbClr val="000099"/>
                </a:solidFill>
                <a:latin typeface="Georgia" pitchFamily="18" charset="0"/>
              </a:rPr>
              <a:t>, стволы.</a:t>
            </a:r>
            <a:endParaRPr lang="ru-RU" sz="1600" i="1" dirty="0">
              <a:solidFill>
                <a:srgbClr val="000099"/>
              </a:solidFill>
              <a:latin typeface="Georgia" pitchFamily="18" charset="0"/>
            </a:endParaRPr>
          </a:p>
        </p:txBody>
      </p:sp>
      <p:pic>
        <p:nvPicPr>
          <p:cNvPr id="5" name="Рисунок 4" descr="MILASH2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5284084"/>
            <a:ext cx="1500198" cy="1451804"/>
          </a:xfrm>
          <a:prstGeom prst="ellipse">
            <a:avLst/>
          </a:prstGeom>
          <a:ln w="12700" cap="rnd">
            <a:solidFill>
              <a:srgbClr val="000099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25" y="571500"/>
            <a:ext cx="5286375" cy="1000125"/>
          </a:xfrm>
        </p:spPr>
        <p:txBody>
          <a:bodyPr/>
          <a:lstStyle/>
          <a:p>
            <a:r>
              <a:rPr lang="ru-RU" sz="2800" b="1" i="1" smtClean="0">
                <a:solidFill>
                  <a:srgbClr val="003300"/>
                </a:solidFill>
                <a:latin typeface="Georgia" pitchFamily="18" charset="0"/>
              </a:rPr>
              <a:t>Тест №1. Задание №1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785813" y="1500188"/>
          <a:ext cx="6858000" cy="47069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35171" name="Picture 2" descr="D:\Картинки\Анимашки\Девки\MD1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4643438"/>
            <a:ext cx="785812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285750"/>
            <a:ext cx="5286375" cy="1000125"/>
          </a:xfrm>
        </p:spPr>
        <p:txBody>
          <a:bodyPr/>
          <a:lstStyle/>
          <a:p>
            <a:r>
              <a:rPr lang="ru-RU" sz="2800" b="1" i="1" smtClean="0">
                <a:solidFill>
                  <a:srgbClr val="003300"/>
                </a:solidFill>
                <a:latin typeface="Georgia" pitchFamily="18" charset="0"/>
              </a:rPr>
              <a:t>Тест №1. Задание №2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785813" y="1500188"/>
          <a:ext cx="6858000" cy="47069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36195" name="Picture 2" descr="D:\Картинки\Анимашки\Девки\MD4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5000625"/>
            <a:ext cx="1223962" cy="152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285750"/>
            <a:ext cx="5286375" cy="1000125"/>
          </a:xfrm>
        </p:spPr>
        <p:txBody>
          <a:bodyPr/>
          <a:lstStyle/>
          <a:p>
            <a:r>
              <a:rPr lang="ru-RU" sz="2800" b="1" i="1" smtClean="0">
                <a:solidFill>
                  <a:srgbClr val="003300"/>
                </a:solidFill>
                <a:latin typeface="Georgia" pitchFamily="18" charset="0"/>
              </a:rPr>
              <a:t>Тест №1. Задание №3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785813" y="1500188"/>
          <a:ext cx="6858000" cy="47069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37219" name="Picture 2" descr="D:\Картинки\Анимашки\Девки\MILASH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4714875"/>
            <a:ext cx="1362075" cy="163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285750"/>
            <a:ext cx="5286375" cy="1000125"/>
          </a:xfrm>
        </p:spPr>
        <p:txBody>
          <a:bodyPr/>
          <a:lstStyle/>
          <a:p>
            <a:r>
              <a:rPr lang="ru-RU" sz="2800" b="1" i="1" smtClean="0">
                <a:solidFill>
                  <a:srgbClr val="003300"/>
                </a:solidFill>
                <a:latin typeface="Georgia" pitchFamily="18" charset="0"/>
              </a:rPr>
              <a:t>Тест №1. Задание №4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785813" y="1500188"/>
          <a:ext cx="6858000" cy="47069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38243" name="Picture 2" descr="D:\Картинки\Анимашки\Девки\MILASH2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4714875"/>
            <a:ext cx="1503362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285750"/>
            <a:ext cx="5286375" cy="1000125"/>
          </a:xfrm>
        </p:spPr>
        <p:txBody>
          <a:bodyPr/>
          <a:lstStyle/>
          <a:p>
            <a:r>
              <a:rPr lang="ru-RU" sz="2800" b="1" i="1" smtClean="0">
                <a:solidFill>
                  <a:srgbClr val="003300"/>
                </a:solidFill>
                <a:latin typeface="Georgia" pitchFamily="18" charset="0"/>
              </a:rPr>
              <a:t>Тест №2. Задание №1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785813" y="1357313"/>
          <a:ext cx="7143750" cy="4849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39267" name="Picture 2" descr="D:\Картинки\Анимашки\Девки\MILASH3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4929188"/>
            <a:ext cx="10001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285750"/>
            <a:ext cx="5286375" cy="1000125"/>
          </a:xfrm>
        </p:spPr>
        <p:txBody>
          <a:bodyPr/>
          <a:lstStyle/>
          <a:p>
            <a:r>
              <a:rPr lang="ru-RU" sz="2800" b="1" i="1" smtClean="0">
                <a:solidFill>
                  <a:srgbClr val="003300"/>
                </a:solidFill>
                <a:latin typeface="Georgia" pitchFamily="18" charset="0"/>
              </a:rPr>
              <a:t>Тест №2. Задание №2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785813" y="1357313"/>
          <a:ext cx="7143750" cy="4849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40291" name="Picture 2" descr="D:\Картинки\Анимашки\Девки\MILASH2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4714875"/>
            <a:ext cx="150018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285750"/>
            <a:ext cx="5286375" cy="1000125"/>
          </a:xfrm>
        </p:spPr>
        <p:txBody>
          <a:bodyPr/>
          <a:lstStyle/>
          <a:p>
            <a:r>
              <a:rPr lang="ru-RU" sz="2800" b="1" i="1" smtClean="0">
                <a:solidFill>
                  <a:srgbClr val="003300"/>
                </a:solidFill>
                <a:latin typeface="Georgia" pitchFamily="18" charset="0"/>
              </a:rPr>
              <a:t>Тест №2. Задание №3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00063" y="1214438"/>
          <a:ext cx="7858125" cy="5072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41315" name="Picture 2" descr="D:\Картинки\Анимашки\Девки\MD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857250"/>
            <a:ext cx="1000125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285750"/>
            <a:ext cx="5286375" cy="1000125"/>
          </a:xfrm>
        </p:spPr>
        <p:txBody>
          <a:bodyPr/>
          <a:lstStyle/>
          <a:p>
            <a:r>
              <a:rPr lang="ru-RU" sz="2800" b="1" i="1" smtClean="0">
                <a:solidFill>
                  <a:srgbClr val="003300"/>
                </a:solidFill>
                <a:latin typeface="Georgia" pitchFamily="18" charset="0"/>
              </a:rPr>
              <a:t>Тест №2. Задание №4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00063" y="1214438"/>
          <a:ext cx="7858125" cy="5072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42339" name="Picture 2" descr="D:\Картинки\Анимашки\Девки\MD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4857750"/>
            <a:ext cx="706438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285750"/>
            <a:ext cx="5286375" cy="1000125"/>
          </a:xfrm>
        </p:spPr>
        <p:txBody>
          <a:bodyPr/>
          <a:lstStyle/>
          <a:p>
            <a:r>
              <a:rPr lang="ru-RU" sz="2800" b="1" i="1" smtClean="0">
                <a:solidFill>
                  <a:srgbClr val="003300"/>
                </a:solidFill>
                <a:latin typeface="Georgia" pitchFamily="18" charset="0"/>
              </a:rPr>
              <a:t>Тест №2. Задание №5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00063" y="1214438"/>
          <a:ext cx="7858125" cy="5072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43363" name="Picture 2" descr="D:\Картинки\Анимашки\Девки\MD4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5072063"/>
            <a:ext cx="122555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500063"/>
            <a:ext cx="6357938" cy="1143000"/>
          </a:xfrm>
        </p:spPr>
        <p:txBody>
          <a:bodyPr/>
          <a:lstStyle/>
          <a:p>
            <a:r>
              <a:rPr lang="ru-RU" sz="3600" b="1" i="1" smtClean="0">
                <a:solidFill>
                  <a:srgbClr val="003300"/>
                </a:solidFill>
                <a:latin typeface="Georgia" pitchFamily="18" charset="0"/>
              </a:rPr>
              <a:t>Выводы: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85750" y="1643063"/>
            <a:ext cx="8229600" cy="4525962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i="1" smtClean="0">
                <a:solidFill>
                  <a:srgbClr val="000099"/>
                </a:solidFill>
                <a:latin typeface="Georgia" pitchFamily="18" charset="0"/>
              </a:rPr>
              <a:t>Учащиеся хорошо ориентируются в тексте, находят нужную орфограмму, записывают правильно слова</a:t>
            </a:r>
          </a:p>
        </p:txBody>
      </p:sp>
      <p:pic>
        <p:nvPicPr>
          <p:cNvPr id="144387" name="Picture 2" descr="D:\Картинки\Анимашки\Волшебник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63" y="3857625"/>
            <a:ext cx="271462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smtClean="0">
                <a:latin typeface="Georgia" pitchFamily="18" charset="0"/>
              </a:rPr>
              <a:t>Качество по предмету «Русский язык» (2009-2013 гг)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714488"/>
          <a:ext cx="7643866" cy="40433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i="1" smtClean="0">
                <a:latin typeface="Georgia" pitchFamily="18" charset="0"/>
              </a:rPr>
              <a:t>Правописание безударных гласных в корне слова в контрольных диктантах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142875"/>
            <a:ext cx="6900862" cy="868363"/>
          </a:xfrm>
        </p:spPr>
        <p:txBody>
          <a:bodyPr/>
          <a:lstStyle/>
          <a:p>
            <a:r>
              <a:rPr lang="ru-RU" sz="4000" b="1" i="1" u="sng" smtClean="0">
                <a:latin typeface="Georgia" pitchFamily="18" charset="0"/>
              </a:rPr>
              <a:t>Достижения: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928688"/>
            <a:ext cx="8229600" cy="5643562"/>
          </a:xfrm>
        </p:spPr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dirty="0" smtClean="0">
                <a:solidFill>
                  <a:srgbClr val="000099"/>
                </a:solidFill>
                <a:latin typeface="Georgia" pitchFamily="18" charset="0"/>
              </a:rPr>
              <a:t> класс: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2009-2010</a:t>
            </a:r>
            <a:r>
              <a:rPr lang="ru-RU" sz="2000" dirty="0" smtClean="0">
                <a:solidFill>
                  <a:srgbClr val="000099"/>
                </a:solidFill>
                <a:latin typeface="Georgia" pitchFamily="18" charset="0"/>
              </a:rPr>
              <a:t> учебный год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ru-RU" sz="2000" i="1" dirty="0" smtClean="0">
                <a:solidFill>
                  <a:srgbClr val="000099"/>
                </a:solidFill>
                <a:latin typeface="Georgia" pitchFamily="18" charset="0"/>
              </a:rPr>
              <a:t>Участие в научно – практической конференции. Тема : «Ветер». Гусев Влад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2000" dirty="0" smtClean="0">
                <a:solidFill>
                  <a:srgbClr val="000099"/>
                </a:solidFill>
                <a:latin typeface="Georgia" pitchFamily="18" charset="0"/>
              </a:rPr>
              <a:t>класс: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2011-2012 </a:t>
            </a:r>
            <a:r>
              <a:rPr lang="ru-RU" sz="2000" dirty="0" smtClean="0">
                <a:solidFill>
                  <a:srgbClr val="000099"/>
                </a:solidFill>
                <a:latin typeface="Georgia" pitchFamily="18" charset="0"/>
              </a:rPr>
              <a:t>учебный год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2000" i="1" dirty="0" smtClean="0">
                <a:solidFill>
                  <a:srgbClr val="000099"/>
                </a:solidFill>
                <a:latin typeface="Georgia" pitchFamily="18" charset="0"/>
              </a:rPr>
              <a:t>Участие учеников в школьной олимпиаде по русскому языку: 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2000" i="1" dirty="0" err="1" smtClean="0">
                <a:solidFill>
                  <a:srgbClr val="000099"/>
                </a:solidFill>
                <a:latin typeface="Georgia" pitchFamily="18" charset="0"/>
              </a:rPr>
              <a:t>Дорошкова</a:t>
            </a:r>
            <a:r>
              <a:rPr lang="ru-RU" sz="2000" i="1" dirty="0" smtClean="0">
                <a:solidFill>
                  <a:srgbClr val="000099"/>
                </a:solidFill>
                <a:latin typeface="Georgia" pitchFamily="18" charset="0"/>
              </a:rPr>
              <a:t> Алина – 2 место, </a:t>
            </a:r>
          </a:p>
          <a:p>
            <a:pPr>
              <a:buFont typeface="Arial" pitchFamily="34" charset="0"/>
              <a:buNone/>
              <a:defRPr/>
            </a:pPr>
            <a:r>
              <a:rPr lang="ru-RU" sz="2000" i="1" dirty="0" err="1" smtClean="0">
                <a:solidFill>
                  <a:srgbClr val="000099"/>
                </a:solidFill>
                <a:latin typeface="Georgia" pitchFamily="18" charset="0"/>
              </a:rPr>
              <a:t>Чухлова</a:t>
            </a:r>
            <a:r>
              <a:rPr lang="ru-RU" sz="2000" i="1" dirty="0" smtClean="0">
                <a:solidFill>
                  <a:srgbClr val="000099"/>
                </a:solidFill>
                <a:latin typeface="Georgia" pitchFamily="18" charset="0"/>
              </a:rPr>
              <a:t> Валерия – 3 место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dirty="0" smtClean="0">
                <a:solidFill>
                  <a:srgbClr val="000099"/>
                </a:solidFill>
                <a:latin typeface="Georgia" pitchFamily="18" charset="0"/>
              </a:rPr>
              <a:t> класс: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2012-2013</a:t>
            </a:r>
            <a:r>
              <a:rPr lang="ru-RU" sz="2000" dirty="0" smtClean="0">
                <a:solidFill>
                  <a:srgbClr val="000099"/>
                </a:solidFill>
                <a:latin typeface="Georgia" pitchFamily="18" charset="0"/>
              </a:rPr>
              <a:t> учебный год</a:t>
            </a:r>
          </a:p>
          <a:p>
            <a:pPr marL="514350" indent="-514350">
              <a:buFont typeface="Arial" pitchFamily="34" charset="0"/>
              <a:buAutoNum type="arabicPeriod"/>
              <a:defRPr/>
            </a:pPr>
            <a:r>
              <a:rPr lang="ru-RU" sz="2000" i="1" dirty="0" smtClean="0">
                <a:solidFill>
                  <a:srgbClr val="000099"/>
                </a:solidFill>
                <a:latin typeface="Georgia" pitchFamily="18" charset="0"/>
              </a:rPr>
              <a:t>Неделя русского языка. Самый грамотный ученик. Иванова Алина – 1 место.</a:t>
            </a:r>
          </a:p>
          <a:p>
            <a:pPr marL="514350" indent="-514350">
              <a:buFont typeface="Arial" pitchFamily="34" charset="0"/>
              <a:buAutoNum type="arabicPeriod"/>
              <a:defRPr/>
            </a:pPr>
            <a:r>
              <a:rPr lang="ru-RU" sz="2000" i="1" dirty="0" smtClean="0">
                <a:solidFill>
                  <a:srgbClr val="000099"/>
                </a:solidFill>
                <a:latin typeface="Georgia" pitchFamily="18" charset="0"/>
              </a:rPr>
              <a:t>Лучшая творческая работа «Зачем я учу русский язык» Иванова Алина</a:t>
            </a:r>
          </a:p>
          <a:p>
            <a:pPr marL="514350" indent="-514350">
              <a:buFont typeface="Arial" pitchFamily="34" charset="0"/>
              <a:buAutoNum type="arabicPeriod"/>
              <a:defRPr/>
            </a:pPr>
            <a:r>
              <a:rPr lang="ru-RU" sz="2000" i="1" dirty="0" smtClean="0">
                <a:solidFill>
                  <a:srgbClr val="000099"/>
                </a:solidFill>
                <a:latin typeface="Georgia" pitchFamily="18" charset="0"/>
              </a:rPr>
              <a:t>Номинация «Мои волшебные пальчики» – лучшая тетрадь </a:t>
            </a:r>
            <a:r>
              <a:rPr lang="ru-RU" sz="2000" i="1" dirty="0" err="1" smtClean="0">
                <a:solidFill>
                  <a:srgbClr val="000099"/>
                </a:solidFill>
                <a:latin typeface="Georgia" pitchFamily="18" charset="0"/>
              </a:rPr>
              <a:t>Белик</a:t>
            </a:r>
            <a:r>
              <a:rPr lang="ru-RU" sz="2000" i="1" dirty="0" smtClean="0">
                <a:solidFill>
                  <a:srgbClr val="000099"/>
                </a:solidFill>
                <a:latin typeface="Georgia" pitchFamily="18" charset="0"/>
              </a:rPr>
              <a:t> Данил.</a:t>
            </a:r>
          </a:p>
          <a:p>
            <a:pPr marL="514350" indent="-514350">
              <a:buFont typeface="Arial" pitchFamily="34" charset="0"/>
              <a:buAutoNum type="arabicPeriod"/>
              <a:defRPr/>
            </a:pPr>
            <a:r>
              <a:rPr lang="ru-RU" sz="2000" i="1" dirty="0" smtClean="0">
                <a:solidFill>
                  <a:srgbClr val="000099"/>
                </a:solidFill>
                <a:latin typeface="Georgia" pitchFamily="18" charset="0"/>
              </a:rPr>
              <a:t>Участие в школьной олимпиаде по русскому языку. </a:t>
            </a:r>
            <a:r>
              <a:rPr lang="ru-RU" sz="2000" i="1" dirty="0" err="1" smtClean="0">
                <a:solidFill>
                  <a:srgbClr val="000099"/>
                </a:solidFill>
                <a:latin typeface="Georgia" pitchFamily="18" charset="0"/>
              </a:rPr>
              <a:t>Ладонько</a:t>
            </a:r>
            <a:r>
              <a:rPr lang="ru-RU" sz="2000" i="1" dirty="0" smtClean="0">
                <a:solidFill>
                  <a:srgbClr val="000099"/>
                </a:solidFill>
                <a:latin typeface="Georgia" pitchFamily="18" charset="0"/>
              </a:rPr>
              <a:t> Никита – 3 место.</a:t>
            </a:r>
          </a:p>
          <a:p>
            <a:pPr>
              <a:buFont typeface="Arial" pitchFamily="34" charset="0"/>
              <a:buNone/>
              <a:defRPr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26" name="Picture 2" descr="D:\Картинки\Анимашки\Туду!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75" y="0"/>
            <a:ext cx="124777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D:\Картинки\Анимашки\Умник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5" y="2786063"/>
            <a:ext cx="2019300" cy="103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1285875"/>
            <a:ext cx="7858125" cy="297180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4800" b="1" smtClean="0">
                <a:solidFill>
                  <a:srgbClr val="0000CC"/>
                </a:solidFill>
                <a:latin typeface="Monotype Corsiva" pitchFamily="66" charset="0"/>
              </a:rPr>
              <a:t>Личностный контроль учащихся 2  - 3 классов по теме «Безударная гласная»</a:t>
            </a:r>
          </a:p>
        </p:txBody>
      </p:sp>
      <p:pic>
        <p:nvPicPr>
          <p:cNvPr id="2050" name="Picture 2" descr="D:\Картинки\Русский язык\бараш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63" y="3857625"/>
            <a:ext cx="2357437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714375" y="142875"/>
          <a:ext cx="7858125" cy="628967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357586"/>
                <a:gridCol w="571504"/>
                <a:gridCol w="571504"/>
                <a:gridCol w="714380"/>
                <a:gridCol w="714380"/>
                <a:gridCol w="642942"/>
                <a:gridCol w="642942"/>
                <a:gridCol w="642890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0099"/>
                          </a:solidFill>
                        </a:rPr>
                        <a:t>ФИО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0099"/>
                          </a:solidFill>
                        </a:rPr>
                        <a:t>2 класс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0099"/>
                          </a:solidFill>
                        </a:rPr>
                        <a:t>3 класс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99"/>
                          </a:solidFill>
                        </a:rPr>
                        <a:t>I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99"/>
                          </a:solidFill>
                        </a:rPr>
                        <a:t>II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99"/>
                          </a:solidFill>
                        </a:rPr>
                        <a:t>III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99"/>
                          </a:solidFill>
                        </a:rPr>
                        <a:t>IV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99"/>
                          </a:solidFill>
                        </a:rPr>
                        <a:t>I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99"/>
                          </a:solidFill>
                        </a:rPr>
                        <a:t>II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99"/>
                          </a:solidFill>
                        </a:rPr>
                        <a:t>III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Алиев</a:t>
                      </a:r>
                      <a:r>
                        <a:rPr lang="ru-RU" sz="2000" baseline="0" dirty="0" smtClean="0">
                          <a:latin typeface="Monotype Corsiva" pitchFamily="66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baseline="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Вахид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Белик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Динил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Востробородько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Стас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Гусева Юлия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Дорошкова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Алина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Дробитько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Ирина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Епишкин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Данил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Иванова Алина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Китова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Дарья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Колесникова Катя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Красюк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Денис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Кривошапкин Дима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Крючко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Алина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Ладонько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Никита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42938" y="214313"/>
          <a:ext cx="7858125" cy="628967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357586"/>
                <a:gridCol w="571504"/>
                <a:gridCol w="571504"/>
                <a:gridCol w="714380"/>
                <a:gridCol w="714380"/>
                <a:gridCol w="642942"/>
                <a:gridCol w="642942"/>
                <a:gridCol w="642890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0099"/>
                          </a:solidFill>
                        </a:rPr>
                        <a:t>ФИО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0099"/>
                          </a:solidFill>
                        </a:rPr>
                        <a:t>2 класс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0099"/>
                          </a:solidFill>
                        </a:rPr>
                        <a:t>3 класс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99"/>
                          </a:solidFill>
                        </a:rPr>
                        <a:t>I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99"/>
                          </a:solidFill>
                        </a:rPr>
                        <a:t>II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99"/>
                          </a:solidFill>
                        </a:rPr>
                        <a:t>III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99"/>
                          </a:solidFill>
                        </a:rPr>
                        <a:t>IV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99"/>
                          </a:solidFill>
                        </a:rPr>
                        <a:t>I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99"/>
                          </a:solidFill>
                        </a:rPr>
                        <a:t>II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99"/>
                          </a:solidFill>
                        </a:rPr>
                        <a:t>III</a:t>
                      </a:r>
                      <a:endParaRPr lang="ru-RU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Лукиянчик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Артем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Мальковеч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Ангелина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Меликов </a:t>
                      </a:r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Равиль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Найденов Даниил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Неводова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Виктория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Сергеев Илья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Сидоренко Олег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Смольникова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Анна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Старовойт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Катя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Хакало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Катя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Чикунов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Вася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Чухлова</a:t>
                      </a:r>
                      <a:r>
                        <a:rPr lang="ru-RU" sz="2000" dirty="0" smtClean="0">
                          <a:latin typeface="Monotype Corsiva" pitchFamily="66" charset="0"/>
                          <a:cs typeface="Times New Roman" pitchFamily="18" charset="0"/>
                        </a:rPr>
                        <a:t> Валерия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Школьняев</a:t>
                      </a:r>
                      <a:r>
                        <a:rPr lang="ru-RU" sz="2000" baseline="0" dirty="0" smtClean="0">
                          <a:latin typeface="Monotype Corsiva" pitchFamily="66" charset="0"/>
                          <a:cs typeface="Times New Roman" pitchFamily="18" charset="0"/>
                        </a:rPr>
                        <a:t> Роман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err="1" smtClean="0">
                          <a:latin typeface="Monotype Corsiva" pitchFamily="66" charset="0"/>
                          <a:cs typeface="Times New Roman" pitchFamily="18" charset="0"/>
                        </a:rPr>
                        <a:t>Сипин</a:t>
                      </a:r>
                      <a:r>
                        <a:rPr lang="ru-RU" sz="2000" baseline="0" dirty="0" smtClean="0">
                          <a:latin typeface="Monotype Corsiva" pitchFamily="66" charset="0"/>
                          <a:cs typeface="Times New Roman" pitchFamily="18" charset="0"/>
                        </a:rPr>
                        <a:t> Данил</a:t>
                      </a:r>
                      <a:endParaRPr lang="ru-RU" sz="2000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714375" y="1143000"/>
            <a:ext cx="7858125" cy="2000250"/>
          </a:xfrm>
        </p:spPr>
        <p:txBody>
          <a:bodyPr/>
          <a:lstStyle/>
          <a:p>
            <a:pPr eaLnBrk="1" hangingPunct="1"/>
            <a:r>
              <a:rPr lang="ru-RU" sz="7200" b="1" i="1" smtClean="0">
                <a:solidFill>
                  <a:srgbClr val="000066"/>
                </a:solidFill>
                <a:latin typeface="Monotype Corsiva" pitchFamily="66" charset="0"/>
              </a:rPr>
              <a:t>Вывод</a:t>
            </a:r>
            <a:r>
              <a:rPr lang="ru-RU" sz="7200" b="1" smtClean="0"/>
              <a:t/>
            </a:r>
            <a:br>
              <a:rPr lang="ru-RU" sz="7200" b="1" smtClean="0"/>
            </a:br>
            <a:endParaRPr lang="ru-RU" sz="7200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285750" y="0"/>
            <a:ext cx="8572500" cy="6858000"/>
          </a:xfrm>
          <a:prstGeom prst="horizontalScroll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latin typeface="Monotype Corsiva" pitchFamily="66" charset="0"/>
              </a:rPr>
              <a:t>Чтобы дети усвоили правописание безударных гласных в корне слова, необходимо постоянно продолжать  работу над правильной постановкой ударения в словах; умение выделить корень, в котором пишется безударная гласная, упражняться в подборе слов, пополнять словарный запас; знать способы проверки слов. Для работы с детьми, имеющими трудности в обучении, необходим индивидуальный подход, учитывающий особенности их развития; работать над формированием орфографической зоркости, которая развивается в результате целенаправленных и систематических упражнений, обеспечивающих зрительное, слуховое, артикуляционное восприятие и запоминание различных орфограмм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714375" y="1143000"/>
            <a:ext cx="7858125" cy="2000250"/>
          </a:xfrm>
        </p:spPr>
        <p:txBody>
          <a:bodyPr/>
          <a:lstStyle/>
          <a:p>
            <a:pPr eaLnBrk="1" hangingPunct="1"/>
            <a:r>
              <a:rPr lang="ru-RU" sz="7200" b="1" i="1" smtClean="0">
                <a:solidFill>
                  <a:srgbClr val="000066"/>
                </a:solidFill>
                <a:latin typeface="Monotype Corsiva" pitchFamily="66" charset="0"/>
              </a:rPr>
              <a:t>Литература</a:t>
            </a:r>
            <a:r>
              <a:rPr lang="ru-RU" sz="7200" b="1" smtClean="0"/>
              <a:t/>
            </a:r>
            <a:br>
              <a:rPr lang="ru-RU" sz="7200" b="1" smtClean="0"/>
            </a:br>
            <a:endParaRPr lang="ru-RU" sz="7200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500063"/>
            <a:ext cx="8229600" cy="4525962"/>
          </a:xfrm>
        </p:spPr>
        <p:txBody>
          <a:bodyPr/>
          <a:lstStyle/>
          <a:p>
            <a:pPr marL="514350" indent="-514350">
              <a:buFont typeface="Arial" charset="0"/>
              <a:buAutoNum type="arabicPeriod"/>
            </a:pPr>
            <a:r>
              <a:rPr lang="ru-RU" smtClean="0">
                <a:latin typeface="Monotype Corsiva" pitchFamily="66" charset="0"/>
              </a:rPr>
              <a:t>Преемственность и перспективность в обучении русскому языку. М., 1982 г.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mtClean="0">
                <a:latin typeface="Monotype Corsiva" pitchFamily="66" charset="0"/>
              </a:rPr>
              <a:t>Т.Г.Мисаренко. Работа над безударной гласной с детьми, имеющими трудности в обучении. Нач.шк.№7, 1995, ИПК, Москва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mtClean="0">
                <a:latin typeface="Monotype Corsiva" pitchFamily="66" charset="0"/>
              </a:rPr>
              <a:t>Д.Н.Богоявленский « К психологии правописания безударных гласных», 1947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mtClean="0">
                <a:latin typeface="Monotype Corsiva" pitchFamily="66" charset="0"/>
              </a:rPr>
              <a:t>Львов М.Р. «перспектива методики правописания в начальной школе. Нач школа №8. 1989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smtClean="0">
                <a:latin typeface="Monotype Corsiva" pitchFamily="66" charset="0"/>
              </a:rPr>
              <a:t>Смирнова А.Э. «Преподавание в начальной школе. Логопедия.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3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2126</TotalTime>
  <Words>5254</Words>
  <Application>Microsoft Office PowerPoint</Application>
  <PresentationFormat>Экран (4:3)</PresentationFormat>
  <Paragraphs>726</Paragraphs>
  <Slides>77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77</vt:i4>
      </vt:variant>
    </vt:vector>
  </HeadingPairs>
  <TitlesOfParts>
    <vt:vector size="83" baseType="lpstr">
      <vt:lpstr>Тема Office</vt:lpstr>
      <vt:lpstr>Техническая</vt:lpstr>
      <vt:lpstr>Солнцестояние</vt:lpstr>
      <vt:lpstr>Эркер</vt:lpstr>
      <vt:lpstr>1_Тема Office</vt:lpstr>
      <vt:lpstr>Поток</vt:lpstr>
      <vt:lpstr>Презентация PowerPoint</vt:lpstr>
      <vt:lpstr>Содержание:</vt:lpstr>
      <vt:lpstr>Формирование орфографического навыка в правописании безударных гласных в корне слова.</vt:lpstr>
      <vt:lpstr>Этапы  работы по выработке навыков правописания безударных гласных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Упражнения, направленные на выработку умений распознавать ритмико-интонационную структуру слова</vt:lpstr>
      <vt:lpstr>Презентация PowerPoint</vt:lpstr>
      <vt:lpstr>Презентация PowerPoint</vt:lpstr>
      <vt:lpstr>Упражнения на нахождение общего признака</vt:lpstr>
      <vt:lpstr>Презентация PowerPoint</vt:lpstr>
      <vt:lpstr>Упражнения, направленные на формирование  орфографической зоркости. </vt:lpstr>
      <vt:lpstr>Презентация PowerPoint</vt:lpstr>
      <vt:lpstr>Памятка для специально организованного списывания </vt:lpstr>
      <vt:lpstr>Презентация PowerPoint</vt:lpstr>
      <vt:lpstr>Мастер – класс  «Безударные гласные в корне». </vt:lpstr>
      <vt:lpstr>Задачи:</vt:lpstr>
      <vt:lpstr>Содержание:</vt:lpstr>
      <vt:lpstr>Оборудование:</vt:lpstr>
      <vt:lpstr>1.Организационный момент:</vt:lpstr>
      <vt:lpstr>2.Сообщение темы и цели занятия:</vt:lpstr>
      <vt:lpstr>4. Отработка правила по технологии «Вертушка»</vt:lpstr>
      <vt:lpstr>Презентация PowerPoint</vt:lpstr>
      <vt:lpstr>Презентация PowerPoint</vt:lpstr>
      <vt:lpstr>5. Упражнение в подборе проверочного слова. Технология «Корректура». (работа в группах по 4  человека)</vt:lpstr>
      <vt:lpstr>6. Оздоровительная пауза. Тренажёр.</vt:lpstr>
      <vt:lpstr>7. Игровой момент «Найди листок».</vt:lpstr>
      <vt:lpstr>8. Творческая работа в группах (в группе от 4 до 6 человек)</vt:lpstr>
      <vt:lpstr>9. Игра «Ты – мне, я – тебе» (используется мяч)</vt:lpstr>
      <vt:lpstr>10. Релаксация (минутка расслабления) (Звучит спокойная музыка)</vt:lpstr>
      <vt:lpstr>12. Итог занятия. Рефлексия. (К доске прикреплено дерево, рядом – плоды, цветы, листочки)</vt:lpstr>
      <vt:lpstr>Фонетическая зарядка на уроках русского языка. </vt:lpstr>
      <vt:lpstr>Презентация PowerPoint</vt:lpstr>
      <vt:lpstr>Игра «Переселение зверей»</vt:lpstr>
      <vt:lpstr>Игра «Переезд»</vt:lpstr>
      <vt:lpstr>Игра «Новоселье»</vt:lpstr>
      <vt:lpstr>Игра «Рыбалка»</vt:lpstr>
      <vt:lpstr>Игра «В зоопарке»</vt:lpstr>
      <vt:lpstr>Занимательные вопросы с подсказкой</vt:lpstr>
      <vt:lpstr>Задания при написании словарных диктантов </vt:lpstr>
      <vt:lpstr>Презентация PowerPoint</vt:lpstr>
      <vt:lpstr>Презентация PowerPoint</vt:lpstr>
      <vt:lpstr>Алгоритм проверки безударной гласной в корне </vt:lpstr>
      <vt:lpstr>Презентация PowerPoint</vt:lpstr>
      <vt:lpstr>Способы проверки безударных гласных в корне слова</vt:lpstr>
      <vt:lpstr>Приложение </vt:lpstr>
      <vt:lpstr>Наборы орфограмм для работы над формированием орфографической зоркости</vt:lpstr>
      <vt:lpstr>Карточки – задания 3 кл. Безударные гласные в корне</vt:lpstr>
      <vt:lpstr>Тест №1</vt:lpstr>
      <vt:lpstr>Тест по теме: «Правописание безударных гласных»</vt:lpstr>
      <vt:lpstr>Тест по теме «Правописание слов с двумя безударными гласными в корне</vt:lpstr>
      <vt:lpstr>Тест №2 </vt:lpstr>
      <vt:lpstr>Тест №1. Задание №1</vt:lpstr>
      <vt:lpstr>Тест №1. Задание №2</vt:lpstr>
      <vt:lpstr>Тест №1. Задание №3</vt:lpstr>
      <vt:lpstr>Тест №1. Задание №4</vt:lpstr>
      <vt:lpstr>Тест №2. Задание №1</vt:lpstr>
      <vt:lpstr>Тест №2. Задание №2</vt:lpstr>
      <vt:lpstr>Тест №2. Задание №3</vt:lpstr>
      <vt:lpstr>Тест №2. Задание №4</vt:lpstr>
      <vt:lpstr>Тест №2. Задание №5</vt:lpstr>
      <vt:lpstr>Выводы:</vt:lpstr>
      <vt:lpstr>Качество по предмету «Русский язык» (2009-2013 гг)</vt:lpstr>
      <vt:lpstr>Правописание безударных гласных в корне слова в контрольных диктантах</vt:lpstr>
      <vt:lpstr>Достижения:</vt:lpstr>
      <vt:lpstr>Презентация PowerPoint</vt:lpstr>
      <vt:lpstr>Презентация PowerPoint</vt:lpstr>
      <vt:lpstr>Презентация PowerPoint</vt:lpstr>
      <vt:lpstr>Вывод </vt:lpstr>
      <vt:lpstr>Презентация PowerPoint</vt:lpstr>
      <vt:lpstr>Литература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Катенок</dc:creator>
  <cp:lastModifiedBy>Домашний</cp:lastModifiedBy>
  <cp:revision>224</cp:revision>
  <dcterms:created xsi:type="dcterms:W3CDTF">2012-05-08T20:01:29Z</dcterms:created>
  <dcterms:modified xsi:type="dcterms:W3CDTF">2017-10-30T11:15:10Z</dcterms:modified>
</cp:coreProperties>
</file>