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  <p:sldMasterId id="2147483675" r:id="rId3"/>
  </p:sldMasterIdLst>
  <p:sldIdLst>
    <p:sldId id="278" r:id="rId4"/>
    <p:sldId id="279" r:id="rId5"/>
    <p:sldId id="280" r:id="rId6"/>
    <p:sldId id="281" r:id="rId7"/>
    <p:sldId id="282" r:id="rId8"/>
    <p:sldId id="284" r:id="rId9"/>
    <p:sldId id="283" r:id="rId10"/>
    <p:sldId id="277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6F3505"/>
    <a:srgbClr val="432003"/>
    <a:srgbClr val="FF0000"/>
    <a:srgbClr val="CC0099"/>
    <a:srgbClr val="005392"/>
    <a:srgbClr val="CC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2" autoAdjust="0"/>
    <p:restoredTop sz="94660"/>
  </p:normalViewPr>
  <p:slideViewPr>
    <p:cSldViewPr>
      <p:cViewPr>
        <p:scale>
          <a:sx n="70" d="100"/>
          <a:sy n="70" d="100"/>
        </p:scale>
        <p:origin x="-1320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Элегантный абстрактный\Elegant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32"/>
            <a:ext cx="5327576" cy="14700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64088" y="5013176"/>
            <a:ext cx="3643278" cy="1152128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514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174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304800" y="533400"/>
            <a:ext cx="8458200" cy="5791200"/>
          </a:xfrm>
          <a:prstGeom prst="rect">
            <a:avLst/>
          </a:prstGeom>
          <a:solidFill>
            <a:srgbClr val="FFFFFF">
              <a:alpha val="79999"/>
            </a:srgbClr>
          </a:solidFill>
          <a:ln w="38100" cap="sq">
            <a:solidFill>
              <a:srgbClr val="5C2305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533400" y="762000"/>
            <a:ext cx="8001000" cy="5334000"/>
          </a:xfrm>
          <a:prstGeom prst="rect">
            <a:avLst/>
          </a:prstGeom>
          <a:noFill/>
          <a:ln w="762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2741613" y="1370013"/>
            <a:ext cx="5484812" cy="2133600"/>
          </a:xfrm>
        </p:spPr>
        <p:txBody>
          <a:bodyPr anchor="b"/>
          <a:lstStyle>
            <a:lvl1pPr>
              <a:defRPr sz="4600" b="1"/>
            </a:lvl1pPr>
          </a:lstStyle>
          <a:p>
            <a:pPr lvl="0"/>
            <a:r>
              <a:rPr lang="ru-RU" noProof="0" smtClean="0"/>
              <a:t>Нажмите кнопку, чтобы изменить стиль основного заголовка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3581400"/>
            <a:ext cx="5486400" cy="1058863"/>
          </a:xfrm>
        </p:spPr>
        <p:txBody>
          <a:bodyPr/>
          <a:lstStyle>
            <a:lvl1pPr marL="0" indent="0">
              <a:buFontTx/>
              <a:buNone/>
              <a:defRPr sz="3200"/>
            </a:lvl1pPr>
          </a:lstStyle>
          <a:p>
            <a:pPr lvl="0"/>
            <a:r>
              <a:rPr lang="ru-RU" noProof="0" smtClean="0"/>
              <a:t>Нажмите кнопку, чтобы изменить стили основного текста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333FD-9416-4402-A78C-34276D10260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14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29A18-2F75-45EF-9C7B-03587CBC2FAA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876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1C1E1-413C-4DBB-885E-671F6B5036A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54686-D104-4E0B-9CDD-63BBD5BE4316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187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C6B06-2D4C-418E-81F1-9EC78CCDBC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46E33-E528-4AB3-801E-F7BD2B5C7389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749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741613" y="1752600"/>
            <a:ext cx="2665412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59425" y="1752600"/>
            <a:ext cx="2667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5A29C-3B98-4568-8725-44177E070AE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C5FB1-2995-42DB-A2FE-D8A460A03A81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127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65077-CC54-434F-A517-C14E3617986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8CFD3-A36C-4B39-B5F8-8EBAB2730E03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51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B85E6-1E1E-4F0E-94BF-8185BAB4F49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435E2-2BBE-4A7A-90EF-CFBF7DB5ACB2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930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670D1-B3CD-4B63-8425-D78481E81FD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E96D9-D198-4E19-A58B-D7134B885D68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660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21F74-6C7E-42CA-96B0-A35E5D36FC2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52785-FA97-4282-A14E-3BD786748113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60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837DC-46B7-4D28-B3C9-D05C10180C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6FDB7-03E8-44E8-B387-388793AC31B7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364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5B59F-CE6E-49C2-B810-59DAB361CDB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A49EE-F7C9-46E4-873C-37EC770AD998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448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48450" y="838200"/>
            <a:ext cx="1581150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5000" y="838200"/>
            <a:ext cx="4591050" cy="5105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D10DE-5577-46B8-9762-26A05DC7E14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051AB-8CAB-4CA9-922B-AC9091946F98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40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304800" y="533400"/>
            <a:ext cx="8458200" cy="5791200"/>
          </a:xfrm>
          <a:prstGeom prst="rect">
            <a:avLst/>
          </a:prstGeom>
          <a:solidFill>
            <a:srgbClr val="FFFFFF">
              <a:alpha val="79999"/>
            </a:srgbClr>
          </a:solidFill>
          <a:ln w="38100" cap="sq">
            <a:solidFill>
              <a:srgbClr val="5C2305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533400" y="762000"/>
            <a:ext cx="8001000" cy="5334000"/>
          </a:xfrm>
          <a:prstGeom prst="rect">
            <a:avLst/>
          </a:prstGeom>
          <a:noFill/>
          <a:ln w="762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2741613" y="1370013"/>
            <a:ext cx="5484812" cy="2133600"/>
          </a:xfrm>
        </p:spPr>
        <p:txBody>
          <a:bodyPr anchor="b"/>
          <a:lstStyle>
            <a:lvl1pPr>
              <a:defRPr sz="4600" b="1"/>
            </a:lvl1pPr>
          </a:lstStyle>
          <a:p>
            <a:pPr lvl="0"/>
            <a:r>
              <a:rPr lang="ru-RU" noProof="0" smtClean="0"/>
              <a:t>Нажмите кнопку, чтобы изменить стиль основного заголовка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3581400"/>
            <a:ext cx="5486400" cy="1058863"/>
          </a:xfrm>
        </p:spPr>
        <p:txBody>
          <a:bodyPr/>
          <a:lstStyle>
            <a:lvl1pPr marL="0" indent="0">
              <a:buFontTx/>
              <a:buNone/>
              <a:defRPr sz="3200"/>
            </a:lvl1pPr>
          </a:lstStyle>
          <a:p>
            <a:pPr lvl="0"/>
            <a:r>
              <a:rPr lang="ru-RU" noProof="0" smtClean="0"/>
              <a:t>Нажмите кнопку, чтобы изменить стили основного текста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333FD-9416-4402-A78C-34276D10260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14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29A18-2F75-45EF-9C7B-03587CBC2FAA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8765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1C1E1-413C-4DBB-885E-671F6B5036A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54686-D104-4E0B-9CDD-63BBD5BE4316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1877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C6B06-2D4C-418E-81F1-9EC78CCDBC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46E33-E528-4AB3-801E-F7BD2B5C7389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7491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741613" y="1752600"/>
            <a:ext cx="2665412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59425" y="1752600"/>
            <a:ext cx="2667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5A29C-3B98-4568-8725-44177E070AE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C5FB1-2995-42DB-A2FE-D8A460A03A81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1273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65077-CC54-434F-A517-C14E3617986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8CFD3-A36C-4B39-B5F8-8EBAB2730E03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512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B85E6-1E1E-4F0E-94BF-8185BAB4F49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435E2-2BBE-4A7A-90EF-CFBF7DB5ACB2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9307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670D1-B3CD-4B63-8425-D78481E81FD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E96D9-D198-4E19-A58B-D7134B885D68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6603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21F74-6C7E-42CA-96B0-A35E5D36FC2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52785-FA97-4282-A14E-3BD786748113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6018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837DC-46B7-4D28-B3C9-D05C10180C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6FDB7-03E8-44E8-B387-388793AC31B7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3645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5B59F-CE6E-49C2-B810-59DAB361CDB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A49EE-F7C9-46E4-873C-37EC770AD998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4485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48450" y="838200"/>
            <a:ext cx="1581150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5000" y="838200"/>
            <a:ext cx="4591050" cy="5105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D10DE-5577-46B8-9762-26A05DC7E14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051AB-8CAB-4CA9-922B-AC9091946F98}" type="datetime1">
              <a:rPr lang="ru-RU">
                <a:solidFill>
                  <a:srgbClr val="000000"/>
                </a:solidFill>
              </a:rPr>
              <a:pPr>
                <a:defRPr/>
              </a:pPr>
              <a:t>20.06.2017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40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Элегантный абстрактный\ElegantSlid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1331913" y="260350"/>
            <a:ext cx="74882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1331913" y="1557338"/>
            <a:ext cx="749935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TextBox 1"/>
          <p:cNvSpPr txBox="1">
            <a:spLocks noChangeArrowheads="1"/>
          </p:cNvSpPr>
          <p:nvPr/>
        </p:nvSpPr>
        <p:spPr bwMode="auto">
          <a:xfrm>
            <a:off x="-31750" y="6638925"/>
            <a:ext cx="13350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n-US" sz="1200" smtClean="0">
                <a:solidFill>
                  <a:schemeClr val="bg1"/>
                </a:solidFill>
                <a:latin typeface="Baskerville Old Face" pitchFamily="18" charset="0"/>
              </a:rPr>
              <a:t>ProPowerPoint.Ru</a:t>
            </a:r>
            <a:endParaRPr lang="ru-RU" sz="1200" smtClean="0">
              <a:solidFill>
                <a:schemeClr val="bg1"/>
              </a:solidFill>
              <a:latin typeface="Ariston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0"/>
          <p:cNvSpPr>
            <a:spLocks noChangeArrowheads="1"/>
          </p:cNvSpPr>
          <p:nvPr/>
        </p:nvSpPr>
        <p:spPr bwMode="auto">
          <a:xfrm>
            <a:off x="304800" y="533400"/>
            <a:ext cx="8458200" cy="5791200"/>
          </a:xfrm>
          <a:prstGeom prst="rect">
            <a:avLst/>
          </a:prstGeom>
          <a:solidFill>
            <a:srgbClr val="FFFFFF">
              <a:alpha val="79999"/>
            </a:srgbClr>
          </a:solidFill>
          <a:ln w="38100" cap="sq">
            <a:solidFill>
              <a:srgbClr val="5C2305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7" name="Rectangle 21"/>
          <p:cNvSpPr>
            <a:spLocks noChangeArrowheads="1"/>
          </p:cNvSpPr>
          <p:nvPr/>
        </p:nvSpPr>
        <p:spPr bwMode="auto">
          <a:xfrm>
            <a:off x="533400" y="762000"/>
            <a:ext cx="8001000" cy="5334000"/>
          </a:xfrm>
          <a:prstGeom prst="rect">
            <a:avLst/>
          </a:prstGeom>
          <a:noFill/>
          <a:ln w="762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838200"/>
            <a:ext cx="6324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стиль основного заголовка</a:t>
            </a:r>
          </a:p>
        </p:txBody>
      </p:sp>
      <p:sp>
        <p:nvSpPr>
          <p:cNvPr id="1029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41613" y="1752600"/>
            <a:ext cx="548481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стили основного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415088"/>
            <a:ext cx="739775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pPr eaLnBrk="0" hangingPunct="0">
              <a:defRPr/>
            </a:pPr>
            <a:fld id="{48233A68-CEA6-46DF-B54A-40A4A98E0DFC}" type="slidenum">
              <a:rPr kumimoji="1" lang="ru-RU">
                <a:solidFill>
                  <a:srgbClr val="000000"/>
                </a:solidFill>
              </a:rPr>
              <a:pPr eaLnBrk="0" hangingPunct="0">
                <a:defRPr/>
              </a:pPr>
              <a:t>‹#›</a:t>
            </a:fld>
            <a:endParaRPr kumimoji="1" lang="ru-RU" dirty="0">
              <a:solidFill>
                <a:srgbClr val="000000"/>
              </a:solidFill>
            </a:endParaRPr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415088"/>
            <a:ext cx="4419600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000" b="0" dirty="0">
                <a:latin typeface="+mn-lt"/>
              </a:defRPr>
            </a:lvl1pPr>
          </a:lstStyle>
          <a:p>
            <a:pPr eaLnBrk="0" hangingPunct="0">
              <a:defRPr/>
            </a:pPr>
            <a:endParaRPr kumimoji="1" lang="ru-RU">
              <a:solidFill>
                <a:srgbClr val="000000"/>
              </a:solidFill>
            </a:endParaRPr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1905000" y="6415088"/>
            <a:ext cx="1593850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pPr eaLnBrk="0" hangingPunct="0">
              <a:defRPr/>
            </a:pPr>
            <a:fld id="{1C51DB77-0209-48CE-8648-8D99BC69B12E}" type="datetime1">
              <a:rPr kumimoji="1" lang="ru-RU">
                <a:solidFill>
                  <a:srgbClr val="000000"/>
                </a:solidFill>
              </a:rPr>
              <a:pPr eaLnBrk="0" hangingPunct="0">
                <a:defRPr/>
              </a:pPr>
              <a:t>20.06.2017</a:t>
            </a:fld>
            <a:endParaRPr kumimoji="1"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324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2200">
          <a:solidFill>
            <a:srgbClr val="5C230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2000">
          <a:solidFill>
            <a:srgbClr val="5C2305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>
          <a:solidFill>
            <a:srgbClr val="5C2305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600">
          <a:solidFill>
            <a:srgbClr val="5C2305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0"/>
          <p:cNvSpPr>
            <a:spLocks noChangeArrowheads="1"/>
          </p:cNvSpPr>
          <p:nvPr/>
        </p:nvSpPr>
        <p:spPr bwMode="auto">
          <a:xfrm>
            <a:off x="304800" y="533400"/>
            <a:ext cx="8458200" cy="5791200"/>
          </a:xfrm>
          <a:prstGeom prst="rect">
            <a:avLst/>
          </a:prstGeom>
          <a:solidFill>
            <a:srgbClr val="FFFFFF">
              <a:alpha val="79999"/>
            </a:srgbClr>
          </a:solidFill>
          <a:ln w="38100" cap="sq">
            <a:solidFill>
              <a:srgbClr val="5C2305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7" name="Rectangle 21"/>
          <p:cNvSpPr>
            <a:spLocks noChangeArrowheads="1"/>
          </p:cNvSpPr>
          <p:nvPr/>
        </p:nvSpPr>
        <p:spPr bwMode="auto">
          <a:xfrm>
            <a:off x="533400" y="762000"/>
            <a:ext cx="8001000" cy="5334000"/>
          </a:xfrm>
          <a:prstGeom prst="rect">
            <a:avLst/>
          </a:prstGeom>
          <a:noFill/>
          <a:ln w="76200" cap="sq">
            <a:solidFill>
              <a:srgbClr val="FF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838200"/>
            <a:ext cx="6324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стиль основного заголовка</a:t>
            </a:r>
          </a:p>
        </p:txBody>
      </p:sp>
      <p:sp>
        <p:nvSpPr>
          <p:cNvPr id="1029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41613" y="1752600"/>
            <a:ext cx="548481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стили основного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415088"/>
            <a:ext cx="739775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pPr eaLnBrk="0" hangingPunct="0">
              <a:defRPr/>
            </a:pPr>
            <a:fld id="{48233A68-CEA6-46DF-B54A-40A4A98E0DFC}" type="slidenum">
              <a:rPr kumimoji="1" lang="ru-RU">
                <a:solidFill>
                  <a:srgbClr val="000000"/>
                </a:solidFill>
              </a:rPr>
              <a:pPr eaLnBrk="0" hangingPunct="0">
                <a:defRPr/>
              </a:pPr>
              <a:t>‹#›</a:t>
            </a:fld>
            <a:endParaRPr kumimoji="1" lang="ru-RU" dirty="0">
              <a:solidFill>
                <a:srgbClr val="000000"/>
              </a:solidFill>
            </a:endParaRPr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415088"/>
            <a:ext cx="4419600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000" b="0" dirty="0">
                <a:latin typeface="+mn-lt"/>
              </a:defRPr>
            </a:lvl1pPr>
          </a:lstStyle>
          <a:p>
            <a:pPr eaLnBrk="0" hangingPunct="0">
              <a:defRPr/>
            </a:pPr>
            <a:endParaRPr kumimoji="1" lang="ru-RU">
              <a:solidFill>
                <a:srgbClr val="000000"/>
              </a:solidFill>
            </a:endParaRPr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1905000" y="6415088"/>
            <a:ext cx="1593850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pPr eaLnBrk="0" hangingPunct="0">
              <a:defRPr/>
            </a:pPr>
            <a:fld id="{1C51DB77-0209-48CE-8648-8D99BC69B12E}" type="datetime1">
              <a:rPr kumimoji="1" lang="ru-RU">
                <a:solidFill>
                  <a:srgbClr val="000000"/>
                </a:solidFill>
              </a:rPr>
              <a:pPr eaLnBrk="0" hangingPunct="0">
                <a:defRPr/>
              </a:pPr>
              <a:t>20.06.2017</a:t>
            </a:fld>
            <a:endParaRPr kumimoji="1"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324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rgbClr val="5C2305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2200">
          <a:solidFill>
            <a:srgbClr val="5C230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2000">
          <a:solidFill>
            <a:srgbClr val="5C2305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>
          <a:solidFill>
            <a:srgbClr val="5C2305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600">
          <a:solidFill>
            <a:srgbClr val="5C2305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lr>
          <a:srgbClr val="5C2305"/>
        </a:buClr>
        <a:buChar char="•"/>
        <a:defRPr kumimoji="1" sz="1400">
          <a:solidFill>
            <a:srgbClr val="5C2305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16013" y="692696"/>
            <a:ext cx="7110412" cy="1800200"/>
          </a:xfrm>
          <a:noFill/>
        </p:spPr>
        <p:txBody>
          <a:bodyPr/>
          <a:lstStyle/>
          <a:p>
            <a:pPr algn="ctr"/>
            <a:r>
              <a:rPr lang="ru-RU" altLang="ru-RU" sz="2400" dirty="0">
                <a:latin typeface="Comic Sans MS" panose="030F0702030302020204" pitchFamily="66" charset="0"/>
              </a:rPr>
              <a:t>МКДОУ Новоаннинский </a:t>
            </a:r>
            <a:br>
              <a:rPr lang="ru-RU" altLang="ru-RU" sz="2400" dirty="0">
                <a:latin typeface="Comic Sans MS" panose="030F0702030302020204" pitchFamily="66" charset="0"/>
              </a:rPr>
            </a:br>
            <a:r>
              <a:rPr lang="ru-RU" altLang="ru-RU" sz="2400" dirty="0">
                <a:latin typeface="Comic Sans MS" panose="030F0702030302020204" pitchFamily="66" charset="0"/>
              </a:rPr>
              <a:t>детский сад №5</a:t>
            </a:r>
            <a:br>
              <a:rPr lang="ru-RU" altLang="ru-RU" sz="2400" dirty="0">
                <a:latin typeface="Comic Sans MS" panose="030F0702030302020204" pitchFamily="66" charset="0"/>
              </a:rPr>
            </a:br>
            <a:r>
              <a:rPr lang="ru-RU" altLang="ru-RU" sz="2400" dirty="0"/>
              <a:t/>
            </a:r>
            <a:br>
              <a:rPr lang="ru-RU" altLang="ru-RU" sz="2400" dirty="0"/>
            </a:br>
            <a:endParaRPr lang="ru-RU" altLang="ru-RU" sz="2400" dirty="0" smtClean="0"/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619672" y="2348880"/>
            <a:ext cx="5976664" cy="1638300"/>
          </a:xfrm>
          <a:noFill/>
        </p:spPr>
        <p:txBody>
          <a:bodyPr/>
          <a:lstStyle/>
          <a:p>
            <a:pPr algn="ctr"/>
            <a:r>
              <a:rPr lang="ru-RU" altLang="ru-RU" sz="2800" b="1" i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Проект </a:t>
            </a:r>
          </a:p>
          <a:p>
            <a:pPr algn="ctr"/>
            <a:r>
              <a:rPr lang="ru-RU" altLang="ru-RU" sz="2800" b="1" i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«Вторая жизнь пластиковой бутылки. Веселая метелка.»</a:t>
            </a:r>
            <a:endParaRPr lang="ru-RU" altLang="ru-RU" sz="2800" b="1" i="1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3076" name="Прямоугольник 1"/>
          <p:cNvSpPr>
            <a:spLocks noChangeArrowheads="1"/>
          </p:cNvSpPr>
          <p:nvPr/>
        </p:nvSpPr>
        <p:spPr bwMode="auto">
          <a:xfrm>
            <a:off x="3131840" y="5373216"/>
            <a:ext cx="30963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r>
              <a:rPr lang="ru-RU" altLang="ru-RU" sz="1800" dirty="0" smtClean="0">
                <a:solidFill>
                  <a:srgbClr val="5C2305"/>
                </a:solidFill>
                <a:latin typeface="Comic Sans MS" panose="030F0702030302020204" pitchFamily="66" charset="0"/>
                <a:cs typeface="Times New Roman" pitchFamily="18" charset="0"/>
              </a:rPr>
              <a:t>Новоаннинский 2017 г</a:t>
            </a:r>
            <a:endParaRPr lang="ru-RU" altLang="ru-RU" sz="1800" dirty="0">
              <a:solidFill>
                <a:srgbClr val="5C2305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58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8200"/>
            <a:ext cx="8280920" cy="685800"/>
          </a:xfrm>
        </p:spPr>
        <p:txBody>
          <a:bodyPr/>
          <a:lstStyle/>
          <a:p>
            <a:pPr algn="ctr"/>
            <a:r>
              <a:rPr lang="ru-RU" b="1" dirty="0" smtClean="0">
                <a:latin typeface="Comic Sans MS" panose="030F0702030302020204" pitchFamily="66" charset="0"/>
              </a:rPr>
              <a:t>Карта проекта</a:t>
            </a:r>
            <a:br>
              <a:rPr lang="ru-RU" b="1" dirty="0" smtClean="0">
                <a:latin typeface="Comic Sans MS" panose="030F0702030302020204" pitchFamily="66" charset="0"/>
              </a:rPr>
            </a:br>
            <a:endParaRPr lang="ru-RU" b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68760"/>
            <a:ext cx="7704856" cy="4674840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Comic Sans MS" panose="030F0702030302020204" pitchFamily="66" charset="0"/>
              </a:rPr>
              <a:t>Разработчики: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Горбунова  Н.А., воспитатель высшей квалификационной категории;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Аникеева  Л.Ф., воспитатель высшей</a:t>
            </a:r>
          </a:p>
          <a:p>
            <a:pPr marL="0" indent="0">
              <a:buNone/>
            </a:pPr>
            <a:r>
              <a:rPr lang="ru-RU" dirty="0" smtClean="0">
                <a:latin typeface="Comic Sans MS" panose="030F0702030302020204" pitchFamily="66" charset="0"/>
              </a:rPr>
              <a:t>квалификационной категории.</a:t>
            </a:r>
          </a:p>
          <a:p>
            <a:pPr marL="0" indent="0">
              <a:buNone/>
            </a:pPr>
            <a:r>
              <a:rPr lang="ru-RU" b="1" dirty="0" smtClean="0">
                <a:latin typeface="Comic Sans MS" panose="030F0702030302020204" pitchFamily="66" charset="0"/>
              </a:rPr>
              <a:t>Участники: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дети второй младшей группы и их родители, воспитатели.</a:t>
            </a:r>
          </a:p>
          <a:p>
            <a:pPr marL="0" indent="0">
              <a:buNone/>
            </a:pPr>
            <a:r>
              <a:rPr lang="ru-RU" b="1" dirty="0" smtClean="0">
                <a:latin typeface="Comic Sans MS" panose="030F0702030302020204" pitchFamily="66" charset="0"/>
              </a:rPr>
              <a:t>Период: 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краткосрочный. </a:t>
            </a:r>
          </a:p>
          <a:p>
            <a:pPr marL="0" indent="0">
              <a:buNone/>
            </a:pPr>
            <a:r>
              <a:rPr lang="ru-RU" b="1" dirty="0" smtClean="0">
                <a:latin typeface="Comic Sans MS" panose="030F0702030302020204" pitchFamily="66" charset="0"/>
              </a:rPr>
              <a:t>Вид проекта: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педагогический, исследовательски-творческий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0775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Comic Sans MS" panose="030F0702030302020204" pitchFamily="66" charset="0"/>
              </a:rPr>
              <a:t>Актуальность проекта</a:t>
            </a:r>
            <a:br>
              <a:rPr lang="ru-RU" b="1" dirty="0" smtClean="0">
                <a:latin typeface="Comic Sans MS" panose="030F0702030302020204" pitchFamily="66" charset="0"/>
              </a:rPr>
            </a:br>
            <a:endParaRPr lang="ru-RU" b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428800"/>
            <a:ext cx="4320480" cy="4191000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ru-RU" sz="2400" dirty="0" smtClean="0">
                <a:latin typeface="Comic Sans MS" panose="030F0702030302020204" pitchFamily="66" charset="0"/>
              </a:rPr>
              <a:t>Бытовые отходы в виде пластиковых бутылок загрязняют окружающую среду. Чтобы сделать окружающею среду более чистой, нужно уменьшить количество выбрасываемых упаковок, а для этого надо дать им новую жизнь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2736304" cy="3816424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7195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6324600" cy="685800"/>
          </a:xfrm>
        </p:spPr>
        <p:txBody>
          <a:bodyPr/>
          <a:lstStyle/>
          <a:p>
            <a:r>
              <a:rPr lang="ru-RU" b="1" dirty="0" smtClean="0">
                <a:solidFill>
                  <a:srgbClr val="6F3505"/>
                </a:solidFill>
                <a:latin typeface="Comic Sans MS" panose="030F0702030302020204" pitchFamily="66" charset="0"/>
              </a:rPr>
              <a:t>Цель проекта</a:t>
            </a:r>
            <a:r>
              <a:rPr lang="ru-RU" b="1" dirty="0" smtClean="0">
                <a:solidFill>
                  <a:srgbClr val="6F3505"/>
                </a:solidFill>
              </a:rPr>
              <a:t>:</a:t>
            </a:r>
            <a:endParaRPr lang="ru-RU" b="1" dirty="0">
              <a:solidFill>
                <a:srgbClr val="6F350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7920880" cy="1224136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- научиться находить применения пластиковым бутылкам  после их первичного использования.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49" y="2816043"/>
            <a:ext cx="796046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6F3505"/>
                </a:solidFill>
                <a:latin typeface="Comic Sans MS" panose="030F0702030302020204" pitchFamily="66" charset="0"/>
              </a:rPr>
              <a:t>ф</a:t>
            </a:r>
            <a:r>
              <a:rPr lang="ru-RU" sz="2400" dirty="0" smtClean="0">
                <a:solidFill>
                  <a:srgbClr val="6F3505"/>
                </a:solidFill>
                <a:latin typeface="Comic Sans MS" panose="030F0702030302020204" pitchFamily="66" charset="0"/>
              </a:rPr>
              <a:t>ормировать </a:t>
            </a:r>
            <a:r>
              <a:rPr lang="ru-RU" sz="2400" dirty="0">
                <a:solidFill>
                  <a:srgbClr val="6F3505"/>
                </a:solidFill>
                <a:latin typeface="Comic Sans MS" panose="030F0702030302020204" pitchFamily="66" charset="0"/>
              </a:rPr>
              <a:t>у детей бережное отношение к окружающей </a:t>
            </a:r>
            <a:r>
              <a:rPr lang="ru-RU" sz="2400" dirty="0" smtClean="0">
                <a:solidFill>
                  <a:srgbClr val="6F3505"/>
                </a:solidFill>
                <a:latin typeface="Comic Sans MS" panose="030F0702030302020204" pitchFamily="66" charset="0"/>
              </a:rPr>
              <a:t>среде;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6F3505"/>
                </a:solidFill>
                <a:latin typeface="Comic Sans MS" panose="030F0702030302020204" pitchFamily="66" charset="0"/>
              </a:rPr>
              <a:t>развивать </a:t>
            </a:r>
            <a:r>
              <a:rPr lang="ru-RU" sz="2400" dirty="0">
                <a:solidFill>
                  <a:srgbClr val="6F3505"/>
                </a:solidFill>
                <a:latin typeface="Comic Sans MS" panose="030F0702030302020204" pitchFamily="66" charset="0"/>
              </a:rPr>
              <a:t>навыки использования </a:t>
            </a:r>
            <a:r>
              <a:rPr lang="ru-RU" sz="2400" dirty="0" smtClean="0">
                <a:solidFill>
                  <a:srgbClr val="6F3505"/>
                </a:solidFill>
                <a:latin typeface="Comic Sans MS" panose="030F0702030302020204" pitchFamily="66" charset="0"/>
              </a:rPr>
              <a:t>пластиковых бутылок первичного </a:t>
            </a:r>
            <a:r>
              <a:rPr lang="ru-RU" sz="2400" dirty="0">
                <a:solidFill>
                  <a:srgbClr val="6F3505"/>
                </a:solidFill>
                <a:latin typeface="Comic Sans MS" panose="030F0702030302020204" pitchFamily="66" charset="0"/>
              </a:rPr>
              <a:t>использования для изобретения полезных в быту </a:t>
            </a:r>
            <a:r>
              <a:rPr lang="ru-RU" sz="2400" dirty="0" smtClean="0">
                <a:solidFill>
                  <a:srgbClr val="6F3505"/>
                </a:solidFill>
                <a:latin typeface="Comic Sans MS" panose="030F0702030302020204" pitchFamily="66" charset="0"/>
              </a:rPr>
              <a:t>вещей;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6F3505"/>
                </a:solidFill>
                <a:latin typeface="Comic Sans MS" panose="030F0702030302020204" pitchFamily="66" charset="0"/>
              </a:rPr>
              <a:t>развивать </a:t>
            </a:r>
            <a:r>
              <a:rPr lang="ru-RU" sz="2400" dirty="0">
                <a:solidFill>
                  <a:srgbClr val="6F3505"/>
                </a:solidFill>
                <a:latin typeface="Comic Sans MS" panose="030F0702030302020204" pitchFamily="66" charset="0"/>
              </a:rPr>
              <a:t>познавательные умения детей и </a:t>
            </a:r>
            <a:r>
              <a:rPr lang="ru-RU" sz="2400" dirty="0" smtClean="0">
                <a:solidFill>
                  <a:srgbClr val="6F3505"/>
                </a:solidFill>
                <a:latin typeface="Comic Sans MS" panose="030F0702030302020204" pitchFamily="66" charset="0"/>
              </a:rPr>
              <a:t>    родителей </a:t>
            </a:r>
            <a:r>
              <a:rPr lang="ru-RU" sz="2400" dirty="0">
                <a:solidFill>
                  <a:srgbClr val="6F3505"/>
                </a:solidFill>
                <a:latin typeface="Comic Sans MS" panose="030F0702030302020204" pitchFamily="66" charset="0"/>
              </a:rPr>
              <a:t>при овладении исследовательскими методами познания окружающего мира.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0" y="2292823"/>
            <a:ext cx="44361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6F3505"/>
                </a:solidFill>
                <a:latin typeface="Comic Sans MS" panose="030F0702030302020204" pitchFamily="66" charset="0"/>
              </a:rPr>
              <a:t>Задачи проекта:</a:t>
            </a:r>
          </a:p>
        </p:txBody>
      </p:sp>
    </p:spTree>
    <p:extLst>
      <p:ext uri="{BB962C8B-B14F-4D97-AF65-F5344CB8AC3E}">
        <p14:creationId xmlns:p14="http://schemas.microsoft.com/office/powerpoint/2010/main" val="202961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7906072" cy="685800"/>
          </a:xfrm>
        </p:spPr>
        <p:txBody>
          <a:bodyPr/>
          <a:lstStyle/>
          <a:p>
            <a:pPr algn="ctr"/>
            <a:r>
              <a:rPr lang="ru-RU" b="1" dirty="0" smtClean="0">
                <a:latin typeface="Comic Sans MS" panose="030F0702030302020204" pitchFamily="66" charset="0"/>
              </a:rPr>
              <a:t>Этапы реализации проекта:</a:t>
            </a:r>
            <a:endParaRPr lang="ru-RU" b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80728"/>
            <a:ext cx="7920880" cy="5544616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1 этап – аналитический.</a:t>
            </a:r>
          </a:p>
          <a:p>
            <a:pPr marL="0" indent="0">
              <a:buNone/>
            </a:pPr>
            <a:r>
              <a:rPr lang="ru-RU" sz="2400" dirty="0">
                <a:latin typeface="Comic Sans MS" panose="030F0702030302020204" pitchFamily="66" charset="0"/>
              </a:rPr>
              <a:t>Ц</a:t>
            </a:r>
            <a:r>
              <a:rPr lang="ru-RU" sz="2400" dirty="0" smtClean="0">
                <a:latin typeface="Comic Sans MS" panose="030F0702030302020204" pitchFamily="66" charset="0"/>
              </a:rPr>
              <a:t>ель: формирование экологического сознания, экологической культуры.</a:t>
            </a:r>
          </a:p>
          <a:p>
            <a:pPr marL="0" indent="0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2 этап - организационный.</a:t>
            </a:r>
          </a:p>
          <a:p>
            <a:pPr marL="0" indent="0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Цель: привлечение родителей к предстоящей творческой работе.</a:t>
            </a:r>
          </a:p>
          <a:p>
            <a:pPr marL="0" indent="0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3 этап - практический.</a:t>
            </a:r>
          </a:p>
          <a:p>
            <a:pPr marL="0" indent="0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Цель: совместное сотрудничество педагогов и родителей.</a:t>
            </a:r>
          </a:p>
          <a:p>
            <a:pPr marL="0" indent="0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 4 этап – итоговый.</a:t>
            </a:r>
          </a:p>
          <a:p>
            <a:pPr marL="0" indent="0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Цель: обобщение опыта и определение результата практической и совместной деятельности педагога и родителей.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0087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8200"/>
            <a:ext cx="8280920" cy="685800"/>
          </a:xfrm>
        </p:spPr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Формы работы по реализации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903" y="1772816"/>
            <a:ext cx="4518521" cy="4170784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latin typeface="Comic Sans MS" panose="030F0702030302020204" pitchFamily="66" charset="0"/>
              </a:rPr>
              <a:t>консультации</a:t>
            </a:r>
            <a:r>
              <a:rPr lang="ru-RU" dirty="0">
                <a:latin typeface="Comic Sans MS" panose="030F0702030302020204" pitchFamily="66" charset="0"/>
              </a:rPr>
              <a:t>, беседы</a:t>
            </a:r>
            <a:r>
              <a:rPr lang="ru-RU" dirty="0" smtClean="0">
                <a:latin typeface="Comic Sans MS" panose="030F0702030302020204" pitchFamily="66" charset="0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latin typeface="Comic Sans MS" panose="030F0702030302020204" pitchFamily="66" charset="0"/>
              </a:rPr>
              <a:t>м</a:t>
            </a:r>
            <a:r>
              <a:rPr lang="ru-RU" dirty="0" smtClean="0">
                <a:latin typeface="Comic Sans MS" panose="030F0702030302020204" pitchFamily="66" charset="0"/>
              </a:rPr>
              <a:t>астер-класс для родителей;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latin typeface="Comic Sans MS" panose="030F0702030302020204" pitchFamily="66" charset="0"/>
              </a:rPr>
              <a:t>создание </a:t>
            </a:r>
            <a:r>
              <a:rPr lang="ru-RU" dirty="0" smtClean="0">
                <a:latin typeface="Comic Sans MS" panose="030F0702030302020204" pitchFamily="66" charset="0"/>
              </a:rPr>
              <a:t>презентации, к</a:t>
            </a:r>
            <a:r>
              <a:rPr lang="ru-RU" dirty="0" smtClean="0">
                <a:latin typeface="Comic Sans MS" panose="030F0702030302020204" pitchFamily="66" charset="0"/>
              </a:rPr>
              <a:t>арты</a:t>
            </a:r>
          </a:p>
          <a:p>
            <a:pPr marL="0" indent="0">
              <a:buNone/>
            </a:pP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smtClean="0">
                <a:latin typeface="Comic Sans MS" panose="030F0702030302020204" pitchFamily="66" charset="0"/>
              </a:rPr>
              <a:t>   </a:t>
            </a:r>
            <a:r>
              <a:rPr lang="ru-RU" dirty="0" smtClean="0">
                <a:latin typeface="Comic Sans MS" panose="030F0702030302020204" pitchFamily="66" charset="0"/>
              </a:rPr>
              <a:t> мини - проекта;</a:t>
            </a:r>
            <a:endParaRPr lang="ru-RU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dirty="0">
              <a:latin typeface="Comic Sans MS" panose="030F0702030302020204" pitchFamily="66" charset="0"/>
            </a:endParaRPr>
          </a:p>
          <a:p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72816"/>
            <a:ext cx="2580499" cy="397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21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 panose="030F0702030302020204" pitchFamily="66" charset="0"/>
              </a:rPr>
              <a:t>«Веселая метелка»</a:t>
            </a:r>
            <a:r>
              <a:rPr lang="ru-RU" dirty="0">
                <a:latin typeface="Comic Sans MS" panose="030F0702030302020204" pitchFamily="66" charset="0"/>
              </a:rPr>
              <a:t/>
            </a:r>
            <a:br>
              <a:rPr lang="ru-RU" dirty="0">
                <a:latin typeface="Comic Sans MS" panose="030F0702030302020204" pitchFamily="66" charset="0"/>
              </a:rPr>
            </a:b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52600"/>
            <a:ext cx="7758881" cy="4191000"/>
          </a:xfrm>
        </p:spPr>
        <p:txBody>
          <a:bodyPr/>
          <a:lstStyle/>
          <a:p>
            <a:r>
              <a:rPr lang="ru-RU" sz="2400" dirty="0" smtClean="0">
                <a:latin typeface="Comic Sans MS" panose="030F0702030302020204" pitchFamily="66" charset="0"/>
              </a:rPr>
              <a:t>Для </a:t>
            </a:r>
            <a:r>
              <a:rPr lang="ru-RU" sz="2400" dirty="0">
                <a:latin typeface="Comic Sans MS" panose="030F0702030302020204" pitchFamily="66" charset="0"/>
              </a:rPr>
              <a:t>метлы нам понадобилась пластиковая бутылка 1,5 литра, ножницы, крышечка и пластмассовая палочка для основания. при помощи ножниц мы нарезали бутылку на маленькие полоски до горлышка, предварительно обрезав донышко бутылки, в крышечке сделали дырку, по диаметру палки, собрали метлу.</a:t>
            </a:r>
          </a:p>
        </p:txBody>
      </p:sp>
    </p:spTree>
    <p:extLst>
      <p:ext uri="{BB962C8B-B14F-4D97-AF65-F5344CB8AC3E}">
        <p14:creationId xmlns:p14="http://schemas.microsoft.com/office/powerpoint/2010/main" val="4077683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196808" cy="685800"/>
          </a:xfrm>
        </p:spPr>
        <p:txBody>
          <a:bodyPr/>
          <a:lstStyle/>
          <a:p>
            <a:pPr algn="ctr"/>
            <a:r>
              <a:rPr lang="ru-RU" b="1" dirty="0">
                <a:latin typeface="Comic Sans MS" panose="030F0702030302020204" pitchFamily="66" charset="0"/>
              </a:rPr>
              <a:t>ЗАКЛЮЧЕНИЕ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1757382"/>
            <a:ext cx="4392488" cy="4191000"/>
          </a:xfrm>
        </p:spPr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Наши наблюдения и проведенная работа показали,  что если подходить к этой проблеме творчески и по- хозяйски, то можно найти много способов применения пластиковой бутылке. Каждый из нас может внести свой вклад в решение этого вопроса.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43" y="1757382"/>
            <a:ext cx="4248472" cy="3744416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3231205"/>
      </p:ext>
    </p:extLst>
  </p:cSld>
  <p:clrMapOvr>
    <a:masterClrMapping/>
  </p:clrMapOvr>
</p:sld>
</file>

<file path=ppt/theme/theme1.xml><?xml version="1.0" encoding="utf-8"?>
<a:theme xmlns:a="http://schemas.openxmlformats.org/drawingml/2006/main" name="Elegan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1018387">
  <a:themeElements>
    <a:clrScheme name="01018387 1">
      <a:dk1>
        <a:srgbClr val="000000"/>
      </a:dk1>
      <a:lt1>
        <a:srgbClr val="0099CC"/>
      </a:lt1>
      <a:dk2>
        <a:srgbClr val="000000"/>
      </a:dk2>
      <a:lt2>
        <a:srgbClr val="868686"/>
      </a:lt2>
      <a:accent1>
        <a:srgbClr val="00FFCC"/>
      </a:accent1>
      <a:accent2>
        <a:srgbClr val="969696"/>
      </a:accent2>
      <a:accent3>
        <a:srgbClr val="AACAE2"/>
      </a:accent3>
      <a:accent4>
        <a:srgbClr val="000000"/>
      </a:accent4>
      <a:accent5>
        <a:srgbClr val="AAFFE2"/>
      </a:accent5>
      <a:accent6>
        <a:srgbClr val="878787"/>
      </a:accent6>
      <a:hlink>
        <a:srgbClr val="00FFCC"/>
      </a:hlink>
      <a:folHlink>
        <a:srgbClr val="99CCFF"/>
      </a:folHlink>
    </a:clrScheme>
    <a:fontScheme name="01018387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01018387 1">
        <a:dk1>
          <a:srgbClr val="000000"/>
        </a:dk1>
        <a:lt1>
          <a:srgbClr val="0099CC"/>
        </a:lt1>
        <a:dk2>
          <a:srgbClr val="000000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AACAE2"/>
        </a:accent3>
        <a:accent4>
          <a:srgbClr val="000000"/>
        </a:accent4>
        <a:accent5>
          <a:srgbClr val="AAFFE2"/>
        </a:accent5>
        <a:accent6>
          <a:srgbClr val="878787"/>
        </a:accent6>
        <a:hlink>
          <a:srgbClr val="00FFCC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18387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18387 3">
        <a:dk1>
          <a:srgbClr val="5F5F5F"/>
        </a:dk1>
        <a:lt1>
          <a:srgbClr val="FFFFFF"/>
        </a:lt1>
        <a:dk2>
          <a:srgbClr val="5F5F5F"/>
        </a:dk2>
        <a:lt2>
          <a:srgbClr val="000000"/>
        </a:lt2>
        <a:accent1>
          <a:srgbClr val="969696"/>
        </a:accent1>
        <a:accent2>
          <a:srgbClr val="000000"/>
        </a:accent2>
        <a:accent3>
          <a:srgbClr val="FFFFFF"/>
        </a:accent3>
        <a:accent4>
          <a:srgbClr val="505050"/>
        </a:accent4>
        <a:accent5>
          <a:srgbClr val="C9C9C9"/>
        </a:accent5>
        <a:accent6>
          <a:srgbClr val="000000"/>
        </a:accent6>
        <a:hlink>
          <a:srgbClr val="7777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01018387">
  <a:themeElements>
    <a:clrScheme name="01018387 1">
      <a:dk1>
        <a:srgbClr val="000000"/>
      </a:dk1>
      <a:lt1>
        <a:srgbClr val="0099CC"/>
      </a:lt1>
      <a:dk2>
        <a:srgbClr val="000000"/>
      </a:dk2>
      <a:lt2>
        <a:srgbClr val="868686"/>
      </a:lt2>
      <a:accent1>
        <a:srgbClr val="00FFCC"/>
      </a:accent1>
      <a:accent2>
        <a:srgbClr val="969696"/>
      </a:accent2>
      <a:accent3>
        <a:srgbClr val="AACAE2"/>
      </a:accent3>
      <a:accent4>
        <a:srgbClr val="000000"/>
      </a:accent4>
      <a:accent5>
        <a:srgbClr val="AAFFE2"/>
      </a:accent5>
      <a:accent6>
        <a:srgbClr val="878787"/>
      </a:accent6>
      <a:hlink>
        <a:srgbClr val="00FFCC"/>
      </a:hlink>
      <a:folHlink>
        <a:srgbClr val="99CCFF"/>
      </a:folHlink>
    </a:clrScheme>
    <a:fontScheme name="01018387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01018387 1">
        <a:dk1>
          <a:srgbClr val="000000"/>
        </a:dk1>
        <a:lt1>
          <a:srgbClr val="0099CC"/>
        </a:lt1>
        <a:dk2>
          <a:srgbClr val="000000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AACAE2"/>
        </a:accent3>
        <a:accent4>
          <a:srgbClr val="000000"/>
        </a:accent4>
        <a:accent5>
          <a:srgbClr val="AAFFE2"/>
        </a:accent5>
        <a:accent6>
          <a:srgbClr val="878787"/>
        </a:accent6>
        <a:hlink>
          <a:srgbClr val="00FFCC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18387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18387 3">
        <a:dk1>
          <a:srgbClr val="5F5F5F"/>
        </a:dk1>
        <a:lt1>
          <a:srgbClr val="FFFFFF"/>
        </a:lt1>
        <a:dk2>
          <a:srgbClr val="5F5F5F"/>
        </a:dk2>
        <a:lt2>
          <a:srgbClr val="000000"/>
        </a:lt2>
        <a:accent1>
          <a:srgbClr val="969696"/>
        </a:accent1>
        <a:accent2>
          <a:srgbClr val="000000"/>
        </a:accent2>
        <a:accent3>
          <a:srgbClr val="FFFFFF"/>
        </a:accent3>
        <a:accent4>
          <a:srgbClr val="505050"/>
        </a:accent4>
        <a:accent5>
          <a:srgbClr val="C9C9C9"/>
        </a:accent5>
        <a:accent6>
          <a:srgbClr val="000000"/>
        </a:accent6>
        <a:hlink>
          <a:srgbClr val="7777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Elegant</Template>
  <TotalTime>365</TotalTime>
  <Words>325</Words>
  <Application>Microsoft Office PowerPoint</Application>
  <PresentationFormat>Экран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Elegant</vt:lpstr>
      <vt:lpstr>01018387</vt:lpstr>
      <vt:lpstr>1_01018387</vt:lpstr>
      <vt:lpstr>МКДОУ Новоаннинский  детский сад №5  </vt:lpstr>
      <vt:lpstr>Карта проекта </vt:lpstr>
      <vt:lpstr>Актуальность проекта </vt:lpstr>
      <vt:lpstr>Цель проекта:</vt:lpstr>
      <vt:lpstr>Этапы реализации проекта:</vt:lpstr>
      <vt:lpstr>Формы работы по реализации проекта</vt:lpstr>
      <vt:lpstr>«Веселая метелка» 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МКДОУ Новоаннинский  детский сад №5</dc:title>
  <dc:subject>Абстрактный</dc:subject>
  <dc:creator>Admin</dc:creator>
  <dc:description>http://propowerpoint.ru - Бесплатные шаблоны для презентаций. Полезные советы и уроки PowerPoint .</dc:description>
  <cp:lastModifiedBy>Admin</cp:lastModifiedBy>
  <cp:revision>28</cp:revision>
  <dcterms:created xsi:type="dcterms:W3CDTF">2017-03-30T13:42:20Z</dcterms:created>
  <dcterms:modified xsi:type="dcterms:W3CDTF">2017-06-20T09:50:31Z</dcterms:modified>
</cp:coreProperties>
</file>