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82" r:id="rId8"/>
    <p:sldId id="264" r:id="rId9"/>
    <p:sldId id="265" r:id="rId10"/>
    <p:sldId id="300" r:id="rId11"/>
    <p:sldId id="266" r:id="rId12"/>
    <p:sldId id="297" r:id="rId13"/>
    <p:sldId id="286" r:id="rId14"/>
    <p:sldId id="295" r:id="rId15"/>
    <p:sldId id="285" r:id="rId16"/>
    <p:sldId id="267" r:id="rId17"/>
    <p:sldId id="270" r:id="rId18"/>
    <p:sldId id="271" r:id="rId19"/>
    <p:sldId id="281" r:id="rId20"/>
    <p:sldId id="296" r:id="rId21"/>
    <p:sldId id="274" r:id="rId22"/>
    <p:sldId id="277" r:id="rId23"/>
    <p:sldId id="275" r:id="rId24"/>
    <p:sldId id="288" r:id="rId25"/>
    <p:sldId id="289" r:id="rId26"/>
    <p:sldId id="291" r:id="rId27"/>
    <p:sldId id="280" r:id="rId28"/>
    <p:sldId id="298" r:id="rId29"/>
    <p:sldId id="299" r:id="rId30"/>
    <p:sldId id="292" r:id="rId31"/>
    <p:sldId id="293" r:id="rId32"/>
    <p:sldId id="294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12.06.2018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900igr.net/datas/russkij-jazyk/Pravopisanie-okonchanij-suschestvitelnykh/0007-007-Fizkultminutka.jpg" TargetMode="Externa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/>
          </p:cNvSpPr>
          <p:nvPr>
            <p:ph type="ctrTitle"/>
          </p:nvPr>
        </p:nvSpPr>
        <p:spPr>
          <a:xfrm>
            <a:off x="1476375" y="115888"/>
            <a:ext cx="7056438" cy="1800225"/>
          </a:xfrm>
          <a:extLst/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600" dirty="0" smtClean="0"/>
              <a:t/>
            </a:r>
            <a:br>
              <a:rPr lang="ru-RU" sz="2600" dirty="0" smtClean="0"/>
            </a:br>
            <a:r>
              <a:rPr lang="ru-RU" sz="3600" dirty="0" err="1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Мультимедийная</a:t>
            </a: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 разработка </a:t>
            </a:r>
            <a:b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</a:br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</a:rPr>
              <a:t>урока географии в 6 классе</a:t>
            </a:r>
            <a:r>
              <a:rPr lang="ru-RU" sz="2600" dirty="0" smtClean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ru-RU" sz="2600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ru-RU" sz="26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339" name="Rectangle 3"/>
          <p:cNvSpPr>
            <a:spLocks noGrp="1"/>
          </p:cNvSpPr>
          <p:nvPr>
            <p:ph type="subTitle" idx="1"/>
          </p:nvPr>
        </p:nvSpPr>
        <p:spPr>
          <a:xfrm>
            <a:off x="1763713" y="2636838"/>
            <a:ext cx="6400800" cy="2087562"/>
          </a:xfrm>
        </p:spPr>
        <p:txBody>
          <a:bodyPr/>
          <a:lstStyle/>
          <a:p>
            <a:pPr marL="82550" marR="0"/>
            <a:r>
              <a:rPr lang="ru-RU" sz="2800" b="1" dirty="0" smtClean="0">
                <a:solidFill>
                  <a:srgbClr val="140A00"/>
                </a:solidFill>
                <a:latin typeface="Times New Roman" pitchFamily="18" charset="0"/>
              </a:rPr>
              <a:t>Кеня Надежда Александровна,</a:t>
            </a:r>
          </a:p>
          <a:p>
            <a:pPr marL="82550" marR="0"/>
            <a:r>
              <a:rPr lang="ru-RU" sz="2800" b="1" dirty="0" smtClean="0">
                <a:solidFill>
                  <a:srgbClr val="140A00"/>
                </a:solidFill>
                <a:latin typeface="Times New Roman" pitchFamily="18" charset="0"/>
              </a:rPr>
              <a:t>Учитель географии и экономики</a:t>
            </a:r>
            <a:br>
              <a:rPr lang="ru-RU" sz="2800" b="1" dirty="0" smtClean="0">
                <a:solidFill>
                  <a:srgbClr val="140A00"/>
                </a:solidFill>
                <a:latin typeface="Times New Roman" pitchFamily="18" charset="0"/>
              </a:rPr>
            </a:br>
            <a:r>
              <a:rPr lang="ru-RU" sz="2800" b="1" dirty="0" smtClean="0">
                <a:solidFill>
                  <a:srgbClr val="140A00"/>
                </a:solidFill>
                <a:latin typeface="Times New Roman" pitchFamily="18" charset="0"/>
              </a:rPr>
              <a:t>МБОУ «СОШ № 2 им. А.И.Исаевой» </a:t>
            </a:r>
            <a:br>
              <a:rPr lang="ru-RU" sz="2800" b="1" dirty="0" smtClean="0">
                <a:solidFill>
                  <a:srgbClr val="140A00"/>
                </a:solidFill>
                <a:latin typeface="Times New Roman" pitchFamily="18" charset="0"/>
              </a:rPr>
            </a:br>
            <a:r>
              <a:rPr lang="ru-RU" sz="2800" b="1" dirty="0" smtClean="0">
                <a:solidFill>
                  <a:srgbClr val="140A00"/>
                </a:solidFill>
                <a:latin typeface="Times New Roman" pitchFamily="18" charset="0"/>
              </a:rPr>
              <a:t>г. Нефтеюганска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871663" y="0"/>
            <a:ext cx="7272337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>
                <a:latin typeface="Times New Roman" pitchFamily="18" charset="0"/>
              </a:rPr>
              <a:t>Тема: «Масштаб»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547813" y="4005263"/>
            <a:ext cx="7596187" cy="28527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2000" b="1" dirty="0" smtClean="0">
                <a:solidFill>
                  <a:srgbClr val="140A00"/>
                </a:solidFill>
                <a:latin typeface="Times New Roman" pitchFamily="18" charset="0"/>
              </a:rPr>
              <a:t>Учебно-методический комплекс:</a:t>
            </a:r>
          </a:p>
          <a:p>
            <a:r>
              <a:rPr lang="ru-RU" sz="2000" dirty="0" smtClean="0">
                <a:latin typeface="Times New Roman" pitchFamily="18" charset="0"/>
              </a:rPr>
              <a:t>Герасимова Т.П., </a:t>
            </a:r>
            <a:r>
              <a:rPr lang="ru-RU" sz="2000" dirty="0" err="1" smtClean="0">
                <a:latin typeface="Times New Roman" pitchFamily="18" charset="0"/>
              </a:rPr>
              <a:t>Неклюкова</a:t>
            </a:r>
            <a:r>
              <a:rPr lang="ru-RU" sz="2000" dirty="0" smtClean="0">
                <a:latin typeface="Times New Roman" pitchFamily="18" charset="0"/>
              </a:rPr>
              <a:t> Н.П. Начальный курс географии.</a:t>
            </a:r>
          </a:p>
          <a:p>
            <a:pPr>
              <a:buFont typeface="Arial" charset="0"/>
              <a:buNone/>
            </a:pPr>
            <a:r>
              <a:rPr lang="ru-RU" sz="2000" dirty="0" smtClean="0">
                <a:latin typeface="Times New Roman" pitchFamily="18" charset="0"/>
              </a:rPr>
              <a:t> 6 класс: Учебник для общеобразовательных учреждений. </a:t>
            </a:r>
            <a:r>
              <a:rPr lang="ru-RU" sz="2000" smtClean="0">
                <a:latin typeface="Times New Roman" pitchFamily="18" charset="0"/>
              </a:rPr>
              <a:t>–11-е </a:t>
            </a:r>
            <a:r>
              <a:rPr lang="ru-RU" sz="2000" dirty="0" smtClean="0">
                <a:latin typeface="Times New Roman" pitchFamily="18" charset="0"/>
              </a:rPr>
              <a:t>изд.стереотипное – М.: Дрофа, 2016</a:t>
            </a:r>
          </a:p>
          <a:p>
            <a:r>
              <a:rPr lang="ru-RU" sz="2000" dirty="0" smtClean="0">
                <a:latin typeface="Times New Roman" pitchFamily="18" charset="0"/>
              </a:rPr>
              <a:t> Атлас. Физическая география. Начальный курс. 6 класс.</a:t>
            </a:r>
          </a:p>
          <a:p>
            <a:pPr>
              <a:buFont typeface="Arial" charset="0"/>
              <a:buNone/>
            </a:pPr>
            <a:r>
              <a:rPr lang="ru-RU" sz="2000" dirty="0" smtClean="0">
                <a:latin typeface="Times New Roman" pitchFamily="18" charset="0"/>
              </a:rPr>
              <a:t>       Дрофа 2017 год.</a:t>
            </a:r>
          </a:p>
        </p:txBody>
      </p:sp>
      <p:pic>
        <p:nvPicPr>
          <p:cNvPr id="15364" name="Рисунок 6" descr="000077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908050"/>
            <a:ext cx="2663825" cy="30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Рисунок 7" descr="Image50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81075"/>
            <a:ext cx="4756150" cy="280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idx="1"/>
          </p:nvPr>
        </p:nvSpPr>
        <p:spPr>
          <a:xfrm>
            <a:off x="900113" y="981075"/>
            <a:ext cx="8064500" cy="5543550"/>
          </a:xfrm>
        </p:spPr>
        <p:txBody>
          <a:bodyPr/>
          <a:lstStyle/>
          <a:p>
            <a:r>
              <a:rPr lang="ru-RU" sz="2400" u="sng" dirty="0" smtClean="0">
                <a:latin typeface="Times New Roman" pitchFamily="18" charset="0"/>
              </a:rPr>
              <a:t>Сформировать </a:t>
            </a:r>
            <a:r>
              <a:rPr lang="ru-RU" sz="2400" dirty="0" smtClean="0">
                <a:latin typeface="Times New Roman" pitchFamily="18" charset="0"/>
              </a:rPr>
              <a:t>  представление о масштабах и его видах.</a:t>
            </a:r>
          </a:p>
          <a:p>
            <a:r>
              <a:rPr lang="ru-RU" sz="2400" u="sng" dirty="0" smtClean="0">
                <a:latin typeface="Times New Roman" pitchFamily="18" charset="0"/>
              </a:rPr>
              <a:t>Развивать</a:t>
            </a:r>
            <a:r>
              <a:rPr lang="ru-RU" sz="2400" dirty="0" smtClean="0">
                <a:latin typeface="Times New Roman" pitchFamily="18" charset="0"/>
              </a:rPr>
              <a:t>   умение  обучающихся пользоваться масштабом на географической карте, умение  анализировать, обобщать, делать выводы, стремление к самостоятельному поиску знаний. </a:t>
            </a:r>
          </a:p>
          <a:p>
            <a:r>
              <a:rPr lang="ru-RU" sz="2400" u="sng" dirty="0" smtClean="0">
                <a:latin typeface="Times New Roman" pitchFamily="18" charset="0"/>
              </a:rPr>
              <a:t>Воспитывать</a:t>
            </a:r>
            <a:r>
              <a:rPr lang="ru-RU" sz="2400" dirty="0" smtClean="0">
                <a:latin typeface="Times New Roman" pitchFamily="18" charset="0"/>
              </a:rPr>
              <a:t> навыки коммуникативного общения,  умение слушать других учащихся, вести диалог на основе равноправных отношений и взаимного уважения.</a:t>
            </a:r>
          </a:p>
        </p:txBody>
      </p:sp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1116013" y="0"/>
            <a:ext cx="7499350" cy="11430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dirty="0" smtClean="0"/>
              <a:t>     Цели урока: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10"/>
          <p:cNvSpPr>
            <a:spLocks noGrp="1"/>
          </p:cNvSpPr>
          <p:nvPr>
            <p:ph idx="4294967295"/>
          </p:nvPr>
        </p:nvSpPr>
        <p:spPr>
          <a:xfrm>
            <a:off x="1042988" y="908720"/>
            <a:ext cx="8101012" cy="6669088"/>
          </a:xfrm>
        </p:spPr>
        <p:txBody>
          <a:bodyPr/>
          <a:lstStyle/>
          <a:p>
            <a:r>
              <a:rPr lang="ru-RU" sz="2800" b="1" dirty="0" smtClean="0">
                <a:latin typeface="Times New Roman" pitchFamily="18" charset="0"/>
              </a:rPr>
              <a:t>Методы работы</a:t>
            </a:r>
            <a:r>
              <a:rPr lang="ru-RU" sz="2800" dirty="0" smtClean="0">
                <a:latin typeface="Times New Roman" pitchFamily="18" charset="0"/>
              </a:rPr>
              <a:t>: проблемный, словесный, практический, частично – поисковый.</a:t>
            </a:r>
          </a:p>
          <a:p>
            <a:r>
              <a:rPr lang="ru-RU" sz="2800" b="1" dirty="0" smtClean="0">
                <a:latin typeface="Times New Roman" pitchFamily="18" charset="0"/>
              </a:rPr>
              <a:t>Материалы и оборудование</a:t>
            </a:r>
            <a:r>
              <a:rPr lang="ru-RU" sz="2800" dirty="0" smtClean="0">
                <a:latin typeface="Times New Roman" pitchFamily="18" charset="0"/>
              </a:rPr>
              <a:t>: компьютер, проектор, интерактивная доска;</a:t>
            </a:r>
          </a:p>
          <a:p>
            <a:pPr>
              <a:buFont typeface="Wingdings 2" pitchFamily="18" charset="2"/>
              <a:buNone/>
            </a:pPr>
            <a:r>
              <a:rPr lang="ru-RU" dirty="0" smtClean="0"/>
              <a:t>   </a:t>
            </a:r>
            <a:r>
              <a:rPr lang="ru-RU" sz="2800" b="1" dirty="0" smtClean="0">
                <a:latin typeface="Times New Roman" pitchFamily="18" charset="0"/>
              </a:rPr>
              <a:t>Тип  урока:</a:t>
            </a:r>
            <a:r>
              <a:rPr lang="ru-RU" sz="2800" dirty="0" smtClean="0">
                <a:latin typeface="Times New Roman" pitchFamily="18" charset="0"/>
              </a:rPr>
              <a:t> урок изучения нового материала. </a:t>
            </a:r>
          </a:p>
          <a:p>
            <a:r>
              <a:rPr lang="ru-RU" sz="2800" b="1" dirty="0" smtClean="0">
                <a:latin typeface="Times New Roman" pitchFamily="18" charset="0"/>
              </a:rPr>
              <a:t>Технология: </a:t>
            </a:r>
            <a:r>
              <a:rPr lang="ru-RU" sz="2800" dirty="0" err="1" smtClean="0">
                <a:latin typeface="Times New Roman" pitchFamily="18" charset="0"/>
              </a:rPr>
              <a:t>деятельностный</a:t>
            </a:r>
            <a:r>
              <a:rPr lang="ru-RU" sz="2800" dirty="0" smtClean="0">
                <a:latin typeface="Times New Roman" pitchFamily="18" charset="0"/>
              </a:rPr>
              <a:t> метод.</a:t>
            </a:r>
          </a:p>
          <a:p>
            <a:r>
              <a:rPr lang="ru-RU" sz="2800" b="1" dirty="0" smtClean="0">
                <a:latin typeface="Times New Roman" pitchFamily="18" charset="0"/>
              </a:rPr>
              <a:t>Формы работы: </a:t>
            </a:r>
            <a:r>
              <a:rPr lang="ru-RU" sz="2800" dirty="0" smtClean="0">
                <a:latin typeface="Times New Roman" pitchFamily="18" charset="0"/>
              </a:rPr>
              <a:t>индивидуальная, в парах, коллективная.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644650" y="0"/>
            <a:ext cx="7499350" cy="9144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3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Этапы урока:</a:t>
            </a:r>
          </a:p>
        </p:txBody>
      </p:sp>
      <p:sp>
        <p:nvSpPr>
          <p:cNvPr id="18435" name="Содержимое 2"/>
          <p:cNvSpPr>
            <a:spLocks noGrp="1"/>
          </p:cNvSpPr>
          <p:nvPr>
            <p:ph idx="4294967295"/>
          </p:nvPr>
        </p:nvSpPr>
        <p:spPr>
          <a:xfrm>
            <a:off x="1511300" y="765175"/>
            <a:ext cx="7632700" cy="5832475"/>
          </a:xfrm>
        </p:spPr>
        <p:txBody>
          <a:bodyPr/>
          <a:lstStyle/>
          <a:p>
            <a:pPr marL="514350" indent="-514350">
              <a:buFontTx/>
              <a:buAutoNum type="arabicPeriod"/>
            </a:pPr>
            <a:r>
              <a:rPr lang="ru-RU" sz="2800" smtClean="0">
                <a:latin typeface="Times New Roman" pitchFamily="18" charset="0"/>
              </a:rPr>
              <a:t>Мотивация к  учебной деятельности.</a:t>
            </a:r>
          </a:p>
          <a:p>
            <a:pPr marL="514350" indent="-514350">
              <a:buFontTx/>
              <a:buAutoNum type="arabicPeriod"/>
            </a:pPr>
            <a:r>
              <a:rPr lang="ru-RU" sz="2800" smtClean="0">
                <a:latin typeface="Times New Roman" pitchFamily="18" charset="0"/>
              </a:rPr>
              <a:t>Актуализация знаний и фиксация затруднений в пробном действии.</a:t>
            </a:r>
          </a:p>
          <a:p>
            <a:pPr marL="514350" indent="-514350">
              <a:buFontTx/>
              <a:buAutoNum type="arabicPeriod"/>
            </a:pPr>
            <a:r>
              <a:rPr lang="ru-RU" sz="2800" smtClean="0">
                <a:latin typeface="Times New Roman" pitchFamily="18" charset="0"/>
              </a:rPr>
              <a:t>Выявление места и причины затруднения.</a:t>
            </a:r>
          </a:p>
          <a:p>
            <a:pPr marL="514350" indent="-514350">
              <a:buFontTx/>
              <a:buAutoNum type="arabicPeriod"/>
            </a:pPr>
            <a:r>
              <a:rPr lang="ru-RU" sz="2800" smtClean="0">
                <a:latin typeface="Times New Roman" pitchFamily="18" charset="0"/>
              </a:rPr>
              <a:t>Построение проекта выхода из затруднения</a:t>
            </a:r>
          </a:p>
          <a:p>
            <a:pPr marL="514350" indent="-514350">
              <a:buFontTx/>
              <a:buAutoNum type="arabicPeriod"/>
            </a:pPr>
            <a:r>
              <a:rPr lang="ru-RU" sz="2800" smtClean="0">
                <a:latin typeface="Times New Roman" pitchFamily="18" charset="0"/>
              </a:rPr>
              <a:t>Реализация построенного проекта.</a:t>
            </a:r>
          </a:p>
          <a:p>
            <a:pPr marL="514350" indent="-514350">
              <a:buFontTx/>
              <a:buAutoNum type="arabicPeriod"/>
            </a:pPr>
            <a:r>
              <a:rPr lang="ru-RU" sz="2800" smtClean="0">
                <a:latin typeface="Times New Roman" pitchFamily="18" charset="0"/>
              </a:rPr>
              <a:t>Первичное закрепление во внешней речи.</a:t>
            </a:r>
          </a:p>
          <a:p>
            <a:pPr marL="514350" indent="-514350">
              <a:buFontTx/>
              <a:buAutoNum type="arabicPeriod"/>
            </a:pPr>
            <a:r>
              <a:rPr lang="ru-RU" sz="2800" smtClean="0">
                <a:latin typeface="Times New Roman" pitchFamily="18" charset="0"/>
              </a:rPr>
              <a:t>Самостоятельная работа с самопроверкой по эталону.</a:t>
            </a:r>
          </a:p>
          <a:p>
            <a:pPr marL="514350" indent="-514350">
              <a:buFontTx/>
              <a:buAutoNum type="arabicPeriod"/>
            </a:pPr>
            <a:r>
              <a:rPr lang="ru-RU" sz="2800" smtClean="0">
                <a:latin typeface="Times New Roman" pitchFamily="18" charset="0"/>
              </a:rPr>
              <a:t>Включение в систему знаний и повторение.</a:t>
            </a:r>
          </a:p>
          <a:p>
            <a:pPr marL="514350" indent="-514350">
              <a:buFontTx/>
              <a:buAutoNum type="arabicPeriod"/>
            </a:pPr>
            <a:r>
              <a:rPr lang="ru-RU" sz="2800" smtClean="0">
                <a:latin typeface="Times New Roman" pitchFamily="18" charset="0"/>
              </a:rPr>
              <a:t>Рефлексия учебной деятельности.</a:t>
            </a:r>
          </a:p>
          <a:p>
            <a:pPr marL="514350" indent="-514350"/>
            <a:endParaRPr lang="ru-RU" sz="2800" smtClean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288" y="1989138"/>
            <a:ext cx="4176712" cy="4111625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8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учителя:</a:t>
            </a:r>
          </a:p>
          <a:p>
            <a:pPr marL="365760" indent="-256032" fontAlgn="auto">
              <a:spcAft>
                <a:spcPts val="0"/>
              </a:spcAft>
              <a:buFontTx/>
              <a:buNone/>
              <a:defRPr/>
            </a:pPr>
            <a:r>
              <a:rPr lang="ru-RU" sz="1400" b="1" i="1" dirty="0" smtClean="0">
                <a:latin typeface="Georgia" pitchFamily="18" charset="0"/>
                <a:cs typeface="Times New Roman" pitchFamily="18" charset="0"/>
              </a:rPr>
              <a:t>Включаю </a:t>
            </a:r>
            <a:r>
              <a:rPr lang="ru-RU" sz="1400" b="1" i="1" dirty="0">
                <a:latin typeface="Georgia" pitchFamily="18" charset="0"/>
                <a:cs typeface="Times New Roman" pitchFamily="18" charset="0"/>
              </a:rPr>
              <a:t>обучающихся в учебную</a:t>
            </a:r>
          </a:p>
          <a:p>
            <a:pPr marL="365760" indent="-256032" fontAlgn="auto">
              <a:spcAft>
                <a:spcPts val="0"/>
              </a:spcAft>
              <a:buFontTx/>
              <a:buNone/>
              <a:defRPr/>
            </a:pPr>
            <a:r>
              <a:rPr lang="ru-RU" sz="1400" b="1" i="1" dirty="0">
                <a:latin typeface="Georgia" pitchFamily="18" charset="0"/>
                <a:cs typeface="Times New Roman" pitchFamily="18" charset="0"/>
              </a:rPr>
              <a:t>деятельность через </a:t>
            </a:r>
            <a:r>
              <a:rPr lang="ru-RU" sz="1400" b="1" i="1" dirty="0" smtClean="0">
                <a:latin typeface="Georgia" pitchFamily="18" charset="0"/>
                <a:cs typeface="Times New Roman" pitchFamily="18" charset="0"/>
              </a:rPr>
              <a:t>работу с отрывком из текста.</a:t>
            </a:r>
          </a:p>
          <a:p>
            <a:pPr marL="365760" indent="-256032" fontAlgn="auto">
              <a:spcAft>
                <a:spcPts val="0"/>
              </a:spcAft>
              <a:buFontTx/>
              <a:buNone/>
              <a:defRPr/>
            </a:pPr>
            <a:endParaRPr lang="ru-RU" sz="1400" b="1" i="1" dirty="0" smtClean="0">
              <a:latin typeface="Georgia" pitchFamily="18" charset="0"/>
              <a:cs typeface="Times New Roman" pitchFamily="18" charset="0"/>
            </a:endParaRPr>
          </a:p>
          <a:p>
            <a:pPr marL="82550" indent="0">
              <a:spcBef>
                <a:spcPts val="600"/>
              </a:spcBef>
              <a:buSzPct val="80000"/>
              <a:buFont typeface="Wingdings 3"/>
              <a:buNone/>
              <a:defRPr/>
            </a:pPr>
            <a:r>
              <a:rPr lang="ru-RU" sz="1400" i="1" dirty="0" smtClean="0">
                <a:latin typeface="Georgia" pitchFamily="18" charset="0"/>
                <a:cs typeface="Times New Roman" pitchFamily="18" charset="0"/>
              </a:rPr>
              <a:t> - Здравствуйте, ребята! </a:t>
            </a:r>
          </a:p>
          <a:p>
            <a:pPr marL="82550" indent="0">
              <a:spcBef>
                <a:spcPts val="600"/>
              </a:spcBef>
              <a:buSzPct val="80000"/>
              <a:buFont typeface="Wingdings 3"/>
              <a:buNone/>
              <a:defRPr/>
            </a:pPr>
            <a:r>
              <a:rPr lang="ru-RU" sz="1400" i="1" dirty="0" smtClean="0">
                <a:latin typeface="Georgia" pitchFamily="18" charset="0"/>
                <a:cs typeface="Times New Roman" pitchFamily="18" charset="0"/>
              </a:rPr>
              <a:t> - Какую тему мы изучали на прошлом уроке? </a:t>
            </a:r>
          </a:p>
          <a:p>
            <a:pPr marL="82550" indent="0">
              <a:spcBef>
                <a:spcPts val="600"/>
              </a:spcBef>
              <a:buSzPct val="80000"/>
              <a:buNone/>
              <a:defRPr/>
            </a:pPr>
            <a:r>
              <a:rPr lang="ru-RU" sz="1400" i="1" dirty="0" smtClean="0">
                <a:latin typeface="Georgia" pitchFamily="18" charset="0"/>
              </a:rPr>
              <a:t> - Молодцы, действительно, на прошлом уроке мы с вами познакомились с видами изображения поверхности Земли. Вспомним, -Какие существуют способы изображения поверхности Земли?</a:t>
            </a:r>
          </a:p>
          <a:p>
            <a:pPr marL="82550" indent="0">
              <a:spcBef>
                <a:spcPts val="600"/>
              </a:spcBef>
              <a:buSzPct val="80000"/>
              <a:buNone/>
              <a:defRPr/>
            </a:pPr>
            <a:endParaRPr lang="ru-RU" sz="1400" i="1" dirty="0" smtClean="0">
              <a:latin typeface="Georgia" pitchFamily="18" charset="0"/>
            </a:endParaRPr>
          </a:p>
          <a:p>
            <a:pPr marL="82550" indent="0">
              <a:spcBef>
                <a:spcPts val="600"/>
              </a:spcBef>
              <a:buSzPct val="80000"/>
              <a:buNone/>
              <a:defRPr/>
            </a:pPr>
            <a:endParaRPr lang="ru-RU" sz="1400" i="1" dirty="0" smtClean="0">
              <a:latin typeface="Georgia" pitchFamily="18" charset="0"/>
            </a:endParaRPr>
          </a:p>
          <a:p>
            <a:pPr marL="82550" indent="0">
              <a:spcBef>
                <a:spcPts val="600"/>
              </a:spcBef>
              <a:buSzPct val="80000"/>
              <a:buFont typeface="Wingdings 3"/>
              <a:buNone/>
              <a:defRPr/>
            </a:pPr>
            <a:endParaRPr lang="ru-RU" sz="1400" i="1" dirty="0" smtClean="0">
              <a:latin typeface="Georgia" pitchFamily="18" charset="0"/>
              <a:cs typeface="Times New Roman" pitchFamily="18" charset="0"/>
            </a:endParaRPr>
          </a:p>
          <a:p>
            <a:pPr marL="82550" indent="0">
              <a:spcBef>
                <a:spcPts val="600"/>
              </a:spcBef>
              <a:buSzPct val="80000"/>
              <a:buFont typeface="Wingdings 3"/>
              <a:buNone/>
              <a:defRPr/>
            </a:pPr>
            <a:endParaRPr lang="ru-RU" sz="1400" b="1" i="1" dirty="0" smtClean="0">
              <a:latin typeface="Times New Roman" pitchFamily="18" charset="0"/>
            </a:endParaRPr>
          </a:p>
        </p:txBody>
      </p:sp>
      <p:sp>
        <p:nvSpPr>
          <p:cNvPr id="19459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3438" y="1989138"/>
            <a:ext cx="4178300" cy="4111625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>
              <a:buFontTx/>
              <a:buNone/>
            </a:pPr>
            <a:r>
              <a:rPr lang="ru-RU" sz="1400" b="1" i="1" dirty="0" smtClean="0">
                <a:latin typeface="Georgia" pitchFamily="18" charset="0"/>
              </a:rPr>
              <a:t>    Отвечают на вопросы учителя</a:t>
            </a:r>
            <a:r>
              <a:rPr lang="ru-RU" sz="1400" i="1" dirty="0" smtClean="0">
                <a:latin typeface="Georgia" pitchFamily="18" charset="0"/>
              </a:rPr>
              <a:t>.</a:t>
            </a:r>
          </a:p>
          <a:p>
            <a:pPr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   </a:t>
            </a:r>
          </a:p>
          <a:p>
            <a:pPr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 - Виды и изображения поверхности Земли.</a:t>
            </a:r>
          </a:p>
          <a:p>
            <a:pPr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buNone/>
            </a:pPr>
            <a:r>
              <a:rPr lang="ru-RU" sz="1400" i="1" dirty="0" smtClean="0">
                <a:latin typeface="Georgia" pitchFamily="18" charset="0"/>
              </a:rPr>
              <a:t>- Это: фотографии, аэрофотоснимки, рисунки, планы местности, схемы, географические карты.</a:t>
            </a:r>
          </a:p>
          <a:p>
            <a:pPr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648"/>
            <a:ext cx="8856663" cy="1084709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0" i="1" dirty="0">
                <a:latin typeface="Georgia" pitchFamily="18" charset="0"/>
              </a:rPr>
              <a:t/>
            </a:r>
            <a:br>
              <a:rPr lang="ru-RU" sz="2000" b="0" i="1" dirty="0">
                <a:latin typeface="Georgia" pitchFamily="18" charset="0"/>
              </a:rPr>
            </a:br>
            <a:r>
              <a:rPr lang="ru-RU" sz="2000" b="0" i="1" dirty="0">
                <a:latin typeface="Georgia" pitchFamily="18" charset="0"/>
              </a:rPr>
              <a:t> </a:t>
            </a:r>
            <a:r>
              <a:rPr lang="en-US" sz="1800" i="1" dirty="0">
                <a:solidFill>
                  <a:srgbClr val="000000"/>
                </a:solidFill>
                <a:latin typeface="Georgia" pitchFamily="18" charset="0"/>
              </a:rPr>
              <a:t>I</a:t>
            </a:r>
            <a:r>
              <a:rPr lang="ru-RU" sz="1800" i="1" dirty="0">
                <a:solidFill>
                  <a:srgbClr val="000000"/>
                </a:solidFill>
                <a:latin typeface="Georgia" pitchFamily="18" charset="0"/>
              </a:rPr>
              <a:t> </a:t>
            </a:r>
            <a:r>
              <a:rPr lang="ru-RU" sz="1800" i="1" dirty="0" smtClean="0">
                <a:solidFill>
                  <a:srgbClr val="000000"/>
                </a:solidFill>
                <a:latin typeface="Georgia" pitchFamily="18" charset="0"/>
              </a:rPr>
              <a:t>этап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 Мотивация </a:t>
            </a:r>
            <a:r>
              <a:rPr lang="ru-RU" sz="1800" b="0" i="1" dirty="0">
                <a:solidFill>
                  <a:srgbClr val="000000"/>
                </a:solidFill>
                <a:latin typeface="Georgia" pitchFamily="18" charset="0"/>
              </a:rPr>
              <a:t>к учебной 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деятельности (3-4 мин.)</a:t>
            </a:r>
            <a:r>
              <a:rPr lang="ru-RU" sz="1800" i="1" u="sng" dirty="0">
                <a:solidFill>
                  <a:srgbClr val="000000"/>
                </a:solidFill>
                <a:latin typeface="Georgia" pitchFamily="18" charset="0"/>
              </a:rPr>
              <a:t/>
            </a:r>
            <a:br>
              <a:rPr lang="ru-RU" sz="1800" i="1" u="sng" dirty="0">
                <a:solidFill>
                  <a:srgbClr val="000000"/>
                </a:solidFill>
                <a:latin typeface="Georgia" pitchFamily="18" charset="0"/>
              </a:rPr>
            </a:br>
            <a:r>
              <a:rPr lang="ru-RU" sz="1800" b="0" i="1" u="sng" dirty="0">
                <a:solidFill>
                  <a:srgbClr val="000000"/>
                </a:solidFill>
                <a:latin typeface="Georgia" pitchFamily="18" charset="0"/>
              </a:rPr>
              <a:t>Цель</a:t>
            </a:r>
            <a:r>
              <a:rPr lang="ru-RU" sz="1800" b="0" i="1" dirty="0">
                <a:solidFill>
                  <a:srgbClr val="000000"/>
                </a:solidFill>
                <a:latin typeface="Georgia" pitchFamily="18" charset="0"/>
              </a:rPr>
              <a:t>: включение 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обучающихся </a:t>
            </a:r>
            <a:r>
              <a:rPr lang="ru-RU" sz="1800" b="0" i="1" dirty="0">
                <a:solidFill>
                  <a:srgbClr val="000000"/>
                </a:solidFill>
                <a:latin typeface="Georgia" pitchFamily="18" charset="0"/>
              </a:rPr>
              <a:t>в учебную деятельность на личностно значимом 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уровне</a:t>
            </a:r>
            <a:endParaRPr lang="ru-RU" sz="1400" b="0" i="1" dirty="0">
              <a:solidFill>
                <a:srgbClr val="00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288" y="1989138"/>
            <a:ext cx="4176712" cy="4111625"/>
          </a:xfrm>
        </p:spPr>
        <p:txBody>
          <a:bodyPr>
            <a:normAutofit lnSpcReduction="10000"/>
          </a:bodyPr>
          <a:lstStyle/>
          <a:p>
            <a:pPr marL="365760" indent="-256032" algn="ctr"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ru-RU" sz="18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учителя:</a:t>
            </a:r>
          </a:p>
          <a:p>
            <a:pPr marL="365760" indent="-256032" algn="ctr" eaLnBrk="1" fontAlgn="auto" hangingPunct="1">
              <a:spcAft>
                <a:spcPts val="0"/>
              </a:spcAft>
              <a:buFontTx/>
              <a:buNone/>
              <a:defRPr/>
            </a:pPr>
            <a:endParaRPr lang="ru-RU" sz="1200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82550" indent="0" eaLnBrk="1" hangingPunct="1">
              <a:spcBef>
                <a:spcPts val="600"/>
              </a:spcBef>
              <a:buSzPct val="80000"/>
              <a:buFont typeface="Wingdings 3" pitchFamily="18" charset="2"/>
              <a:buNone/>
              <a:defRPr/>
            </a:pPr>
            <a:r>
              <a:rPr lang="ru-RU" sz="1400" b="1" i="1" dirty="0" smtClean="0">
                <a:latin typeface="Times New Roman" pitchFamily="18" charset="0"/>
              </a:rPr>
              <a:t>Давайте прочитаем сказку про карту. </a:t>
            </a:r>
          </a:p>
          <a:p>
            <a:pPr marL="82550" indent="0" eaLnBrk="1" hangingPunct="1">
              <a:spcBef>
                <a:spcPts val="600"/>
              </a:spcBef>
              <a:buSzPct val="80000"/>
              <a:buFont typeface="Wingdings 3"/>
              <a:buNone/>
              <a:defRPr/>
            </a:pPr>
            <a:endParaRPr lang="ru-RU" sz="1400" b="1" i="1" dirty="0" smtClean="0">
              <a:latin typeface="Times New Roman" pitchFamily="18" charset="0"/>
            </a:endParaRPr>
          </a:p>
          <a:p>
            <a:pPr marL="0" algn="just" eaLnBrk="1" hangingPunct="1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ru-RU" sz="1300" i="1" dirty="0" smtClean="0">
                <a:latin typeface="Georgia" pitchFamily="18" charset="0"/>
              </a:rPr>
              <a:t>Жил-был Капризный Король. Однажды он объехал своё королевство и увидел, как велика и прекрасна его земля. Он увидел извилистые реки, огромные озёра, высокие горы и чудесные города. Он возгордился своими владениями и захотел, чтобы весь мир узнал о них. И вот Капризный Король приказал картографам создать карту королевства. Наконец картографы нарисовали Невероятную карту! Карта изображала всё королевство в мельчайших подробностях — и была точно такого же размера, как само королевство. Теперь уже никто не мог найти различия между картой и королевством. Но капризный король был жутко разгневан.</a:t>
            </a:r>
          </a:p>
          <a:p>
            <a:pPr marL="0" algn="just" eaLnBrk="1" hangingPunct="1">
              <a:spcBef>
                <a:spcPts val="0"/>
              </a:spcBef>
              <a:buFont typeface="Wingdings 3" pitchFamily="18" charset="2"/>
              <a:buNone/>
              <a:defRPr/>
            </a:pPr>
            <a:r>
              <a:rPr lang="ru-RU" sz="1300" i="1" dirty="0" smtClean="0">
                <a:latin typeface="Georgia" pitchFamily="18" charset="0"/>
              </a:rPr>
              <a:t>- Почему? Нужна ли такая карта?</a:t>
            </a:r>
          </a:p>
          <a:p>
            <a:pPr marL="0" algn="just" eaLnBrk="1" hangingPunct="1">
              <a:spcBef>
                <a:spcPts val="0"/>
              </a:spcBef>
              <a:buFont typeface="Wingdings 3" pitchFamily="18" charset="2"/>
              <a:buNone/>
              <a:defRPr/>
            </a:pPr>
            <a:endParaRPr lang="ru-RU" sz="1300" b="1" i="1" dirty="0" smtClean="0">
              <a:latin typeface="Georgia" pitchFamily="18" charset="0"/>
            </a:endParaRPr>
          </a:p>
        </p:txBody>
      </p:sp>
      <p:sp>
        <p:nvSpPr>
          <p:cNvPr id="20483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3438" y="1989138"/>
            <a:ext cx="4178300" cy="4111625"/>
          </a:xfrm>
        </p:spPr>
        <p:txBody>
          <a:bodyPr>
            <a:normAutofit lnSpcReduction="10000"/>
          </a:bodyPr>
          <a:lstStyle/>
          <a:p>
            <a:pPr algn="ctr" eaLnBrk="1" hangingPunct="1">
              <a:buFontTx/>
              <a:buNone/>
            </a:pP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algn="ctr" eaLnBrk="1" hangingPunct="1">
              <a:buFontTx/>
              <a:buNone/>
            </a:pPr>
            <a:endParaRPr lang="ru-RU" sz="1800" b="1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 algn="ctr" eaLnBrk="1" hangingPunct="1">
              <a:buFontTx/>
              <a:buNone/>
            </a:pPr>
            <a:endParaRPr lang="ru-RU" sz="1800" b="1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 eaLnBrk="1" hangingPunct="1">
              <a:buFontTx/>
              <a:buNone/>
            </a:pPr>
            <a:endParaRPr lang="ru-RU" sz="1200" i="1" dirty="0" smtClean="0">
              <a:latin typeface="Georgia" pitchFamily="18" charset="0"/>
            </a:endParaRPr>
          </a:p>
          <a:p>
            <a:pPr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-Читают сказку и участвуют в</a:t>
            </a:r>
          </a:p>
          <a:p>
            <a:pPr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её обсуждении.</a:t>
            </a:r>
          </a:p>
          <a:p>
            <a:pPr eaLnBrk="1" hangingPunct="1">
              <a:buFontTx/>
              <a:buNone/>
            </a:pPr>
            <a:endParaRPr lang="ru-RU" sz="1800" i="1" dirty="0" smtClean="0">
              <a:latin typeface="Georgia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16632"/>
            <a:ext cx="8856663" cy="1228725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0" i="1" dirty="0">
                <a:latin typeface="Georgia" pitchFamily="18" charset="0"/>
              </a:rPr>
              <a:t/>
            </a:r>
            <a:br>
              <a:rPr lang="ru-RU" sz="2000" b="0" i="1" dirty="0">
                <a:latin typeface="Georgia" pitchFamily="18" charset="0"/>
              </a:rPr>
            </a:br>
            <a:r>
              <a:rPr lang="ru-RU" sz="2000" b="0" i="1" dirty="0">
                <a:latin typeface="Georgia" pitchFamily="18" charset="0"/>
              </a:rPr>
              <a:t> </a:t>
            </a:r>
            <a:r>
              <a:rPr lang="en-US" sz="1800" i="1" dirty="0">
                <a:solidFill>
                  <a:srgbClr val="000000"/>
                </a:solidFill>
                <a:latin typeface="Georgia" pitchFamily="18" charset="0"/>
              </a:rPr>
              <a:t>I</a:t>
            </a:r>
            <a:r>
              <a:rPr lang="ru-RU" sz="1800" i="1" dirty="0">
                <a:solidFill>
                  <a:srgbClr val="000000"/>
                </a:solidFill>
                <a:latin typeface="Georgia" pitchFamily="18" charset="0"/>
              </a:rPr>
              <a:t> </a:t>
            </a:r>
            <a:r>
              <a:rPr lang="ru-RU" sz="1800" i="1" dirty="0" smtClean="0">
                <a:solidFill>
                  <a:srgbClr val="000000"/>
                </a:solidFill>
                <a:latin typeface="Georgia" pitchFamily="18" charset="0"/>
              </a:rPr>
              <a:t>этап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 Мотивация </a:t>
            </a:r>
            <a:r>
              <a:rPr lang="ru-RU" sz="1800" b="0" i="1" dirty="0">
                <a:solidFill>
                  <a:srgbClr val="000000"/>
                </a:solidFill>
                <a:latin typeface="Georgia" pitchFamily="18" charset="0"/>
              </a:rPr>
              <a:t>к учебной 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деятельности (3-4 мин.)</a:t>
            </a:r>
            <a:r>
              <a:rPr lang="ru-RU" sz="1800" i="1" u="sng" dirty="0">
                <a:solidFill>
                  <a:srgbClr val="000000"/>
                </a:solidFill>
                <a:latin typeface="Georgia" pitchFamily="18" charset="0"/>
              </a:rPr>
              <a:t/>
            </a:r>
            <a:br>
              <a:rPr lang="ru-RU" sz="1800" i="1" u="sng" dirty="0">
                <a:solidFill>
                  <a:srgbClr val="000000"/>
                </a:solidFill>
                <a:latin typeface="Georgia" pitchFamily="18" charset="0"/>
              </a:rPr>
            </a:br>
            <a:r>
              <a:rPr lang="ru-RU" sz="1800" b="0" i="1" u="sng" dirty="0">
                <a:solidFill>
                  <a:srgbClr val="000000"/>
                </a:solidFill>
                <a:latin typeface="Georgia" pitchFamily="18" charset="0"/>
              </a:rPr>
              <a:t>Цель</a:t>
            </a:r>
            <a:r>
              <a:rPr lang="ru-RU" sz="1800" b="0" i="1" dirty="0">
                <a:solidFill>
                  <a:srgbClr val="000000"/>
                </a:solidFill>
                <a:latin typeface="Georgia" pitchFamily="18" charset="0"/>
              </a:rPr>
              <a:t>: включение 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обучающихся </a:t>
            </a:r>
            <a:r>
              <a:rPr lang="ru-RU" sz="1800" b="0" i="1" dirty="0">
                <a:solidFill>
                  <a:srgbClr val="000000"/>
                </a:solidFill>
                <a:latin typeface="Georgia" pitchFamily="18" charset="0"/>
              </a:rPr>
              <a:t>в учебную деятельность на личностно значимом 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уровне</a:t>
            </a:r>
            <a:endParaRPr lang="ru-RU" sz="1400" b="0" i="1" dirty="0">
              <a:solidFill>
                <a:srgbClr val="00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288" y="1989138"/>
            <a:ext cx="4176712" cy="4111625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8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</a:t>
            </a: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:</a:t>
            </a:r>
          </a:p>
          <a:p>
            <a:pPr marL="0">
              <a:spcBef>
                <a:spcPts val="0"/>
              </a:spcBef>
              <a:buNone/>
              <a:defRPr/>
            </a:pPr>
            <a:endParaRPr lang="ru-RU" sz="1400" i="1" dirty="0" smtClean="0">
              <a:latin typeface="Georgia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  <a:defRPr/>
            </a:pPr>
            <a:r>
              <a:rPr lang="ru-RU" sz="1400" i="1" dirty="0" smtClean="0">
                <a:latin typeface="Georgia" pitchFamily="18" charset="0"/>
                <a:cs typeface="Times New Roman" pitchFamily="18" charset="0"/>
              </a:rPr>
              <a:t> -Каким образом можно  изобразить большой участок территории на небольшом листке бумаги?</a:t>
            </a:r>
          </a:p>
          <a:p>
            <a:pPr>
              <a:buNone/>
              <a:defRPr/>
            </a:pPr>
            <a:r>
              <a:rPr lang="ru-RU" sz="1400" i="1" dirty="0" smtClean="0">
                <a:latin typeface="Georgia" pitchFamily="18" charset="0"/>
                <a:cs typeface="Times New Roman" pitchFamily="18" charset="0"/>
              </a:rPr>
              <a:t>- Значит сегодня вам предстоит открыть еще одну страничку этой темы. </a:t>
            </a:r>
          </a:p>
          <a:p>
            <a:pPr>
              <a:buFontTx/>
              <a:buChar char="-"/>
              <a:defRPr/>
            </a:pPr>
            <a:endParaRPr lang="ru-RU" sz="1400" i="1" dirty="0" smtClean="0">
              <a:latin typeface="Georgia" pitchFamily="18" charset="0"/>
              <a:cs typeface="Times New Roman" pitchFamily="18" charset="0"/>
            </a:endParaRPr>
          </a:p>
          <a:p>
            <a:pPr>
              <a:buNone/>
              <a:defRPr/>
            </a:pPr>
            <a:r>
              <a:rPr lang="ru-RU" sz="1400" i="1" dirty="0" smtClean="0">
                <a:latin typeface="Georgia" pitchFamily="18" charset="0"/>
                <a:cs typeface="Times New Roman" pitchFamily="18" charset="0"/>
              </a:rPr>
              <a:t>- С чего начнем новое открытие?</a:t>
            </a:r>
          </a:p>
          <a:p>
            <a:pPr marL="82550" indent="0">
              <a:spcBef>
                <a:spcPts val="600"/>
              </a:spcBef>
              <a:buSzPct val="80000"/>
              <a:buFont typeface="Wingdings 3"/>
              <a:buNone/>
              <a:defRPr/>
            </a:pPr>
            <a:endParaRPr lang="ru-RU" sz="1400" b="1" i="1" dirty="0" smtClean="0">
              <a:latin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3438" y="1989138"/>
            <a:ext cx="4178300" cy="4111625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algn="ctr">
              <a:buFontTx/>
              <a:buNone/>
            </a:pPr>
            <a:r>
              <a:rPr lang="ru-RU" sz="1400" b="1" i="1" dirty="0" smtClean="0">
                <a:latin typeface="Georgia" pitchFamily="18" charset="0"/>
              </a:rPr>
              <a:t>Отвечают на вопросы учителя</a:t>
            </a:r>
            <a:r>
              <a:rPr lang="ru-RU" sz="1400" i="1" dirty="0" smtClean="0">
                <a:latin typeface="Georgia" pitchFamily="18" charset="0"/>
              </a:rPr>
              <a:t>.</a:t>
            </a:r>
            <a:endParaRPr lang="ru-RU" sz="1400" b="1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 marL="0">
              <a:spcBef>
                <a:spcPts val="0"/>
              </a:spcBef>
              <a:buNone/>
              <a:defRPr/>
            </a:pPr>
            <a:r>
              <a:rPr lang="ru-RU" sz="1400" i="1" dirty="0" smtClean="0">
                <a:latin typeface="Georgia" pitchFamily="18" charset="0"/>
              </a:rPr>
              <a:t>- Уменьшить его с помощью масштаба.</a:t>
            </a:r>
          </a:p>
          <a:p>
            <a:pPr marL="0">
              <a:spcBef>
                <a:spcPts val="0"/>
              </a:spcBef>
              <a:buNone/>
              <a:defRPr/>
            </a:pPr>
            <a:endParaRPr lang="ru-RU" sz="1400" i="1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None/>
              <a:defRPr/>
            </a:pPr>
            <a:endParaRPr lang="ru-RU" sz="1400" i="1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FontTx/>
              <a:buChar char="-"/>
              <a:defRPr/>
            </a:pPr>
            <a:endParaRPr lang="ru-RU" sz="1400" i="1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FontTx/>
              <a:buChar char="-"/>
              <a:defRPr/>
            </a:pPr>
            <a:endParaRPr lang="ru-RU" sz="1400" i="1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FontTx/>
              <a:buChar char="-"/>
              <a:defRPr/>
            </a:pPr>
            <a:endParaRPr lang="ru-RU" sz="1400" i="1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FontTx/>
              <a:buChar char="-"/>
              <a:defRPr/>
            </a:pPr>
            <a:endParaRPr lang="ru-RU" sz="1400" i="1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FontTx/>
              <a:buChar char="-"/>
              <a:defRPr/>
            </a:pPr>
            <a:r>
              <a:rPr lang="ru-RU" sz="1400" i="1" dirty="0" smtClean="0">
                <a:latin typeface="Georgia" pitchFamily="18" charset="0"/>
              </a:rPr>
              <a:t>С повторения изученного материала</a:t>
            </a:r>
          </a:p>
          <a:p>
            <a:pPr algn="ctr">
              <a:buFontTx/>
              <a:buNone/>
            </a:pPr>
            <a:endParaRPr lang="ru-RU" sz="1800" b="1" i="1" dirty="0" smtClean="0">
              <a:solidFill>
                <a:schemeClr val="tx2"/>
              </a:solidFill>
              <a:latin typeface="Georgia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0" i="1" dirty="0">
                <a:latin typeface="Georgia" pitchFamily="18" charset="0"/>
              </a:rPr>
              <a:t/>
            </a:r>
            <a:br>
              <a:rPr lang="ru-RU" sz="2000" b="0" i="1" dirty="0">
                <a:latin typeface="Georgia" pitchFamily="18" charset="0"/>
              </a:rPr>
            </a:br>
            <a:r>
              <a:rPr lang="ru-RU" sz="2000" b="0" i="1" dirty="0">
                <a:latin typeface="Georgia" pitchFamily="18" charset="0"/>
              </a:rPr>
              <a:t> </a:t>
            </a:r>
            <a:r>
              <a:rPr lang="en-US" sz="1800" i="1" dirty="0">
                <a:solidFill>
                  <a:srgbClr val="000000"/>
                </a:solidFill>
                <a:latin typeface="Georgia" pitchFamily="18" charset="0"/>
              </a:rPr>
              <a:t>I</a:t>
            </a:r>
            <a:r>
              <a:rPr lang="ru-RU" sz="1800" i="1" dirty="0">
                <a:solidFill>
                  <a:srgbClr val="000000"/>
                </a:solidFill>
                <a:latin typeface="Georgia" pitchFamily="18" charset="0"/>
              </a:rPr>
              <a:t> </a:t>
            </a:r>
            <a:r>
              <a:rPr lang="ru-RU" sz="1800" i="1" dirty="0" smtClean="0">
                <a:solidFill>
                  <a:srgbClr val="000000"/>
                </a:solidFill>
                <a:latin typeface="Georgia" pitchFamily="18" charset="0"/>
              </a:rPr>
              <a:t>этап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 Мотивация </a:t>
            </a:r>
            <a:r>
              <a:rPr lang="ru-RU" sz="1800" b="0" i="1" dirty="0">
                <a:solidFill>
                  <a:srgbClr val="000000"/>
                </a:solidFill>
                <a:latin typeface="Georgia" pitchFamily="18" charset="0"/>
              </a:rPr>
              <a:t>к учебной 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деятельности (3-4 мин.)</a:t>
            </a:r>
            <a:r>
              <a:rPr lang="ru-RU" sz="1800" i="1" u="sng" dirty="0">
                <a:solidFill>
                  <a:srgbClr val="000000"/>
                </a:solidFill>
                <a:latin typeface="Georgia" pitchFamily="18" charset="0"/>
              </a:rPr>
              <a:t/>
            </a:r>
            <a:br>
              <a:rPr lang="ru-RU" sz="1800" i="1" u="sng" dirty="0">
                <a:solidFill>
                  <a:srgbClr val="000000"/>
                </a:solidFill>
                <a:latin typeface="Georgia" pitchFamily="18" charset="0"/>
              </a:rPr>
            </a:br>
            <a:r>
              <a:rPr lang="ru-RU" sz="1800" b="0" i="1" u="sng" dirty="0">
                <a:solidFill>
                  <a:srgbClr val="000000"/>
                </a:solidFill>
                <a:latin typeface="Georgia" pitchFamily="18" charset="0"/>
              </a:rPr>
              <a:t>Цель</a:t>
            </a:r>
            <a:r>
              <a:rPr lang="ru-RU" sz="1800" b="0" i="1" dirty="0">
                <a:solidFill>
                  <a:srgbClr val="000000"/>
                </a:solidFill>
                <a:latin typeface="Georgia" pitchFamily="18" charset="0"/>
              </a:rPr>
              <a:t>: включение 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обучающихся </a:t>
            </a:r>
            <a:r>
              <a:rPr lang="ru-RU" sz="1800" b="0" i="1" dirty="0">
                <a:solidFill>
                  <a:srgbClr val="000000"/>
                </a:solidFill>
                <a:latin typeface="Georgia" pitchFamily="18" charset="0"/>
              </a:rPr>
              <a:t>в учебную деятельность на личностно значимом </a:t>
            </a:r>
            <a:r>
              <a:rPr lang="ru-RU" sz="1800" b="0" i="1" dirty="0" smtClean="0">
                <a:solidFill>
                  <a:srgbClr val="000000"/>
                </a:solidFill>
                <a:latin typeface="Georgia" pitchFamily="18" charset="0"/>
              </a:rPr>
              <a:t>уровне</a:t>
            </a:r>
            <a:endParaRPr lang="ru-RU" sz="1400" b="0" i="1" dirty="0">
              <a:solidFill>
                <a:srgbClr val="00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536" y="1412776"/>
            <a:ext cx="4176712" cy="4183633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8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</a:t>
            </a: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:</a:t>
            </a:r>
          </a:p>
          <a:p>
            <a:pPr marL="0">
              <a:spcBef>
                <a:spcPts val="0"/>
              </a:spcBef>
              <a:buNone/>
            </a:pPr>
            <a:r>
              <a:rPr lang="ru-RU" sz="1400" b="1" dirty="0" smtClean="0">
                <a:latin typeface="Georgia" pitchFamily="18" charset="0"/>
              </a:rPr>
              <a:t>Предлагает учащимся вопросы и задания для подготовки к открытию новых знаний.</a:t>
            </a:r>
          </a:p>
          <a:p>
            <a:pPr marL="0">
              <a:spcBef>
                <a:spcPts val="0"/>
              </a:spcBef>
              <a:buNone/>
            </a:pPr>
            <a:endParaRPr lang="ru-RU" sz="1400" b="1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FontTx/>
              <a:buChar char="-"/>
            </a:pPr>
            <a:r>
              <a:rPr lang="ru-RU" sz="1400" i="1" dirty="0" smtClean="0">
                <a:latin typeface="Georgia" pitchFamily="18" charset="0"/>
              </a:rPr>
              <a:t>Сравните изображение участка реки Обь   на фрагментах географических карт, разных масштабов и определите, как изменяется подробность изображения территории?</a:t>
            </a: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800" b="1" i="1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200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4008" y="1412776"/>
            <a:ext cx="4178300" cy="4111625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algn="ctr">
              <a:buNone/>
            </a:pPr>
            <a:r>
              <a:rPr lang="ru-RU" sz="1400" b="1" dirty="0" smtClean="0">
                <a:latin typeface="Georgia" pitchFamily="18" charset="0"/>
              </a:rPr>
              <a:t>Отвечают на предложенные вопросы и выполняют задания.</a:t>
            </a:r>
          </a:p>
          <a:p>
            <a:pPr algn="ctr">
              <a:buFontTx/>
              <a:buNone/>
            </a:pPr>
            <a:endParaRPr lang="ru-RU" sz="1800" b="1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spcBef>
                <a:spcPct val="0"/>
              </a:spcBef>
              <a:buFontTx/>
              <a:buChar char="-"/>
            </a:pPr>
            <a:r>
              <a:rPr lang="ru-RU" sz="1400" i="1" dirty="0" smtClean="0">
                <a:latin typeface="Georgia" pitchFamily="18" charset="0"/>
              </a:rPr>
              <a:t>Сравнивают и делают выводы.</a:t>
            </a:r>
          </a:p>
          <a:p>
            <a:pPr>
              <a:spcBef>
                <a:spcPct val="0"/>
              </a:spcBef>
              <a:buFontTx/>
              <a:buChar char="-"/>
            </a:pPr>
            <a:endParaRPr lang="ru-RU" sz="1400" i="1" dirty="0" smtClean="0">
              <a:latin typeface="Georgia" pitchFamily="18" charset="0"/>
            </a:endParaRPr>
          </a:p>
          <a:p>
            <a:pPr>
              <a:spcBef>
                <a:spcPct val="0"/>
              </a:spcBef>
              <a:buFontTx/>
              <a:buChar char="-"/>
            </a:pPr>
            <a:endParaRPr lang="ru-RU" sz="1400" i="1" dirty="0" smtClean="0">
              <a:latin typeface="Georgia" pitchFamily="18" charset="0"/>
            </a:endParaRPr>
          </a:p>
          <a:p>
            <a:pPr>
              <a:spcBef>
                <a:spcPct val="0"/>
              </a:spcBef>
              <a:buFontTx/>
              <a:buChar char="-"/>
            </a:pPr>
            <a:endParaRPr lang="ru-RU" sz="1400" i="1" dirty="0" smtClean="0">
              <a:latin typeface="Georgia" pitchFamily="18" charset="0"/>
            </a:endParaRPr>
          </a:p>
          <a:p>
            <a:pPr>
              <a:spcBef>
                <a:spcPct val="0"/>
              </a:spcBef>
              <a:buFontTx/>
              <a:buChar char="-"/>
            </a:pPr>
            <a:endParaRPr lang="ru-RU" sz="1400" i="1" dirty="0" smtClean="0">
              <a:latin typeface="Georgia" pitchFamily="18" charset="0"/>
            </a:endParaRPr>
          </a:p>
          <a:p>
            <a:pPr>
              <a:spcBef>
                <a:spcPct val="0"/>
              </a:spcBef>
              <a:buFontTx/>
              <a:buChar char="-"/>
            </a:pPr>
            <a:endParaRPr lang="ru-RU" sz="1400" i="1" dirty="0" smtClean="0">
              <a:latin typeface="Georgia" pitchFamily="18" charset="0"/>
            </a:endParaRPr>
          </a:p>
          <a:p>
            <a:pPr>
              <a:spcBef>
                <a:spcPct val="0"/>
              </a:spcBef>
              <a:buFontTx/>
              <a:buChar char="-"/>
            </a:pPr>
            <a:endParaRPr lang="ru-RU" sz="1400" i="1" dirty="0" smtClean="0">
              <a:latin typeface="Georgia" pitchFamily="18" charset="0"/>
            </a:endParaRPr>
          </a:p>
          <a:p>
            <a:pPr>
              <a:spcBef>
                <a:spcPct val="0"/>
              </a:spcBef>
              <a:buFontTx/>
              <a:buChar char="-"/>
            </a:pPr>
            <a:r>
              <a:rPr lang="ru-RU" sz="1400" i="1" dirty="0" smtClean="0">
                <a:latin typeface="Georgia" pitchFamily="18" charset="0"/>
              </a:rPr>
              <a:t>На географических картах участок реки Обь уменьшен.На одних картах – сильнее, на других меньше.</a:t>
            </a:r>
          </a:p>
          <a:p>
            <a:pPr>
              <a:spcBef>
                <a:spcPct val="0"/>
              </a:spcBef>
              <a:buFontTx/>
              <a:buChar char="-"/>
            </a:pPr>
            <a:endParaRPr lang="ru-RU" sz="1400" i="1" dirty="0" smtClean="0">
              <a:latin typeface="Georgia" pitchFamily="18" charset="0"/>
            </a:endParaRPr>
          </a:p>
          <a:p>
            <a:pPr>
              <a:spcBef>
                <a:spcPct val="0"/>
              </a:spcBef>
              <a:buFontTx/>
              <a:buChar char="-"/>
            </a:pPr>
            <a:endParaRPr lang="ru-RU" sz="1400" dirty="0" smtClean="0">
              <a:latin typeface="Georgia" pitchFamily="18" charset="0"/>
            </a:endParaRPr>
          </a:p>
          <a:p>
            <a:pPr algn="ctr">
              <a:buFontTx/>
              <a:buNone/>
            </a:pPr>
            <a:endParaRPr lang="ru-RU" sz="1800" b="1" i="1" dirty="0" smtClean="0">
              <a:solidFill>
                <a:schemeClr val="tx2"/>
              </a:solidFill>
              <a:latin typeface="Georgia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  <a:t/>
            </a:r>
            <a:b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en-US" sz="18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II</a:t>
            </a:r>
            <a:r>
              <a:rPr lang="ru-RU" sz="18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этап</a:t>
            </a:r>
            <a: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Актуализация знаний и фиксация затруднения в пробном действии (4-5мин.)</a:t>
            </a:r>
            <a:b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800" b="0" i="1" u="sng" dirty="0" smtClean="0">
                <a:solidFill>
                  <a:schemeClr val="tx1"/>
                </a:solidFill>
                <a:effectLst/>
                <a:latin typeface="Georgia" pitchFamily="18" charset="0"/>
              </a:rPr>
              <a:t>Цель</a:t>
            </a:r>
            <a: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: подготовить обучающихся к осознанию потребности в построении нового способа действий</a:t>
            </a:r>
            <a:endParaRPr lang="ru-RU" sz="1400" b="0" i="1" dirty="0"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  <p:pic>
        <p:nvPicPr>
          <p:cNvPr id="5" name="Рисунок 4" descr="Рисуно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690" y="3861048"/>
            <a:ext cx="4485978" cy="1800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учителя:</a:t>
            </a:r>
            <a:r>
              <a:rPr lang="ru-RU" sz="1800" b="1" dirty="0" smtClean="0">
                <a:latin typeface="Georgia" pitchFamily="18" charset="0"/>
              </a:rPr>
              <a:t> </a:t>
            </a:r>
            <a:r>
              <a:rPr lang="ru-RU" sz="1400" b="1" dirty="0" smtClean="0">
                <a:latin typeface="Georgia" pitchFamily="18" charset="0"/>
              </a:rPr>
              <a:t>Предлагает учащимся вопросы и задания для подготовки к открытию новых знаний</a:t>
            </a:r>
            <a:endParaRPr lang="ru-RU" sz="1400" b="1" i="1" dirty="0" smtClean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1400" dirty="0" smtClean="0">
                <a:latin typeface="Georgia" pitchFamily="18" charset="0"/>
              </a:rPr>
              <a:t>Почему одна  территория, но выглядит </a:t>
            </a:r>
          </a:p>
          <a:p>
            <a:pPr>
              <a:buNone/>
            </a:pPr>
            <a:r>
              <a:rPr lang="ru-RU" sz="1400" dirty="0" smtClean="0">
                <a:latin typeface="Georgia" pitchFamily="18" charset="0"/>
              </a:rPr>
              <a:t>по-разному?</a:t>
            </a:r>
          </a:p>
          <a:p>
            <a:pPr>
              <a:buNone/>
            </a:pPr>
            <a:r>
              <a:rPr lang="ru-RU" sz="1400" dirty="0" smtClean="0">
                <a:latin typeface="Georgia" pitchFamily="18" charset="0"/>
              </a:rPr>
              <a:t>-Что такое масштаб?(учитель дополняет определение)</a:t>
            </a:r>
          </a:p>
          <a:p>
            <a:pPr>
              <a:buNone/>
            </a:pPr>
            <a:endParaRPr lang="ru-RU" sz="1400" dirty="0" smtClean="0">
              <a:latin typeface="Georgia" pitchFamily="18" charset="0"/>
            </a:endParaRPr>
          </a:p>
          <a:p>
            <a:pPr>
              <a:buNone/>
            </a:pPr>
            <a:endParaRPr lang="ru-RU" sz="1400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algn="ctr">
              <a:buNone/>
            </a:pPr>
            <a:r>
              <a:rPr lang="ru-RU" sz="1400" b="1" dirty="0" smtClean="0">
                <a:latin typeface="Georgia" pitchFamily="18" charset="0"/>
              </a:rPr>
              <a:t>Отвечают на предложенные вопросы и выполняют задания.</a:t>
            </a:r>
          </a:p>
          <a:p>
            <a:pPr algn="ctr">
              <a:buNone/>
            </a:pPr>
            <a:endParaRPr lang="ru-RU" sz="1400" b="1" dirty="0" smtClean="0">
              <a:latin typeface="Georgia" pitchFamily="18" charset="0"/>
            </a:endParaRPr>
          </a:p>
          <a:p>
            <a:pPr>
              <a:buFontTx/>
              <a:buChar char="-"/>
            </a:pPr>
            <a:r>
              <a:rPr lang="ru-RU" sz="1400" dirty="0" smtClean="0">
                <a:latin typeface="Georgia" pitchFamily="18" charset="0"/>
              </a:rPr>
              <a:t>Отвечают на вопросы.</a:t>
            </a:r>
          </a:p>
          <a:p>
            <a:pPr>
              <a:buFontTx/>
              <a:buChar char="-"/>
            </a:pPr>
            <a:endParaRPr lang="ru-RU" sz="1400" dirty="0" smtClean="0">
              <a:latin typeface="Georgia" pitchFamily="18" charset="0"/>
            </a:endParaRPr>
          </a:p>
          <a:p>
            <a:pPr>
              <a:buFontTx/>
              <a:buChar char="-"/>
            </a:pPr>
            <a:endParaRPr lang="ru-RU" sz="1400" dirty="0" smtClean="0">
              <a:latin typeface="Georgia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03232" cy="922114"/>
          </a:xfrm>
        </p:spPr>
        <p:txBody>
          <a:bodyPr>
            <a:noAutofit/>
          </a:bodyPr>
          <a:lstStyle/>
          <a:p>
            <a:pPr algn="ctr"/>
            <a:r>
              <a:rPr lang="en-US" sz="14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II</a:t>
            </a:r>
            <a:r>
              <a:rPr lang="ru-RU" sz="14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этап</a:t>
            </a:r>
            <a:r>
              <a:rPr lang="ru-RU" sz="14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Актуализация знаний и фиксация затруднения в пробном действии (4-5мин.)</a:t>
            </a:r>
            <a:br>
              <a:rPr lang="ru-RU" sz="14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400" b="0" i="1" u="sng" dirty="0" smtClean="0">
                <a:solidFill>
                  <a:schemeClr val="tx1"/>
                </a:solidFill>
                <a:effectLst/>
                <a:latin typeface="Georgia" pitchFamily="18" charset="0"/>
              </a:rPr>
              <a:t>Цель</a:t>
            </a:r>
            <a:r>
              <a:rPr lang="ru-RU" sz="14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: подготовить обучающихся к осознанию потребности в построении нового способа действий</a:t>
            </a:r>
            <a:endParaRPr lang="ru-RU" sz="14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11560" y="4149080"/>
            <a:ext cx="1963592" cy="1711325"/>
          </a:xfrm>
          <a:prstGeom prst="rect">
            <a:avLst/>
          </a:prstGeom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699792" y="4149080"/>
            <a:ext cx="1949800" cy="1699305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148064" y="3573016"/>
            <a:ext cx="30243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Само слово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“масштаб”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пришло к нам из немецкого языка.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Maсштаб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означает: “мера”,  означает “размер”, что уже говорит о связи с математикой. Слово “масштаб”, придя из немецкого языка, хорошо прижилось в нашей речи. Какие родственные слова к нему вы можете назвать? (масштабный, крупномасштабный). Реже используется слово “масштабировать”, что означает – изменять все размеры в определенное количество раз.</a:t>
            </a:r>
            <a:endParaRPr lang="ru-RU" sz="1200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288" y="1412776"/>
            <a:ext cx="4176712" cy="4687987"/>
          </a:xfrm>
        </p:spPr>
        <p:txBody>
          <a:bodyPr>
            <a:normAutofit/>
          </a:bodyPr>
          <a:lstStyle/>
          <a:p>
            <a:pPr algn="ctr">
              <a:buNone/>
              <a:defRPr/>
            </a:pPr>
            <a:r>
              <a:rPr lang="ru-RU" sz="18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</a:t>
            </a: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:</a:t>
            </a:r>
            <a:r>
              <a:rPr lang="ru-RU" sz="1800" b="1" dirty="0" smtClean="0">
                <a:latin typeface="Georgia" pitchFamily="18" charset="0"/>
              </a:rPr>
              <a:t> </a:t>
            </a:r>
            <a:r>
              <a:rPr lang="ru-RU" sz="1400" b="1" dirty="0" smtClean="0">
                <a:latin typeface="Georgia" pitchFamily="18" charset="0"/>
              </a:rPr>
              <a:t>Предлагает учащимся вопросы и задания для подготовки к открытию новых знаний</a:t>
            </a:r>
            <a:endParaRPr lang="ru-RU" sz="1400" b="1" i="1" dirty="0" smtClean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FontTx/>
              <a:buChar char="-"/>
            </a:pPr>
            <a:r>
              <a:rPr lang="ru-RU" sz="1400" i="1" dirty="0" smtClean="0">
                <a:latin typeface="Georgia" pitchFamily="18" charset="0"/>
              </a:rPr>
              <a:t>Но как выразить уменьшение? Откройте учебник на стр.12 и прочитайте.</a:t>
            </a:r>
          </a:p>
          <a:p>
            <a:pPr marL="0">
              <a:spcBef>
                <a:spcPts val="0"/>
              </a:spcBef>
              <a:buFontTx/>
              <a:buChar char="-"/>
            </a:pPr>
            <a:r>
              <a:rPr lang="ru-RU" sz="1400" i="1" dirty="0" smtClean="0">
                <a:latin typeface="Georgia" pitchFamily="18" charset="0"/>
              </a:rPr>
              <a:t>Используя текст учебника, составьте схему «Виды масштаба»</a:t>
            </a:r>
          </a:p>
          <a:p>
            <a:pPr marL="0">
              <a:spcBef>
                <a:spcPts val="0"/>
              </a:spcBef>
              <a:buNone/>
            </a:pPr>
            <a:endParaRPr lang="ru-RU" sz="1400" dirty="0" smtClean="0">
              <a:latin typeface="Georgia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200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3438" y="1412776"/>
            <a:ext cx="4178300" cy="4687987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algn="ctr">
              <a:buNone/>
            </a:pPr>
            <a:r>
              <a:rPr lang="ru-RU" sz="1400" b="1" dirty="0" smtClean="0">
                <a:latin typeface="Georgia" pitchFamily="18" charset="0"/>
              </a:rPr>
              <a:t>Отвечают на предложенные вопросы и выполняют задания.</a:t>
            </a:r>
          </a:p>
          <a:p>
            <a:pPr>
              <a:spcBef>
                <a:spcPct val="0"/>
              </a:spcBef>
              <a:buFontTx/>
              <a:buChar char="-"/>
            </a:pPr>
            <a:endParaRPr lang="ru-RU" sz="1400" dirty="0" smtClean="0">
              <a:latin typeface="Georgia" pitchFamily="18" charset="0"/>
            </a:endParaRPr>
          </a:p>
          <a:p>
            <a:pPr>
              <a:spcBef>
                <a:spcPct val="0"/>
              </a:spcBef>
              <a:buFontTx/>
              <a:buChar char="-"/>
            </a:pPr>
            <a:r>
              <a:rPr lang="ru-RU" sz="1400" i="1" dirty="0" smtClean="0">
                <a:latin typeface="Georgia" pitchFamily="18" charset="0"/>
              </a:rPr>
              <a:t>Учащиеся выполняют задание.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</a:rPr>
              <a:t>Составляют схему, проверяют правильность заполнения по слайду.</a:t>
            </a: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0" i="1" dirty="0">
                <a:latin typeface="Georgia" pitchFamily="18" charset="0"/>
              </a:rPr>
              <a:t/>
            </a:r>
            <a:br>
              <a:rPr lang="ru-RU" sz="2000" b="0" i="1" dirty="0">
                <a:latin typeface="Georgia" pitchFamily="18" charset="0"/>
              </a:rPr>
            </a:br>
            <a:r>
              <a:rPr lang="ru-RU" sz="2000" b="0" i="1" dirty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sz="1800" i="1" dirty="0" smtClean="0">
                <a:solidFill>
                  <a:schemeClr val="tx1"/>
                </a:solidFill>
                <a:latin typeface="Georgia" pitchFamily="18" charset="0"/>
              </a:rPr>
              <a:t>II</a:t>
            </a:r>
            <a:r>
              <a:rPr lang="ru-RU" sz="1800" i="1" dirty="0" smtClean="0">
                <a:solidFill>
                  <a:schemeClr val="tx1"/>
                </a:solidFill>
                <a:latin typeface="Georgia" pitchFamily="18" charset="0"/>
              </a:rPr>
              <a:t> этап</a:t>
            </a:r>
            <a:r>
              <a:rPr lang="ru-RU" sz="1800" b="0" i="1" dirty="0" smtClean="0">
                <a:solidFill>
                  <a:schemeClr val="tx1"/>
                </a:solidFill>
                <a:latin typeface="Georgia" pitchFamily="18" charset="0"/>
              </a:rPr>
              <a:t> Актуализация знаний и фиксация затруднения в пробном действии (4-5мин.)</a:t>
            </a:r>
            <a:br>
              <a:rPr lang="ru-RU" sz="1800" b="0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1800" b="0" i="1" u="sng" dirty="0" smtClean="0">
                <a:solidFill>
                  <a:schemeClr val="tx1"/>
                </a:solidFill>
                <a:latin typeface="Georgia" pitchFamily="18" charset="0"/>
              </a:rPr>
              <a:t>Цель</a:t>
            </a:r>
            <a:r>
              <a:rPr lang="ru-RU" sz="1800" b="0" i="1" dirty="0" smtClean="0">
                <a:solidFill>
                  <a:schemeClr val="tx1"/>
                </a:solidFill>
                <a:latin typeface="Georgia" pitchFamily="18" charset="0"/>
              </a:rPr>
              <a:t>: подготовить обучающихся к осознанию потребности в построении нового способа действий</a:t>
            </a:r>
            <a:endParaRPr lang="ru-RU" sz="1400" b="0" i="1" dirty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1026" name="Picture 2" descr="F:\45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3573016"/>
            <a:ext cx="1872208" cy="2460992"/>
          </a:xfrm>
          <a:prstGeom prst="rect">
            <a:avLst/>
          </a:prstGeom>
          <a:noFill/>
        </p:spPr>
      </p:pic>
      <p:pic>
        <p:nvPicPr>
          <p:cNvPr id="1027" name="Picture 3" descr="F:\222 - 0002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501008"/>
            <a:ext cx="1872208" cy="2587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536" y="1484784"/>
            <a:ext cx="8280920" cy="4111625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endParaRPr lang="ru-RU" sz="1400" b="1" dirty="0" smtClean="0">
              <a:latin typeface="Georgia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800" b="1" i="1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200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  <a:t/>
            </a:r>
            <a:b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en-US" sz="18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II</a:t>
            </a:r>
            <a:r>
              <a:rPr lang="ru-RU" sz="18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этап</a:t>
            </a:r>
            <a: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Актуализация знаний и фиксация затруднения в пробном действии (4-5мин.)</a:t>
            </a:r>
            <a:b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800" b="0" i="1" u="sng" dirty="0" smtClean="0">
                <a:solidFill>
                  <a:schemeClr val="tx1"/>
                </a:solidFill>
                <a:effectLst/>
                <a:latin typeface="Georgia" pitchFamily="18" charset="0"/>
              </a:rPr>
              <a:t>Цель</a:t>
            </a:r>
            <a: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: подготовить обучающихся к осознанию потребности в построении нового способа действий</a:t>
            </a:r>
            <a:endParaRPr lang="ru-RU" sz="1400" b="0" i="1" dirty="0"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11760" y="1556792"/>
            <a:ext cx="38164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Georgia" pitchFamily="18" charset="0"/>
              </a:rPr>
              <a:t>Виды масштаба</a:t>
            </a:r>
            <a:endParaRPr lang="ru-RU" sz="2800" dirty="0">
              <a:latin typeface="Georg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7544" y="2924944"/>
            <a:ext cx="266429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dirty="0" smtClean="0"/>
              <a:t>Числовой</a:t>
            </a:r>
          </a:p>
          <a:p>
            <a:pPr algn="ctr"/>
            <a:r>
              <a:rPr lang="ru-RU" dirty="0" smtClean="0"/>
              <a:t>1 :1000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275856" y="2924944"/>
            <a:ext cx="2664296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dirty="0" smtClean="0"/>
              <a:t>Именованный</a:t>
            </a:r>
          </a:p>
          <a:p>
            <a:pPr algn="ctr"/>
            <a:r>
              <a:rPr lang="ru-RU" dirty="0" smtClean="0"/>
              <a:t>в 1см – 10 м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084168" y="2924944"/>
            <a:ext cx="2592288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dirty="0" smtClean="0"/>
              <a:t>Линейный</a:t>
            </a:r>
            <a:endParaRPr lang="ru-RU" dirty="0"/>
          </a:p>
        </p:txBody>
      </p:sp>
      <p:pic>
        <p:nvPicPr>
          <p:cNvPr id="12" name="Рисунок 11" descr="111 - 0002.t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28184" y="3429000"/>
            <a:ext cx="2334052" cy="360040"/>
          </a:xfrm>
          <a:prstGeom prst="rect">
            <a:avLst/>
          </a:prstGeom>
        </p:spPr>
      </p:pic>
      <p:cxnSp>
        <p:nvCxnSpPr>
          <p:cNvPr id="14" name="Прямая со стрелкой 13"/>
          <p:cNvCxnSpPr/>
          <p:nvPr/>
        </p:nvCxnSpPr>
        <p:spPr>
          <a:xfrm flipH="1">
            <a:off x="2339752" y="2204864"/>
            <a:ext cx="36004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8" idx="2"/>
          </p:cNvCxnSpPr>
          <p:nvPr/>
        </p:nvCxnSpPr>
        <p:spPr>
          <a:xfrm flipH="1">
            <a:off x="4211960" y="2132856"/>
            <a:ext cx="108012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>
            <a:off x="5580112" y="2204864"/>
            <a:ext cx="864096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536" y="1484784"/>
            <a:ext cx="4176712" cy="4111625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8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</a:t>
            </a: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:</a:t>
            </a:r>
          </a:p>
          <a:p>
            <a:pPr marL="0">
              <a:spcBef>
                <a:spcPts val="0"/>
              </a:spcBef>
              <a:buNone/>
            </a:pPr>
            <a:r>
              <a:rPr lang="ru-RU" sz="1400" b="1" dirty="0" smtClean="0">
                <a:latin typeface="Georgia" pitchFamily="18" charset="0"/>
              </a:rPr>
              <a:t>Предлагает учащимся вопросы и задания для подготовки к открытию новых знаний.</a:t>
            </a:r>
          </a:p>
          <a:p>
            <a:pPr marL="0">
              <a:spcBef>
                <a:spcPts val="0"/>
              </a:spcBef>
              <a:buNone/>
            </a:pPr>
            <a:r>
              <a:rPr lang="ru-RU" sz="1400" dirty="0" smtClean="0">
                <a:latin typeface="Georgia" pitchFamily="18" charset="0"/>
              </a:rPr>
              <a:t>1. Переведите численный масштаб в именованный:</a:t>
            </a:r>
          </a:p>
          <a:p>
            <a:pPr marL="86868" indent="-342900">
              <a:spcBef>
                <a:spcPts val="0"/>
              </a:spcBef>
              <a:buNone/>
            </a:pPr>
            <a:r>
              <a:rPr lang="ru-RU" sz="1400" dirty="0" smtClean="0">
                <a:latin typeface="Georgia" pitchFamily="18" charset="0"/>
              </a:rPr>
              <a:t> а) 1:2000;     б) 1:15 000 000.</a:t>
            </a:r>
          </a:p>
          <a:p>
            <a:pPr marL="86868" indent="-342900">
              <a:spcBef>
                <a:spcPts val="0"/>
              </a:spcBef>
              <a:buNone/>
            </a:pPr>
            <a:endParaRPr lang="ru-RU" sz="1400" dirty="0" smtClean="0">
              <a:latin typeface="Georgia" pitchFamily="18" charset="0"/>
            </a:endParaRPr>
          </a:p>
          <a:p>
            <a:pPr marL="86868" indent="-342900">
              <a:spcBef>
                <a:spcPts val="0"/>
              </a:spcBef>
              <a:buNone/>
            </a:pPr>
            <a:r>
              <a:rPr lang="ru-RU" sz="1400" dirty="0" smtClean="0">
                <a:latin typeface="Georgia" pitchFamily="18" charset="0"/>
              </a:rPr>
              <a:t> 2. Переведите именованный масштаб в численный:</a:t>
            </a:r>
          </a:p>
          <a:p>
            <a:pPr marL="86868" indent="-342900">
              <a:spcBef>
                <a:spcPts val="0"/>
              </a:spcBef>
              <a:buNone/>
            </a:pPr>
            <a:r>
              <a:rPr lang="ru-RU" sz="1400" dirty="0" smtClean="0">
                <a:latin typeface="Georgia" pitchFamily="18" charset="0"/>
              </a:rPr>
              <a:t> а) в 1см – 30 км;    б) в 1см – 500 м.</a:t>
            </a:r>
          </a:p>
          <a:p>
            <a:pPr marL="86868" indent="-342900">
              <a:spcBef>
                <a:spcPts val="0"/>
              </a:spcBef>
              <a:buNone/>
            </a:pPr>
            <a:endParaRPr lang="ru-RU" sz="1400" dirty="0" smtClean="0">
              <a:latin typeface="Georgia" pitchFamily="18" charset="0"/>
            </a:endParaRPr>
          </a:p>
          <a:p>
            <a:pPr marL="86868" indent="-342900">
              <a:spcBef>
                <a:spcPts val="0"/>
              </a:spcBef>
              <a:buNone/>
            </a:pPr>
            <a:r>
              <a:rPr lang="ru-RU" sz="1400" dirty="0" smtClean="0">
                <a:latin typeface="Georgia" pitchFamily="18" charset="0"/>
              </a:rPr>
              <a:t>3. Какой из масштабов крупнее?</a:t>
            </a:r>
          </a:p>
          <a:p>
            <a:pPr marL="86868" indent="-342900">
              <a:spcBef>
                <a:spcPts val="0"/>
              </a:spcBef>
              <a:buNone/>
            </a:pPr>
            <a:r>
              <a:rPr lang="ru-RU" sz="1400" dirty="0" smtClean="0">
                <a:latin typeface="Georgia" pitchFamily="18" charset="0"/>
              </a:rPr>
              <a:t> а) 1:2500;    б) 1:3000;   в) 1:50 00000.</a:t>
            </a:r>
          </a:p>
          <a:p>
            <a:pPr marL="86868" indent="-342900">
              <a:spcBef>
                <a:spcPts val="0"/>
              </a:spcBef>
              <a:buAutoNum type="arabicParenR"/>
            </a:pPr>
            <a:endParaRPr lang="ru-RU" sz="1400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sz="1400" b="1" dirty="0" smtClean="0">
              <a:latin typeface="Georgia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800" b="1" i="1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200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4008" y="1484784"/>
            <a:ext cx="4178300" cy="4039617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algn="ctr">
              <a:buNone/>
            </a:pPr>
            <a:r>
              <a:rPr lang="ru-RU" sz="1400" b="1" dirty="0" smtClean="0">
                <a:latin typeface="Georgia" pitchFamily="18" charset="0"/>
              </a:rPr>
              <a:t>Отвечают на предложенные вопросы и выполняют задания.</a:t>
            </a:r>
          </a:p>
          <a:p>
            <a:pPr>
              <a:buNone/>
            </a:pPr>
            <a:r>
              <a:rPr lang="ru-RU" sz="1400" dirty="0" smtClean="0">
                <a:latin typeface="Georgia" pitchFamily="18" charset="0"/>
              </a:rPr>
              <a:t>1. а) в 1см-20м;   б) в 1см-150км.</a:t>
            </a:r>
          </a:p>
          <a:p>
            <a:pPr>
              <a:buNone/>
            </a:pPr>
            <a:endParaRPr lang="ru-RU" sz="1400" dirty="0" smtClean="0"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b="1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</a:rPr>
              <a:t>2. а) 1:30 00000;      б) 1:500 00.</a:t>
            </a:r>
          </a:p>
          <a:p>
            <a:pPr>
              <a:buFontTx/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</a:rPr>
              <a:t>3. Крупнее масштаб вариант а.</a:t>
            </a: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  <a:t/>
            </a:r>
            <a:b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en-US" sz="18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II</a:t>
            </a:r>
            <a:r>
              <a:rPr lang="ru-RU" sz="18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этап</a:t>
            </a:r>
            <a: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Актуализация знаний и фиксация затруднения в пробном действии (4-5мин.)</a:t>
            </a:r>
            <a:b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800" b="0" i="1" u="sng" dirty="0" smtClean="0">
                <a:solidFill>
                  <a:schemeClr val="tx1"/>
                </a:solidFill>
                <a:effectLst/>
                <a:latin typeface="Georgia" pitchFamily="18" charset="0"/>
              </a:rPr>
              <a:t>Цель</a:t>
            </a:r>
            <a: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: подготовить обучающихся к осознанию потребности в построении нового способа действий</a:t>
            </a:r>
            <a:endParaRPr lang="ru-RU" sz="1400" b="0" i="1" dirty="0"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buNone/>
              <a:defRPr/>
            </a:pP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учителя:</a:t>
            </a:r>
          </a:p>
          <a:p>
            <a:pPr marL="0">
              <a:spcBef>
                <a:spcPts val="0"/>
              </a:spcBef>
              <a:buNone/>
            </a:pPr>
            <a:r>
              <a:rPr lang="ru-RU" sz="1400" b="1" dirty="0" smtClean="0">
                <a:latin typeface="Georgia" pitchFamily="18" charset="0"/>
              </a:rPr>
              <a:t>Предлагает учащимся вопросы и задания для подготовки к открытию новых знаний.</a:t>
            </a:r>
          </a:p>
          <a:p>
            <a:pPr>
              <a:buNone/>
            </a:pPr>
            <a:r>
              <a:rPr lang="ru-RU" sz="1400" i="1" u="sng" dirty="0" smtClean="0">
                <a:latin typeface="Georgia" pitchFamily="18" charset="0"/>
              </a:rPr>
              <a:t>Задача №1</a:t>
            </a:r>
            <a:r>
              <a:rPr lang="ru-RU" sz="1400" i="1" dirty="0" smtClean="0">
                <a:latin typeface="Georgia" pitchFamily="18" charset="0"/>
              </a:rPr>
              <a:t>. Длина дороги между городами 2400км. Какой длины получится линия, изображающая эту магистраль на карте, сделанной в масштабе:</a:t>
            </a:r>
          </a:p>
          <a:p>
            <a:pPr>
              <a:buNone/>
            </a:pPr>
            <a:r>
              <a:rPr lang="ru-RU" sz="1400" i="1" dirty="0" smtClean="0">
                <a:latin typeface="Georgia" pitchFamily="18" charset="0"/>
              </a:rPr>
              <a:t>1:100 000 000.</a:t>
            </a:r>
          </a:p>
          <a:p>
            <a:pPr>
              <a:buNone/>
            </a:pPr>
            <a:endParaRPr lang="ru-RU" sz="1400" dirty="0" smtClean="0">
              <a:latin typeface="Georgia" pitchFamily="18" charset="0"/>
            </a:endParaRPr>
          </a:p>
          <a:p>
            <a:pPr>
              <a:buNone/>
            </a:pPr>
            <a:endParaRPr lang="ru-RU" sz="1400" dirty="0" smtClean="0">
              <a:latin typeface="Georgia" pitchFamily="18" charset="0"/>
            </a:endParaRPr>
          </a:p>
          <a:p>
            <a:pPr>
              <a:buNone/>
            </a:pPr>
            <a:endParaRPr lang="ru-RU" sz="1400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algn="ctr">
              <a:buNone/>
            </a:pPr>
            <a:r>
              <a:rPr lang="ru-RU" sz="1400" b="1" dirty="0" smtClean="0">
                <a:latin typeface="Georgia" pitchFamily="18" charset="0"/>
              </a:rPr>
              <a:t>Отвечают на предложенные вопросы и выполняют задания</a:t>
            </a:r>
          </a:p>
          <a:p>
            <a:pPr>
              <a:buNone/>
            </a:pPr>
            <a:r>
              <a:rPr lang="ru-RU" sz="1400" i="1" dirty="0" smtClean="0">
                <a:latin typeface="Georgia" pitchFamily="18" charset="0"/>
              </a:rPr>
              <a:t>Решение:</a:t>
            </a:r>
          </a:p>
          <a:p>
            <a:pPr>
              <a:buNone/>
            </a:pPr>
            <a:endParaRPr lang="ru-RU" sz="1400" dirty="0">
              <a:latin typeface="Georgia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II</a:t>
            </a:r>
            <a:r>
              <a:rPr lang="ru-RU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этап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Актуализация знаний и фиксация затруднения в пробном действии </a:t>
            </a:r>
            <a:b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(4-5мин.)</a:t>
            </a:r>
            <a:b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600" b="0" i="1" u="sng" dirty="0" smtClean="0">
                <a:solidFill>
                  <a:schemeClr val="tx1"/>
                </a:solidFill>
                <a:effectLst/>
                <a:latin typeface="Georgia" pitchFamily="18" charset="0"/>
              </a:rPr>
              <a:t>Цель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: подготовить обучающихся к осознанию потребности в построении нового способа действий</a:t>
            </a:r>
            <a:endParaRPr lang="ru-RU" sz="1600" dirty="0">
              <a:latin typeface="Georgia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508104" y="2852936"/>
          <a:ext cx="2736304" cy="13861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7609"/>
                <a:gridCol w="1868695"/>
              </a:tblGrid>
              <a:tr h="504056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Georgia" pitchFamily="18" charset="0"/>
                        </a:rPr>
                        <a:t>На  карте</a:t>
                      </a:r>
                      <a:endParaRPr lang="ru-RU" sz="1200" dirty="0">
                        <a:latin typeface="Georg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Georgia" pitchFamily="18" charset="0"/>
                        </a:rPr>
                        <a:t>На местности</a:t>
                      </a:r>
                      <a:endParaRPr lang="ru-RU" sz="1200" dirty="0">
                        <a:latin typeface="Georgia" pitchFamily="18" charset="0"/>
                      </a:endParaRPr>
                    </a:p>
                  </a:txBody>
                  <a:tcPr/>
                </a:tc>
              </a:tr>
              <a:tr h="363963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Georgia" pitchFamily="18" charset="0"/>
                        </a:rPr>
                        <a:t>1см</a:t>
                      </a:r>
                      <a:endParaRPr lang="ru-RU" sz="1200" dirty="0">
                        <a:latin typeface="Georg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Georgia" pitchFamily="18" charset="0"/>
                        </a:rPr>
                        <a:t>100000000=1000км</a:t>
                      </a:r>
                      <a:endParaRPr lang="ru-RU" sz="1400" dirty="0">
                        <a:latin typeface="Georgia" pitchFamily="18" charset="0"/>
                      </a:endParaRPr>
                    </a:p>
                  </a:txBody>
                  <a:tcPr/>
                </a:tc>
              </a:tr>
              <a:tr h="36396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Georgia" pitchFamily="18" charset="0"/>
                        </a:rPr>
                        <a:t>Х см</a:t>
                      </a:r>
                      <a:endParaRPr lang="ru-RU" sz="1400" dirty="0">
                        <a:latin typeface="Georg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Georgia" pitchFamily="18" charset="0"/>
                        </a:rPr>
                        <a:t>2400</a:t>
                      </a:r>
                      <a:r>
                        <a:rPr lang="ru-RU" sz="1400" baseline="0" dirty="0" smtClean="0">
                          <a:latin typeface="Georgia" pitchFamily="18" charset="0"/>
                        </a:rPr>
                        <a:t> км</a:t>
                      </a:r>
                      <a:endParaRPr lang="ru-RU" sz="1400" dirty="0">
                        <a:latin typeface="Georgia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536" y="1484784"/>
            <a:ext cx="4176712" cy="4111625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8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</a:t>
            </a: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:</a:t>
            </a:r>
          </a:p>
          <a:p>
            <a:pPr marL="0">
              <a:spcBef>
                <a:spcPts val="0"/>
              </a:spcBef>
              <a:buNone/>
            </a:pPr>
            <a:r>
              <a:rPr lang="ru-RU" sz="1400" b="1" dirty="0" smtClean="0">
                <a:latin typeface="Georgia" pitchFamily="18" charset="0"/>
              </a:rPr>
              <a:t>Предлагает учащимся вопросы и задания для подготовки к открытию новых знаний.</a:t>
            </a:r>
          </a:p>
          <a:p>
            <a:pPr marL="0">
              <a:spcBef>
                <a:spcPts val="0"/>
              </a:spcBef>
              <a:buNone/>
            </a:pPr>
            <a:endParaRPr lang="ru-RU" sz="1400" b="1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None/>
            </a:pPr>
            <a:r>
              <a:rPr lang="ru-RU" sz="1400" i="1" dirty="0" smtClean="0">
                <a:latin typeface="Georgia" pitchFamily="18" charset="0"/>
              </a:rPr>
              <a:t>- Пользуясь физической картой России  найдите расстояние  между городами Москва и Сургут.</a:t>
            </a:r>
          </a:p>
          <a:p>
            <a:pPr marL="0">
              <a:spcBef>
                <a:spcPts val="0"/>
              </a:spcBef>
              <a:buFontTx/>
              <a:buChar char="-"/>
            </a:pPr>
            <a:r>
              <a:rPr lang="ru-RU" sz="1400" i="1" dirty="0" smtClean="0">
                <a:latin typeface="Georgia" pitchFamily="18" charset="0"/>
              </a:rPr>
              <a:t>У кого нет ответа?</a:t>
            </a:r>
          </a:p>
          <a:p>
            <a:pPr marL="0">
              <a:spcBef>
                <a:spcPts val="0"/>
              </a:spcBef>
              <a:buFontTx/>
              <a:buChar char="-"/>
            </a:pPr>
            <a:endParaRPr lang="ru-RU" sz="1400" i="1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None/>
            </a:pPr>
            <a:r>
              <a:rPr lang="ru-RU" sz="1400" i="1" dirty="0" smtClean="0">
                <a:latin typeface="Georgia" pitchFamily="18" charset="0"/>
              </a:rPr>
              <a:t>-Что вы не смогли сделать?</a:t>
            </a:r>
          </a:p>
          <a:p>
            <a:pPr marL="0">
              <a:spcBef>
                <a:spcPts val="0"/>
              </a:spcBef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 marL="0">
              <a:spcBef>
                <a:spcPts val="0"/>
              </a:spcBef>
              <a:buNone/>
            </a:pPr>
            <a:r>
              <a:rPr lang="ru-RU" sz="1400" i="1" dirty="0" smtClean="0">
                <a:latin typeface="Georgia" pitchFamily="18" charset="0"/>
              </a:rPr>
              <a:t>- Кто может доказать, что его ответ правильный (указать эталон, по которому действовали).</a:t>
            </a: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800" b="1" i="1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200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4008" y="1412776"/>
            <a:ext cx="4178300" cy="4111625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8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algn="ctr">
              <a:buNone/>
            </a:pPr>
            <a:r>
              <a:rPr lang="ru-RU" sz="1400" b="1" dirty="0" smtClean="0">
                <a:latin typeface="Georgia" pitchFamily="18" charset="0"/>
              </a:rPr>
              <a:t>Отвечают на предложенные вопросы и выполняют задания.</a:t>
            </a:r>
          </a:p>
          <a:p>
            <a:pPr>
              <a:spcBef>
                <a:spcPct val="0"/>
              </a:spcBef>
              <a:buFontTx/>
              <a:buChar char="-"/>
            </a:pPr>
            <a:endParaRPr lang="ru-RU" sz="1400" dirty="0" smtClean="0">
              <a:latin typeface="Georgia" pitchFamily="18" charset="0"/>
            </a:endParaRPr>
          </a:p>
          <a:p>
            <a:pPr>
              <a:spcBef>
                <a:spcPct val="0"/>
              </a:spcBef>
              <a:buFontTx/>
              <a:buChar char="-"/>
            </a:pPr>
            <a:endParaRPr lang="ru-RU" sz="1400" dirty="0" smtClean="0">
              <a:latin typeface="Georgia" pitchFamily="18" charset="0"/>
            </a:endParaRPr>
          </a:p>
          <a:p>
            <a:pPr>
              <a:buFontTx/>
              <a:buNone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</a:rPr>
              <a:t>-Выполняют задания в парах.</a:t>
            </a:r>
          </a:p>
          <a:p>
            <a:pPr>
              <a:buFontTx/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</a:rPr>
              <a:t>-Найти расстояние между городами  Сургут и Москва.</a:t>
            </a:r>
          </a:p>
          <a:p>
            <a:pPr>
              <a:buFontTx/>
              <a:buNone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</a:rPr>
              <a:t>-Высказывают версии.</a:t>
            </a: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  <a:t/>
            </a:r>
            <a:b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2000" b="0" i="1" dirty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en-US" sz="18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II</a:t>
            </a:r>
            <a:r>
              <a:rPr lang="ru-RU" sz="18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этап</a:t>
            </a:r>
            <a: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Актуализация знаний и фиксация затруднения в пробном действии (4-5мин.)</a:t>
            </a:r>
            <a:b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800" b="0" i="1" u="sng" dirty="0" smtClean="0">
                <a:solidFill>
                  <a:schemeClr val="tx1"/>
                </a:solidFill>
                <a:effectLst/>
                <a:latin typeface="Georgia" pitchFamily="18" charset="0"/>
              </a:rPr>
              <a:t>Цель</a:t>
            </a:r>
            <a:r>
              <a:rPr lang="ru-RU" sz="18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: подготовить обучающихся к осознанию потребности в построении нового способа действий</a:t>
            </a:r>
            <a:endParaRPr lang="ru-RU" sz="1400" b="0" i="1" dirty="0"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288" y="1916832"/>
            <a:ext cx="4176712" cy="4183931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6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учителя:</a:t>
            </a:r>
          </a:p>
          <a:p>
            <a:pPr marL="365760" indent="-256032" fontAlgn="auto">
              <a:spcAft>
                <a:spcPts val="0"/>
              </a:spcAft>
              <a:buFontTx/>
              <a:buNone/>
              <a:defRPr/>
            </a:pPr>
            <a:r>
              <a:rPr lang="ru-RU" sz="14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Совместно с  учениками выявляет причины затруднения</a:t>
            </a:r>
          </a:p>
          <a:p>
            <a:pPr marL="365760" indent="-256032" fontAlgn="auto">
              <a:spcAft>
                <a:spcPts val="0"/>
              </a:spcAft>
              <a:buFontTx/>
              <a:buChar char="-"/>
              <a:defRPr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Какое задание вы должны выполнить?</a:t>
            </a:r>
          </a:p>
          <a:p>
            <a:pPr marL="365760" indent="-256032" fontAlgn="auto">
              <a:spcAft>
                <a:spcPts val="0"/>
              </a:spcAft>
              <a:buFontTx/>
              <a:buChar char="-"/>
              <a:defRPr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Tx/>
              <a:buChar char="-"/>
              <a:defRPr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Где именно у вас возникло затруднение?</a:t>
            </a:r>
          </a:p>
          <a:p>
            <a:pPr marL="365760" indent="-256032" fontAlgn="auto">
              <a:spcAft>
                <a:spcPts val="0"/>
              </a:spcAft>
              <a:buFontTx/>
              <a:buChar char="-"/>
              <a:defRPr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Tx/>
              <a:buChar char="-"/>
              <a:defRPr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Tx/>
              <a:buChar char="-"/>
              <a:defRPr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Tx/>
              <a:buChar char="-"/>
              <a:defRPr/>
            </a:pPr>
            <a:endParaRPr lang="ru-RU" sz="1400" b="1" i="1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716016" y="1844824"/>
            <a:ext cx="4178300" cy="4111625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>
              <a:buFontTx/>
              <a:buNone/>
            </a:pPr>
            <a:endParaRPr lang="ru-RU" sz="16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6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Char char="-"/>
            </a:pPr>
            <a:r>
              <a:rPr lang="ru-RU" sz="1600" i="1" dirty="0" smtClean="0">
                <a:solidFill>
                  <a:schemeClr val="tx2"/>
                </a:solidFill>
                <a:latin typeface="Georgia" pitchFamily="18" charset="0"/>
              </a:rPr>
              <a:t>Найти расстояние между городами Сургут и Москва.</a:t>
            </a:r>
          </a:p>
          <a:p>
            <a:pPr>
              <a:buFontTx/>
              <a:buChar char="-"/>
            </a:pPr>
            <a:r>
              <a:rPr lang="ru-RU" sz="1600" i="1" dirty="0" smtClean="0">
                <a:solidFill>
                  <a:schemeClr val="tx2"/>
                </a:solidFill>
                <a:latin typeface="Georgia" pitchFamily="18" charset="0"/>
              </a:rPr>
              <a:t>Недостаточно знаний, не знаем как находить расстояния, используя географическую карту.</a:t>
            </a:r>
          </a:p>
          <a:p>
            <a:pPr>
              <a:buFontTx/>
              <a:buNone/>
            </a:pPr>
            <a:endParaRPr lang="ru-RU" sz="16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6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6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600" i="1" dirty="0" smtClean="0">
              <a:solidFill>
                <a:schemeClr val="tx2"/>
              </a:solidFill>
              <a:latin typeface="Georgia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0" i="1" dirty="0">
                <a:solidFill>
                  <a:schemeClr val="tx1"/>
                </a:solidFill>
                <a:latin typeface="Georgia" pitchFamily="18" charset="0"/>
              </a:rPr>
              <a:t/>
            </a:r>
            <a:br>
              <a:rPr lang="ru-RU" sz="2000" b="0" i="1" dirty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1600" b="0" i="1" dirty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III</a:t>
            </a:r>
            <a:r>
              <a:rPr lang="ru-RU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этап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Выявление места и причины затруднений (2-3мин.)</a:t>
            </a:r>
            <a:b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600" b="0" i="1" u="sng" dirty="0" smtClean="0">
                <a:solidFill>
                  <a:schemeClr val="tx1"/>
                </a:solidFill>
                <a:effectLst/>
                <a:latin typeface="Georgia" pitchFamily="18" charset="0"/>
              </a:rPr>
              <a:t>Цель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: выявление и фиксация места и причины затруднения.</a:t>
            </a:r>
            <a:endParaRPr lang="ru-RU" sz="1600" b="0" i="1" dirty="0"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288" y="1628800"/>
            <a:ext cx="4176712" cy="4471963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6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</a:t>
            </a: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sz="1400" b="1" i="1" dirty="0" smtClean="0">
                <a:latin typeface="Georgia" pitchFamily="18" charset="0"/>
                <a:cs typeface="Arial" charset="0"/>
              </a:rPr>
              <a:t>Предлагает определить способы реализации учебной деятельности</a:t>
            </a:r>
          </a:p>
          <a:p>
            <a:pPr>
              <a:buNone/>
              <a:defRPr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  <a:cs typeface="Arial" charset="0"/>
            </a:endParaRPr>
          </a:p>
          <a:p>
            <a:pPr>
              <a:buNone/>
              <a:defRPr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  <a:cs typeface="Arial" charset="0"/>
              </a:rPr>
              <a:t>-Итак, какова цель вашей работы?</a:t>
            </a:r>
          </a:p>
          <a:p>
            <a:pPr>
              <a:buNone/>
              <a:defRPr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  <a:cs typeface="Arial" charset="0"/>
            </a:endParaRPr>
          </a:p>
          <a:p>
            <a:pPr>
              <a:buFontTx/>
              <a:buChar char="-"/>
              <a:defRPr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  <a:cs typeface="Arial" charset="0"/>
              </a:rPr>
              <a:t>Какую цель вы можете поставить на уроке?</a:t>
            </a:r>
          </a:p>
          <a:p>
            <a:pPr>
              <a:buFontTx/>
              <a:buChar char="-"/>
              <a:defRPr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  <a:cs typeface="Arial" charset="0"/>
            </a:endParaRPr>
          </a:p>
          <a:p>
            <a:pPr>
              <a:buFontTx/>
              <a:buChar char="-"/>
              <a:defRPr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  <a:cs typeface="Arial" charset="0"/>
              </a:rPr>
              <a:t> Как бы вы сформулировали тему урока?</a:t>
            </a:r>
          </a:p>
          <a:p>
            <a:pPr>
              <a:buFontTx/>
              <a:buChar char="-"/>
              <a:defRPr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  <a:cs typeface="Arial" charset="0"/>
              </a:rPr>
              <a:t>Запишите тему урока в тетради.</a:t>
            </a:r>
          </a:p>
          <a:p>
            <a:pPr>
              <a:buFontTx/>
              <a:buChar char="-"/>
              <a:defRPr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  <a:cs typeface="Arial" charset="0"/>
              </a:rPr>
              <a:t>Как вы можете достигнуть поставленной цели?</a:t>
            </a:r>
          </a:p>
          <a:p>
            <a:pPr>
              <a:buFontTx/>
              <a:buChar char="-"/>
              <a:defRPr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  <a:cs typeface="Arial" charset="0"/>
            </a:endParaRPr>
          </a:p>
          <a:p>
            <a:pPr>
              <a:buFontTx/>
              <a:buChar char="-"/>
              <a:defRPr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None/>
              <a:defRPr/>
            </a:pPr>
            <a:endParaRPr lang="ru-RU" sz="1400" i="1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3438" y="1484784"/>
            <a:ext cx="4178300" cy="4615979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lvl="0">
              <a:buNone/>
            </a:pPr>
            <a:r>
              <a:rPr lang="ru-RU" sz="1400" b="1" i="1" dirty="0" smtClean="0">
                <a:latin typeface="Georgia" pitchFamily="18" charset="0"/>
              </a:rPr>
              <a:t>Учащиеся ставят цель проекта и формулируют шаги, необходимые для реализации проекта</a:t>
            </a:r>
          </a:p>
          <a:p>
            <a:pPr lvl="0">
              <a:buNone/>
            </a:pPr>
            <a:endParaRPr lang="ru-RU" sz="1400" b="1" i="1" dirty="0" smtClean="0">
              <a:latin typeface="Georgia" pitchFamily="18" charset="0"/>
            </a:endParaRPr>
          </a:p>
          <a:p>
            <a:pPr>
              <a:buFontTx/>
              <a:buNone/>
            </a:pPr>
            <a:r>
              <a:rPr lang="ru-RU" sz="1400" b="1" i="1" dirty="0" smtClean="0">
                <a:solidFill>
                  <a:schemeClr val="tx2"/>
                </a:solidFill>
                <a:latin typeface="Georgia" pitchFamily="18" charset="0"/>
              </a:rPr>
              <a:t>-</a:t>
            </a: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</a:rPr>
              <a:t>Вычислить расстояние между городами Сургут и Москва.</a:t>
            </a: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-Формулируют </a:t>
            </a:r>
            <a:r>
              <a:rPr lang="ru-RU" sz="1400" i="1" dirty="0" err="1" smtClean="0">
                <a:latin typeface="Georgia" pitchFamily="18" charset="0"/>
              </a:rPr>
              <a:t>деятельностную</a:t>
            </a:r>
            <a:r>
              <a:rPr lang="ru-RU" sz="1400" i="1" dirty="0" smtClean="0">
                <a:latin typeface="Georgia" pitchFamily="18" charset="0"/>
              </a:rPr>
              <a:t> цель урока по формированию новых умений.</a:t>
            </a: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-Определяют тему урока.</a:t>
            </a: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Char char="-"/>
            </a:pPr>
            <a:r>
              <a:rPr lang="ru-RU" sz="1400" i="1" dirty="0" smtClean="0">
                <a:latin typeface="Georgia" pitchFamily="18" charset="0"/>
              </a:rPr>
              <a:t>Ученики записывают тему урока.</a:t>
            </a: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Char char="-"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Char char="-"/>
            </a:pPr>
            <a:r>
              <a:rPr lang="ru-RU" sz="1400" i="1" dirty="0" smtClean="0">
                <a:latin typeface="Georgia" pitchFamily="18" charset="0"/>
              </a:rPr>
              <a:t>Учащиеся отвечают.</a:t>
            </a: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Char char="-"/>
            </a:pPr>
            <a:endParaRPr lang="ru-RU" sz="1200" i="1" dirty="0" smtClean="0">
              <a:latin typeface="Georgia" pitchFamily="18" charset="0"/>
            </a:endParaRP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Char char="-"/>
            </a:pPr>
            <a:endParaRPr lang="ru-RU" sz="1200" i="1" dirty="0" smtClean="0">
              <a:latin typeface="Georgia" pitchFamily="18" charset="0"/>
            </a:endParaRP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ru-RU" sz="1400" i="1" dirty="0" smtClean="0">
              <a:solidFill>
                <a:schemeClr val="tx1">
                  <a:lumMod val="95000"/>
                  <a:lumOff val="5000"/>
                </a:schemeClr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b="1" i="1" dirty="0" smtClean="0">
              <a:solidFill>
                <a:schemeClr val="tx2"/>
              </a:solidFill>
              <a:latin typeface="Georgia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0" i="1" dirty="0">
                <a:latin typeface="Georgia" pitchFamily="18" charset="0"/>
              </a:rPr>
              <a:t/>
            </a:r>
            <a:br>
              <a:rPr lang="ru-RU" sz="2000" b="0" i="1" dirty="0">
                <a:latin typeface="Georgia" pitchFamily="18" charset="0"/>
              </a:rPr>
            </a:br>
            <a:r>
              <a:rPr lang="ru-RU" sz="1600" b="0" i="1" dirty="0">
                <a:effectLst/>
                <a:latin typeface="Georgia" pitchFamily="18" charset="0"/>
              </a:rPr>
              <a:t> </a:t>
            </a:r>
            <a:r>
              <a:rPr lang="en-US" sz="1600" i="1" dirty="0" smtClean="0">
                <a:latin typeface="Georgia" pitchFamily="18" charset="0"/>
              </a:rPr>
              <a:t>IV </a:t>
            </a:r>
            <a:r>
              <a:rPr lang="ru-RU" sz="1600" i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этап</a:t>
            </a:r>
            <a:r>
              <a:rPr lang="en-US" sz="1600" i="1" dirty="0" smtClean="0">
                <a:latin typeface="Georgia" pitchFamily="18" charset="0"/>
              </a:rPr>
              <a:t> </a:t>
            </a:r>
            <a:r>
              <a:rPr lang="ru-RU" sz="1600" b="0" i="1" dirty="0" smtClean="0">
                <a:latin typeface="Georgia" pitchFamily="18" charset="0"/>
              </a:rPr>
              <a:t>Построение проекта выхода из затруднения (3-4мин.)</a:t>
            </a:r>
            <a:br>
              <a:rPr lang="ru-RU" sz="1600" b="0" i="1" dirty="0" smtClean="0">
                <a:latin typeface="Georgia" pitchFamily="18" charset="0"/>
              </a:rPr>
            </a:br>
            <a:r>
              <a:rPr lang="ru-RU" sz="1600" b="0" i="1" u="sng" dirty="0" smtClean="0">
                <a:latin typeface="Georgia" pitchFamily="18" charset="0"/>
              </a:rPr>
              <a:t>Цель</a:t>
            </a:r>
            <a:r>
              <a:rPr lang="ru-RU" sz="1600" b="0" i="1" dirty="0" smtClean="0">
                <a:latin typeface="Georgia" pitchFamily="18" charset="0"/>
              </a:rPr>
              <a:t>: определить способы и средства  реализации учебной деятельности</a:t>
            </a:r>
            <a:endParaRPr lang="ru-RU" sz="1600" b="0" i="1" dirty="0">
              <a:solidFill>
                <a:srgbClr val="000000"/>
              </a:solidFill>
              <a:effectLst/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288" y="1628800"/>
            <a:ext cx="4176712" cy="4471963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6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</a:t>
            </a: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:</a:t>
            </a:r>
          </a:p>
          <a:p>
            <a:pPr algn="ctr">
              <a:buNone/>
              <a:defRPr/>
            </a:pPr>
            <a:r>
              <a:rPr lang="ru-RU" sz="1400" b="1" i="1" dirty="0" smtClean="0">
                <a:latin typeface="Georgia" pitchFamily="18" charset="0"/>
                <a:cs typeface="Arial" charset="0"/>
              </a:rPr>
              <a:t>Предлагает определить способы реализации учебной деятельности</a:t>
            </a:r>
          </a:p>
          <a:p>
            <a:pPr>
              <a:buNone/>
              <a:defRPr/>
            </a:pPr>
            <a:r>
              <a:rPr lang="ru-RU" sz="1400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- </a:t>
            </a: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  <a:cs typeface="Arial" charset="0"/>
              </a:rPr>
              <a:t>Проговорите план вашей работы.</a:t>
            </a:r>
          </a:p>
          <a:p>
            <a:pPr marL="365760" indent="-256032" fontAlgn="auto">
              <a:spcAft>
                <a:spcPts val="0"/>
              </a:spcAft>
              <a:buFontTx/>
              <a:buNone/>
              <a:defRPr/>
            </a:pPr>
            <a:endParaRPr lang="ru-RU" sz="1400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3438" y="1484784"/>
            <a:ext cx="4178300" cy="4615979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lvl="0" algn="ctr">
              <a:buNone/>
            </a:pPr>
            <a:r>
              <a:rPr lang="ru-RU" sz="1400" b="1" i="1" dirty="0" smtClean="0">
                <a:latin typeface="Georgia" pitchFamily="18" charset="0"/>
              </a:rPr>
              <a:t>Учащиеся ставят цель проекта и формулируют шаги, необходимые для реализации проекта</a:t>
            </a: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Char char="-"/>
            </a:pPr>
            <a:r>
              <a:rPr lang="ru-RU" sz="1400" i="1" dirty="0" smtClean="0">
                <a:latin typeface="Georgia" pitchFamily="18" charset="0"/>
              </a:rPr>
              <a:t>Составляют план.</a:t>
            </a:r>
          </a:p>
          <a:p>
            <a:pPr>
              <a:lnSpc>
                <a:spcPct val="115000"/>
              </a:lnSpc>
              <a:spcBef>
                <a:spcPct val="0"/>
              </a:spcBef>
              <a:buNone/>
            </a:pPr>
            <a:r>
              <a:rPr lang="ru-RU" sz="1400" i="1" dirty="0" smtClean="0">
                <a:latin typeface="Georgia" pitchFamily="18" charset="0"/>
              </a:rPr>
              <a:t>1. Измеряем при помощи линейки расстояние по карте между пунктами.</a:t>
            </a:r>
          </a:p>
          <a:p>
            <a:pPr>
              <a:lnSpc>
                <a:spcPct val="115000"/>
              </a:lnSpc>
              <a:spcBef>
                <a:spcPct val="0"/>
              </a:spcBef>
              <a:buNone/>
            </a:pPr>
            <a:r>
              <a:rPr lang="ru-RU" sz="1400" i="1" dirty="0" smtClean="0">
                <a:latin typeface="Georgia" pitchFamily="18" charset="0"/>
              </a:rPr>
              <a:t>2. Узнаем по именованному масштабу, сколько километров (метров) на местности  соответствует 1см на карте.</a:t>
            </a:r>
          </a:p>
          <a:p>
            <a:pPr>
              <a:lnSpc>
                <a:spcPct val="115000"/>
              </a:lnSpc>
              <a:spcBef>
                <a:spcPct val="0"/>
              </a:spcBef>
              <a:buNone/>
            </a:pPr>
            <a:r>
              <a:rPr lang="ru-RU" sz="1400" i="1" dirty="0" smtClean="0">
                <a:latin typeface="Georgia" pitchFamily="18" charset="0"/>
              </a:rPr>
              <a:t>3. Измеренное расстояние между пунктами умножаем на количество километров (метров)  на местности  данного масштаба.</a:t>
            </a:r>
          </a:p>
          <a:p>
            <a:pPr>
              <a:lnSpc>
                <a:spcPct val="115000"/>
              </a:lnSpc>
              <a:spcBef>
                <a:spcPct val="0"/>
              </a:spcBef>
              <a:buNone/>
            </a:pPr>
            <a:r>
              <a:rPr lang="ru-RU" sz="1400" i="1" dirty="0" smtClean="0">
                <a:latin typeface="Georgia" pitchFamily="18" charset="0"/>
              </a:rPr>
              <a:t>4. Записываем результат.</a:t>
            </a:r>
          </a:p>
          <a:p>
            <a:pPr algn="ctr">
              <a:buFontTx/>
              <a:buNone/>
            </a:pPr>
            <a:endParaRPr lang="ru-RU" sz="1400" b="1" i="1" dirty="0" smtClean="0">
              <a:solidFill>
                <a:schemeClr val="tx2"/>
              </a:solidFill>
              <a:latin typeface="Georgia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0" i="1" dirty="0">
                <a:latin typeface="Georgia" pitchFamily="18" charset="0"/>
              </a:rPr>
              <a:t/>
            </a:r>
            <a:br>
              <a:rPr lang="ru-RU" sz="2000" b="0" i="1" dirty="0">
                <a:latin typeface="Georgia" pitchFamily="18" charset="0"/>
              </a:rPr>
            </a:br>
            <a:r>
              <a:rPr lang="ru-RU" sz="1600" b="0" i="1" dirty="0">
                <a:effectLst/>
                <a:latin typeface="Georgia" pitchFamily="18" charset="0"/>
              </a:rPr>
              <a:t> </a:t>
            </a:r>
            <a:r>
              <a:rPr lang="en-US" sz="1600" i="1" dirty="0" smtClean="0">
                <a:latin typeface="Georgia" pitchFamily="18" charset="0"/>
              </a:rPr>
              <a:t>IV </a:t>
            </a:r>
            <a:r>
              <a:rPr lang="ru-RU" sz="1600" i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этап</a:t>
            </a:r>
            <a:r>
              <a:rPr lang="en-US" sz="1600" i="1" dirty="0" smtClean="0">
                <a:latin typeface="Georgia" pitchFamily="18" charset="0"/>
              </a:rPr>
              <a:t> </a:t>
            </a:r>
            <a:r>
              <a:rPr lang="ru-RU" sz="1600" b="0" i="1" dirty="0" smtClean="0">
                <a:latin typeface="Georgia" pitchFamily="18" charset="0"/>
              </a:rPr>
              <a:t>Построение проекта выхода из затруднения (3-4мин.)</a:t>
            </a:r>
            <a:br>
              <a:rPr lang="ru-RU" sz="1600" b="0" i="1" dirty="0" smtClean="0">
                <a:latin typeface="Georgia" pitchFamily="18" charset="0"/>
              </a:rPr>
            </a:br>
            <a:r>
              <a:rPr lang="ru-RU" sz="1600" b="0" i="1" u="sng" dirty="0" smtClean="0">
                <a:latin typeface="Georgia" pitchFamily="18" charset="0"/>
              </a:rPr>
              <a:t>Цель</a:t>
            </a:r>
            <a:r>
              <a:rPr lang="ru-RU" sz="1600" b="0" i="1" dirty="0" smtClean="0">
                <a:latin typeface="Georgia" pitchFamily="18" charset="0"/>
              </a:rPr>
              <a:t>: определить способы и средства  реализации учебной деятельности</a:t>
            </a:r>
            <a:endParaRPr lang="ru-RU" sz="1600" b="0" i="1" dirty="0">
              <a:solidFill>
                <a:srgbClr val="000000"/>
              </a:solidFill>
              <a:effectLst/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288" y="1989138"/>
            <a:ext cx="4176712" cy="4111625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учителя:</a:t>
            </a:r>
          </a:p>
          <a:p>
            <a:pPr algn="ctr">
              <a:buNone/>
              <a:defRPr/>
            </a:pPr>
            <a:r>
              <a:rPr lang="ru-RU" sz="1400" b="1" dirty="0" smtClean="0">
                <a:latin typeface="Georgia" pitchFamily="18" charset="0"/>
              </a:rPr>
              <a:t>1.Организовывает реализацию построенного проекта в соответствии с планом.</a:t>
            </a:r>
          </a:p>
          <a:p>
            <a:pPr lvl="0" algn="ctr">
              <a:buNone/>
              <a:defRPr/>
            </a:pPr>
            <a:endParaRPr lang="ru-RU" sz="1400" dirty="0" smtClean="0">
              <a:latin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572000" y="1916832"/>
            <a:ext cx="4178300" cy="4111625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marL="452628" lvl="0" indent="-342900">
              <a:buNone/>
            </a:pPr>
            <a:r>
              <a:rPr lang="ru-RU" sz="1400" b="1" i="1" dirty="0" smtClean="0">
                <a:latin typeface="Georgia" pitchFamily="18" charset="0"/>
              </a:rPr>
              <a:t>1.Выполняют задание, работая в парах, заполняют таблицу в тетрадях. </a:t>
            </a:r>
          </a:p>
          <a:p>
            <a:pPr marL="452628" lvl="0" indent="-342900">
              <a:buNone/>
            </a:pPr>
            <a:r>
              <a:rPr lang="ru-RU" sz="1400" b="1" i="1" dirty="0" smtClean="0">
                <a:latin typeface="Georgia" pitchFamily="18" charset="0"/>
              </a:rPr>
              <a:t>2.Предъявляют результаты:</a:t>
            </a:r>
          </a:p>
          <a:p>
            <a:pPr marL="452628" lvl="0" indent="-342900">
              <a:buNone/>
            </a:pPr>
            <a:endParaRPr lang="ru-RU" sz="1400" b="1" i="1" dirty="0" smtClean="0">
              <a:latin typeface="Georgia" pitchFamily="18" charset="0"/>
            </a:endParaRPr>
          </a:p>
          <a:p>
            <a:pPr marL="452628" lvl="0" indent="-342900">
              <a:buNone/>
            </a:pPr>
            <a:endParaRPr lang="ru-RU" sz="1400" b="1" i="1" dirty="0" smtClean="0">
              <a:latin typeface="Georgia" pitchFamily="18" charset="0"/>
            </a:endParaRPr>
          </a:p>
          <a:p>
            <a:pPr marL="452628" lvl="0" indent="-342900">
              <a:buNone/>
            </a:pPr>
            <a:endParaRPr lang="ru-RU" sz="1400" b="1" i="1" dirty="0" smtClean="0">
              <a:latin typeface="Georgia" pitchFamily="18" charset="0"/>
            </a:endParaRPr>
          </a:p>
          <a:p>
            <a:pPr marL="452628" lvl="0" indent="-342900">
              <a:buNone/>
            </a:pPr>
            <a:endParaRPr lang="ru-RU" sz="1400" b="1" i="1" dirty="0" smtClean="0">
              <a:latin typeface="Georgia" pitchFamily="18" charset="0"/>
            </a:endParaRPr>
          </a:p>
          <a:p>
            <a:pPr marL="452628" lvl="0" indent="-342900">
              <a:buNone/>
            </a:pPr>
            <a:endParaRPr lang="ru-RU" sz="1400" b="1" i="1" dirty="0" smtClean="0">
              <a:latin typeface="Georgia" pitchFamily="18" charset="0"/>
            </a:endParaRPr>
          </a:p>
          <a:p>
            <a:pPr marL="452628" lvl="0" indent="-342900">
              <a:buNone/>
            </a:pPr>
            <a:endParaRPr lang="ru-RU" sz="1400" b="1" i="1" dirty="0" smtClean="0">
              <a:latin typeface="Georgia" pitchFamily="18" charset="0"/>
            </a:endParaRPr>
          </a:p>
          <a:p>
            <a:pPr>
              <a:buFontTx/>
              <a:buNone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</a:rPr>
              <a:t>Ответ: расстояние между Москвой и Сургутом 2125 км.</a:t>
            </a: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b="0" i="1" dirty="0" smtClean="0">
                <a:latin typeface="Georgia" pitchFamily="18" charset="0"/>
              </a:rPr>
              <a:t/>
            </a:r>
            <a:br>
              <a:rPr lang="ru-RU" sz="1600" b="0" i="1" dirty="0" smtClean="0">
                <a:latin typeface="Georgia" pitchFamily="18" charset="0"/>
              </a:rPr>
            </a:br>
            <a:r>
              <a:rPr lang="ru-RU" sz="1600" i="1" dirty="0" smtClean="0">
                <a:effectLst/>
                <a:latin typeface="Georgia" pitchFamily="18" charset="0"/>
              </a:rPr>
              <a:t> </a:t>
            </a:r>
            <a:r>
              <a:rPr lang="en-US" sz="1600" i="1" dirty="0" smtClean="0">
                <a:latin typeface="Georgia" pitchFamily="18" charset="0"/>
              </a:rPr>
              <a:t>V </a:t>
            </a:r>
            <a:r>
              <a:rPr lang="ru-RU" sz="1600" i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этап</a:t>
            </a:r>
            <a:r>
              <a:rPr lang="en-US" sz="1600" i="1" dirty="0" smtClean="0">
                <a:latin typeface="Georgia" pitchFamily="18" charset="0"/>
              </a:rPr>
              <a:t> </a:t>
            </a:r>
            <a:r>
              <a:rPr lang="ru-RU" sz="1600" b="0" i="1" dirty="0" smtClean="0">
                <a:latin typeface="Georgia" pitchFamily="18" charset="0"/>
              </a:rPr>
              <a:t>Реализация построенного проекта. (8-10 мин.)</a:t>
            </a:r>
            <a:br>
              <a:rPr lang="ru-RU" sz="1600" b="0" i="1" dirty="0" smtClean="0">
                <a:latin typeface="Georgia" pitchFamily="18" charset="0"/>
              </a:rPr>
            </a:br>
            <a:r>
              <a:rPr lang="ru-RU" sz="1600" b="0" i="1" u="sng" dirty="0" smtClean="0">
                <a:latin typeface="Georgia" pitchFamily="18" charset="0"/>
              </a:rPr>
              <a:t>Цель</a:t>
            </a:r>
            <a:r>
              <a:rPr lang="ru-RU" sz="1600" b="0" i="1" dirty="0" smtClean="0">
                <a:latin typeface="Georgia" pitchFamily="18" charset="0"/>
              </a:rPr>
              <a:t>: построение и фиксация нового знания.</a:t>
            </a:r>
            <a:endParaRPr lang="ru-RU" sz="1600" b="0" i="1" dirty="0">
              <a:solidFill>
                <a:srgbClr val="000000"/>
              </a:solidFill>
              <a:effectLst/>
              <a:latin typeface="Georgi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220072" y="3429000"/>
          <a:ext cx="2664296" cy="853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2148"/>
                <a:gridCol w="1332148"/>
              </a:tblGrid>
              <a:tr h="39604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Georgia" pitchFamily="18" charset="0"/>
                        </a:rPr>
                        <a:t>Расстояние на карте</a:t>
                      </a:r>
                      <a:endParaRPr lang="ru-RU" sz="1200" dirty="0">
                        <a:latin typeface="Georg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8,5 см</a:t>
                      </a:r>
                      <a:endParaRPr lang="ru-RU" dirty="0"/>
                    </a:p>
                  </a:txBody>
                  <a:tcPr/>
                </a:tc>
              </a:tr>
              <a:tr h="39604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Georgia" pitchFamily="18" charset="0"/>
                        </a:rPr>
                        <a:t>Масштаб</a:t>
                      </a:r>
                      <a:endParaRPr lang="ru-RU" sz="1200" dirty="0">
                        <a:latin typeface="Georgia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Georgia" pitchFamily="18" charset="0"/>
                        </a:rPr>
                        <a:t>в</a:t>
                      </a:r>
                      <a:r>
                        <a:rPr lang="ru-RU" sz="1200" baseline="0" dirty="0" smtClean="0">
                          <a:latin typeface="Georgia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Georgia" pitchFamily="18" charset="0"/>
                        </a:rPr>
                        <a:t>1 см -250км</a:t>
                      </a:r>
                      <a:endParaRPr lang="ru-RU" sz="1200" dirty="0">
                        <a:latin typeface="Georgia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 descr="f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3212976"/>
            <a:ext cx="4536504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buNone/>
              <a:defRPr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учителя:</a:t>
            </a:r>
          </a:p>
          <a:p>
            <a:pPr algn="ctr">
              <a:buNone/>
              <a:defRPr/>
            </a:pPr>
            <a:r>
              <a:rPr lang="ru-RU" sz="1400" b="1" i="1" dirty="0" smtClean="0">
                <a:latin typeface="Georgia" pitchFamily="18" charset="0"/>
              </a:rPr>
              <a:t>Организовывает реализацию построенного проекта в соответствии с планом.</a:t>
            </a:r>
          </a:p>
          <a:p>
            <a:pPr>
              <a:buNone/>
              <a:defRPr/>
            </a:pPr>
            <a:r>
              <a:rPr lang="ru-RU" sz="1400" dirty="0" smtClean="0">
                <a:latin typeface="Georgia" pitchFamily="18" charset="0"/>
              </a:rPr>
              <a:t> </a:t>
            </a:r>
            <a:r>
              <a:rPr lang="ru-RU" sz="1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По физической карте России</a:t>
            </a:r>
          </a:p>
          <a:p>
            <a:pPr>
              <a:buNone/>
              <a:defRPr/>
            </a:pPr>
            <a:r>
              <a:rPr lang="ru-RU" sz="1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 определите реальное расстояние</a:t>
            </a:r>
          </a:p>
          <a:p>
            <a:pPr>
              <a:buNone/>
              <a:defRPr/>
            </a:pPr>
            <a:r>
              <a:rPr lang="ru-RU" sz="1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между Москвой и Санкт-Петербургом.</a:t>
            </a:r>
          </a:p>
          <a:p>
            <a:pPr>
              <a:buNone/>
              <a:defRPr/>
            </a:pPr>
            <a:r>
              <a:rPr lang="ru-RU" sz="1400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Georgia" pitchFamily="18" charset="0"/>
              </a:rPr>
              <a:t>М 1 : 20000000.</a:t>
            </a:r>
          </a:p>
          <a:p>
            <a:pPr>
              <a:buNone/>
            </a:pPr>
            <a:endParaRPr lang="ru-RU" sz="1400" i="1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>
              <a:buNone/>
            </a:pPr>
            <a:r>
              <a:rPr lang="ru-RU" sz="1400" b="1" dirty="0" smtClean="0">
                <a:solidFill>
                  <a:schemeClr val="tx2"/>
                </a:solidFill>
                <a:latin typeface="Georgia" pitchFamily="18" charset="0"/>
              </a:rPr>
              <a:t>Формулируют выводы</a:t>
            </a:r>
          </a:p>
          <a:p>
            <a:pPr>
              <a:buNone/>
            </a:pPr>
            <a:endParaRPr lang="ru-RU" sz="1600" b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None/>
            </a:pPr>
            <a:r>
              <a:rPr lang="ru-RU" sz="1400" b="1" dirty="0" smtClean="0">
                <a:solidFill>
                  <a:schemeClr val="tx2"/>
                </a:solidFill>
                <a:latin typeface="Georgia" pitchFamily="18" charset="0"/>
              </a:rPr>
              <a:t>-</a:t>
            </a:r>
            <a:r>
              <a:rPr lang="ru-RU" sz="1400" dirty="0" smtClean="0">
                <a:solidFill>
                  <a:schemeClr val="tx2"/>
                </a:solidFill>
                <a:latin typeface="Georgia" pitchFamily="18" charset="0"/>
              </a:rPr>
              <a:t>Учащиеся выполняют задание, работая в парах. Предъявляют результаты.</a:t>
            </a:r>
          </a:p>
          <a:p>
            <a:pPr>
              <a:buNone/>
            </a:pPr>
            <a:endParaRPr lang="ru-RU" sz="1400" dirty="0">
              <a:latin typeface="Georgia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600" i="1" dirty="0" smtClean="0">
                <a:effectLst/>
                <a:latin typeface="Georgia" pitchFamily="18" charset="0"/>
              </a:rPr>
              <a:t> </a:t>
            </a:r>
            <a:r>
              <a:rPr lang="en-US" sz="1600" i="1" dirty="0" smtClean="0">
                <a:latin typeface="Georgia" pitchFamily="18" charset="0"/>
              </a:rPr>
              <a:t>V </a:t>
            </a:r>
            <a:r>
              <a:rPr lang="ru-RU" sz="1600" i="1" dirty="0" smtClean="0">
                <a:solidFill>
                  <a:srgbClr val="000000"/>
                </a:solidFill>
                <a:effectLst/>
                <a:latin typeface="Georgia" pitchFamily="18" charset="0"/>
              </a:rPr>
              <a:t>этап</a:t>
            </a:r>
            <a:r>
              <a:rPr lang="en-US" sz="1600" i="1" dirty="0" smtClean="0">
                <a:latin typeface="Georgia" pitchFamily="18" charset="0"/>
              </a:rPr>
              <a:t> </a:t>
            </a:r>
            <a:r>
              <a:rPr lang="ru-RU" sz="1600" b="0" i="1" dirty="0" smtClean="0">
                <a:latin typeface="Georgia" pitchFamily="18" charset="0"/>
              </a:rPr>
              <a:t>Реализация построенного проекта. (8-10 мин.)</a:t>
            </a:r>
            <a:br>
              <a:rPr lang="ru-RU" sz="1600" b="0" i="1" dirty="0" smtClean="0">
                <a:latin typeface="Georgia" pitchFamily="18" charset="0"/>
              </a:rPr>
            </a:br>
            <a:r>
              <a:rPr lang="ru-RU" sz="1600" b="0" i="1" u="sng" dirty="0" smtClean="0">
                <a:latin typeface="Georgia" pitchFamily="18" charset="0"/>
              </a:rPr>
              <a:t>Цель</a:t>
            </a:r>
            <a:r>
              <a:rPr lang="ru-RU" sz="1600" b="0" i="1" dirty="0" smtClean="0">
                <a:latin typeface="Georgia" pitchFamily="18" charset="0"/>
              </a:rPr>
              <a:t>: построение и фиксация нового знания.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536" y="1196752"/>
            <a:ext cx="4176712" cy="5047729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6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</a:t>
            </a: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:</a:t>
            </a:r>
          </a:p>
          <a:p>
            <a:pPr lvl="0" algn="ctr">
              <a:buNone/>
              <a:defRPr/>
            </a:pPr>
            <a:r>
              <a:rPr lang="ru-RU" sz="1200" b="1" i="1" dirty="0" smtClean="0">
                <a:latin typeface="Times New Roman" pitchFamily="18" charset="0"/>
              </a:rPr>
              <a:t>Организовывает усвоение детьми нового эталона при решении задания  с проговариванием во внешней речи.</a:t>
            </a:r>
          </a:p>
          <a:p>
            <a:pPr marL="0">
              <a:spcBef>
                <a:spcPts val="0"/>
              </a:spcBef>
              <a:buNone/>
              <a:defRPr/>
            </a:pPr>
            <a:r>
              <a:rPr lang="ru-RU" sz="1400" i="1" dirty="0" smtClean="0">
                <a:latin typeface="Georgia" pitchFamily="18" charset="0"/>
              </a:rPr>
              <a:t>Задача капитана Флинта, где по старой карте дети должны найти сокровища(ксерокопия задания и карта у каждого) </a:t>
            </a: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600" b="1" i="1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200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572000" y="1268760"/>
            <a:ext cx="4178300" cy="4615681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algn="ctr">
              <a:buFontTx/>
              <a:buNone/>
            </a:pPr>
            <a:r>
              <a:rPr lang="ru-RU" sz="1400" b="1" i="1" dirty="0" smtClean="0">
                <a:solidFill>
                  <a:schemeClr val="tx2"/>
                </a:solidFill>
                <a:latin typeface="Georgia" pitchFamily="18" charset="0"/>
              </a:rPr>
              <a:t>Выполняют задание и проговаривают ответ, используя эталон.</a:t>
            </a:r>
          </a:p>
          <a:p>
            <a:pPr algn="ctr">
              <a:buFontTx/>
              <a:buNone/>
            </a:pPr>
            <a:endParaRPr lang="ru-RU" sz="1400" b="1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 algn="ctr">
              <a:buFontTx/>
              <a:buNone/>
            </a:pPr>
            <a:endParaRPr lang="ru-RU" sz="1400" b="1" i="1" dirty="0" smtClean="0">
              <a:solidFill>
                <a:schemeClr val="tx2"/>
              </a:solidFill>
              <a:latin typeface="Georgia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b="0" i="1" dirty="0" smtClean="0">
                <a:effectLst/>
                <a:latin typeface="Georgia" pitchFamily="18" charset="0"/>
              </a:rPr>
              <a:t/>
            </a:r>
            <a:br>
              <a:rPr lang="ru-RU" sz="1600" b="0" i="1" dirty="0" smtClean="0">
                <a:effectLst/>
                <a:latin typeface="Georgia" pitchFamily="18" charset="0"/>
              </a:rPr>
            </a:br>
            <a:r>
              <a:rPr lang="ru-RU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VI </a:t>
            </a:r>
            <a:r>
              <a:rPr lang="ru-RU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этап 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Первичное закрепление (4-5мин.)</a:t>
            </a:r>
            <a:b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600" b="0" i="1" u="sng" dirty="0" smtClean="0">
                <a:solidFill>
                  <a:schemeClr val="tx1"/>
                </a:solidFill>
                <a:effectLst/>
                <a:latin typeface="Georgia" pitchFamily="18" charset="0"/>
              </a:rPr>
              <a:t>Цель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: применить новые знания в типовых заданиях</a:t>
            </a:r>
            <a:endParaRPr lang="ru-RU" sz="1600" b="0" i="1" dirty="0"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  <p:pic>
        <p:nvPicPr>
          <p:cNvPr id="5" name="Рисунок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068960"/>
            <a:ext cx="2448272" cy="2595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3284984"/>
            <a:ext cx="208823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 descr="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2492896"/>
            <a:ext cx="3304199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mtClean="0"/>
              <a:t>Физкультминутка</a:t>
            </a:r>
          </a:p>
        </p:txBody>
      </p:sp>
      <p:pic>
        <p:nvPicPr>
          <p:cNvPr id="5" name="Picture 5" descr="Картинка 4 из 4686">
            <a:hlinkClick r:id="rId2"/>
          </p:cNvPr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8219256" cy="6164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288" y="1989138"/>
            <a:ext cx="4176712" cy="41116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16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</a:t>
            </a: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учителя: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solidFill>
                  <a:srgbClr val="333333"/>
                </a:solidFill>
                <a:latin typeface="Georgia" pitchFamily="18" charset="0"/>
              </a:rPr>
              <a:t>Организую </a:t>
            </a:r>
            <a:r>
              <a:rPr lang="ru-RU" sz="1500" i="1" dirty="0" smtClean="0">
                <a:latin typeface="Georgia" pitchFamily="18" charset="0"/>
              </a:rPr>
              <a:t>самостоятельную</a:t>
            </a:r>
            <a:r>
              <a:rPr lang="ru-RU" sz="1500" i="1" dirty="0" smtClean="0">
                <a:solidFill>
                  <a:srgbClr val="333333"/>
                </a:solidFill>
                <a:latin typeface="Georgia" pitchFamily="18" charset="0"/>
              </a:rPr>
              <a:t> работу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solidFill>
                  <a:srgbClr val="333333"/>
                </a:solidFill>
                <a:latin typeface="Georgia" pitchFamily="18" charset="0"/>
              </a:rPr>
              <a:t>по вариантам с самопроверкой по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solidFill>
                  <a:srgbClr val="333333"/>
                </a:solidFill>
                <a:latin typeface="Georgia" pitchFamily="18" charset="0"/>
              </a:rPr>
              <a:t>эталону: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latin typeface="Georgia" pitchFamily="18" charset="0"/>
              </a:rPr>
              <a:t>- Прочитайте задания.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latin typeface="Georgia" pitchFamily="18" charset="0"/>
              </a:rPr>
              <a:t>- Время  работы 4 минуты.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latin typeface="Georgia" pitchFamily="18" charset="0"/>
              </a:rPr>
              <a:t>- Проверьте себя по эталону  и зафиксируйте результат при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latin typeface="Georgia" pitchFamily="18" charset="0"/>
              </a:rPr>
              <a:t>    помощи знаков «+» или «-» 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latin typeface="Georgia" pitchFamily="18" charset="0"/>
              </a:rPr>
              <a:t>- Кто допустил ошибки при выполнении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latin typeface="Georgia" pitchFamily="18" charset="0"/>
              </a:rPr>
              <a:t>задания?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latin typeface="Georgia" pitchFamily="18" charset="0"/>
              </a:rPr>
              <a:t>- В чем причина?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latin typeface="Georgia" pitchFamily="18" charset="0"/>
              </a:rPr>
              <a:t>- Что вам поможет их исправить?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latin typeface="Georgia" pitchFamily="18" charset="0"/>
              </a:rPr>
              <a:t>- У кого все верно?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500" i="1" dirty="0" smtClean="0">
                <a:latin typeface="Georgia" pitchFamily="18" charset="0"/>
              </a:rPr>
              <a:t>- Молодцы. </a:t>
            </a: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600" b="1" i="1" dirty="0" smtClean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600" b="1" i="1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200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3438" y="1989138"/>
            <a:ext cx="4178300" cy="4111625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algn="ctr">
              <a:buFontTx/>
              <a:buNone/>
            </a:pPr>
            <a:endParaRPr lang="ru-RU" sz="1600" b="1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-Выполняют самостоятельную работу.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-Проверяют по эталону.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-Оценивают работу.</a:t>
            </a:r>
          </a:p>
          <a:p>
            <a:pPr>
              <a:lnSpc>
                <a:spcPct val="9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-Отвечают, объясняя причину ошибок.</a:t>
            </a:r>
          </a:p>
          <a:p>
            <a:pPr algn="ctr">
              <a:buFontTx/>
              <a:buNone/>
            </a:pPr>
            <a:endParaRPr lang="ru-RU" sz="1400" b="1" i="1" dirty="0" smtClean="0">
              <a:solidFill>
                <a:schemeClr val="tx2"/>
              </a:solidFill>
              <a:latin typeface="Georgia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/>
            </a:r>
            <a:b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VII </a:t>
            </a:r>
            <a:r>
              <a:rPr lang="ru-RU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этап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Самостоятельная </a:t>
            </a:r>
            <a: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  <a:t>работа с самопроверкой по образцу (3-4мин.)</a:t>
            </a:r>
            <a:b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1600" b="0" i="1" u="sng" dirty="0" smtClean="0">
                <a:solidFill>
                  <a:schemeClr val="tx1"/>
                </a:solidFill>
                <a:latin typeface="Georgia" pitchFamily="18" charset="0"/>
              </a:rPr>
              <a:t>Цель</a:t>
            </a:r>
            <a: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  <a:t>: закрепить умения применять новые знания в типовых заданиях.</a:t>
            </a:r>
            <a:endParaRPr lang="ru-RU" sz="1600" b="0" i="1" dirty="0"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/>
            </a:r>
            <a:b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VII </a:t>
            </a:r>
            <a:r>
              <a:rPr lang="ru-RU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этап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Самостоятельная </a:t>
            </a:r>
            <a: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  <a:t>работа с самопроверкой по образцу (3-4мин.)</a:t>
            </a:r>
            <a:b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1600" b="0" i="1" u="sng" dirty="0" smtClean="0">
                <a:solidFill>
                  <a:schemeClr val="tx1"/>
                </a:solidFill>
                <a:latin typeface="Georgia" pitchFamily="18" charset="0"/>
              </a:rPr>
              <a:t>Цель</a:t>
            </a:r>
            <a: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  <a:t>: закрепить умения применять новые знания в типовых заданиях.</a:t>
            </a:r>
            <a:endParaRPr lang="ru-RU" sz="1600" b="0" i="1" dirty="0"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  <p:graphicFrame>
        <p:nvGraphicFramePr>
          <p:cNvPr id="7" name="Содержимое 4"/>
          <p:cNvGraphicFramePr>
            <a:graphicFrameLocks noGrp="1"/>
          </p:cNvGraphicFramePr>
          <p:nvPr>
            <p:ph sz="half" idx="1"/>
          </p:nvPr>
        </p:nvGraphicFramePr>
        <p:xfrm>
          <a:off x="1043608" y="1268760"/>
          <a:ext cx="7128792" cy="45365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64396"/>
                <a:gridCol w="3564396"/>
              </a:tblGrid>
              <a:tr h="3125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ru-RU" sz="1200" b="1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 вариант</a:t>
                      </a:r>
                      <a:endParaRPr lang="ru-RU" sz="1200" dirty="0"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II</a:t>
                      </a:r>
                      <a:r>
                        <a:rPr lang="ru-RU" sz="1200" b="1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 вариант</a:t>
                      </a:r>
                      <a:endParaRPr lang="ru-RU" sz="1200" dirty="0"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595">
                <a:tc gridSpan="2"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ru-RU" sz="1200" b="1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1.</a:t>
                      </a:r>
                      <a:r>
                        <a:rPr lang="ru-RU" sz="1200" b="1" baseline="0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Переведите  </a:t>
                      </a:r>
                      <a:r>
                        <a:rPr lang="ru-RU" sz="1200" b="1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численный масштаб – в именованный</a:t>
                      </a:r>
                      <a:endParaRPr lang="ru-RU" sz="1200" dirty="0"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615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а) 1 : 4 000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б) 1 : 50 </a:t>
                      </a:r>
                      <a:r>
                        <a:rPr lang="ru-RU" sz="1200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000</a:t>
                      </a:r>
                      <a:endParaRPr lang="ru-RU" sz="1200" dirty="0"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а ) 1 : 700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             б</a:t>
                      </a: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) 1 : 10 000 </a:t>
                      </a:r>
                      <a:r>
                        <a:rPr lang="ru-RU" sz="1200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000</a:t>
                      </a:r>
                      <a:endParaRPr lang="ru-RU" sz="1200" dirty="0"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2595">
                <a:tc gridSpan="2"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ru-RU" sz="1200" b="1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2. Переведите </a:t>
                      </a:r>
                      <a:r>
                        <a:rPr lang="ru-RU" sz="1200" b="1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именованный масштаб – в численный</a:t>
                      </a:r>
                      <a:endParaRPr lang="ru-RU" sz="1200" dirty="0"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615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а) в 1 см 50 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б) в 1 см 7 </a:t>
                      </a:r>
                      <a:r>
                        <a:rPr lang="ru-RU" sz="1200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км</a:t>
                      </a:r>
                      <a:endParaRPr lang="ru-RU" sz="1200" dirty="0"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а) в 1 см 30 км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б)  </a:t>
                      </a: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в  1 см 800 м</a:t>
                      </a:r>
                    </a:p>
                  </a:txBody>
                  <a:tcPr marL="68580" marR="68580" marT="0" marB="0"/>
                </a:tc>
              </a:tr>
              <a:tr h="312595">
                <a:tc gridSpan="2"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ru-RU" sz="1200" b="1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3. Изобразите </a:t>
                      </a:r>
                      <a:r>
                        <a:rPr lang="ru-RU" sz="1200" b="1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линейным масштабом масштаб</a:t>
                      </a:r>
                      <a:endParaRPr lang="ru-RU" sz="1200" dirty="0"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25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 в 1 см 30 км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в 1 см 500м</a:t>
                      </a:r>
                    </a:p>
                  </a:txBody>
                  <a:tcPr marL="68580" marR="68580" marT="0" marB="0"/>
                </a:tc>
              </a:tr>
              <a:tr h="312595">
                <a:tc gridSpan="2"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ru-RU" sz="1200" b="1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4. Изобразите </a:t>
                      </a:r>
                      <a:r>
                        <a:rPr lang="ru-RU" sz="1200" b="1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линейным масштабом расстояние в 300 м</a:t>
                      </a:r>
                      <a:endParaRPr lang="ru-RU" sz="1200" dirty="0"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25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Georgia" pitchFamily="18" charset="0"/>
                          <a:ea typeface="Times New Roman"/>
                          <a:cs typeface="Times New Roman"/>
                        </a:rPr>
                        <a:t>в 1 см 100 м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в 1 см 30 м</a:t>
                      </a:r>
                    </a:p>
                  </a:txBody>
                  <a:tcPr marL="68580" marR="68580" marT="0" marB="0"/>
                </a:tc>
              </a:tr>
              <a:tr h="312595">
                <a:tc gridSpan="2"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1000"/>
                        </a:spcAft>
                        <a:buFont typeface="+mj-lt"/>
                        <a:buNone/>
                      </a:pPr>
                      <a:r>
                        <a:rPr lang="ru-RU" sz="1200" b="1" dirty="0" smtClean="0">
                          <a:latin typeface="Georgia" pitchFamily="18" charset="0"/>
                          <a:ea typeface="Times New Roman"/>
                          <a:cs typeface="Times New Roman"/>
                        </a:rPr>
                        <a:t>5. Начертите </a:t>
                      </a:r>
                      <a:r>
                        <a:rPr lang="ru-RU" sz="1200" b="1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отрезок  длиной 50 м в масштабе</a:t>
                      </a:r>
                      <a:endParaRPr lang="ru-RU" sz="1200" dirty="0"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25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>
                          <a:latin typeface="Georgia" pitchFamily="18" charset="0"/>
                          <a:ea typeface="Times New Roman"/>
                          <a:cs typeface="Times New Roman"/>
                        </a:rPr>
                        <a:t> 1 : 1 000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200" dirty="0">
                          <a:latin typeface="Georgia" pitchFamily="18" charset="0"/>
                          <a:ea typeface="Times New Roman"/>
                          <a:cs typeface="Times New Roman"/>
                        </a:rPr>
                        <a:t> 1 : 500 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288" y="1989138"/>
            <a:ext cx="4176712" cy="4111625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6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</a:t>
            </a: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:</a:t>
            </a: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Предлагает детям осуществить контроль и самооценку своей  деятельности в соответствии   с поставленными целями. </a:t>
            </a: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None/>
            </a:pP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Итак, подведем итоги нашего урока. На полях тетради ставим оценки: </a:t>
            </a: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«5» - верно ответили на все вопросы;</a:t>
            </a: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«4» - если допустили 1-2 ошибки.</a:t>
            </a: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«!» - если 3 и более ошибок (Знак «!» означает, что дома необходимо изучить данный материал по учебнику или индивидуально подойти к учителю)</a:t>
            </a:r>
            <a:endParaRPr lang="ru-RU" sz="1400" dirty="0" smtClean="0">
              <a:latin typeface="Times New Roman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600" b="1" i="1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endParaRPr lang="ru-RU" sz="1200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3438" y="1989138"/>
            <a:ext cx="4178300" cy="4111625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</a:t>
            </a:r>
          </a:p>
          <a:p>
            <a:pPr>
              <a:buFontTx/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</a:rPr>
              <a:t>-Учащиеся осуществляют самопроверку.</a:t>
            </a:r>
          </a:p>
          <a:p>
            <a:pPr>
              <a:buFontTx/>
              <a:buNone/>
            </a:pPr>
            <a:endParaRPr lang="ru-RU" sz="1600" b="1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FontTx/>
              <a:buNone/>
            </a:pPr>
            <a:endParaRPr lang="ru-RU" sz="1400" b="1" i="1" dirty="0" smtClean="0">
              <a:solidFill>
                <a:schemeClr val="tx2"/>
              </a:solidFill>
              <a:latin typeface="Georgia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/>
            </a:r>
            <a:b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VII </a:t>
            </a:r>
            <a:r>
              <a:rPr lang="ru-RU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этап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Самостоятельная </a:t>
            </a:r>
            <a: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  <a:t>работа с самопроверкой по образцу (3-4мин.)</a:t>
            </a:r>
            <a:b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1600" b="0" i="1" u="sng" dirty="0" smtClean="0">
                <a:solidFill>
                  <a:schemeClr val="tx1"/>
                </a:solidFill>
                <a:latin typeface="Georgia" pitchFamily="18" charset="0"/>
              </a:rPr>
              <a:t>Цель</a:t>
            </a:r>
            <a: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  <a:t>: закрепить умения применять новые знания в типовых заданиях.</a:t>
            </a:r>
            <a:endParaRPr lang="ru-RU" sz="1600" b="0" i="1" dirty="0"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1400" b="1" i="1" dirty="0" smtClean="0">
                <a:solidFill>
                  <a:srgbClr val="333333"/>
                </a:solidFill>
                <a:latin typeface="Georgia" pitchFamily="18" charset="0"/>
              </a:rPr>
              <a:t>Организую работу по включению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1400" b="1" i="1" dirty="0" smtClean="0">
                <a:solidFill>
                  <a:srgbClr val="333333"/>
                </a:solidFill>
                <a:latin typeface="Georgia" pitchFamily="18" charset="0"/>
              </a:rPr>
              <a:t>нового знания в систему знаний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1400" i="1" dirty="0" smtClean="0">
                <a:solidFill>
                  <a:srgbClr val="333333"/>
                </a:solidFill>
                <a:latin typeface="Georgia" pitchFamily="18" charset="0"/>
              </a:rPr>
              <a:t>-Что сегодня нового мы узнали на уроке?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1400" i="1" dirty="0" smtClean="0">
                <a:solidFill>
                  <a:srgbClr val="333333"/>
                </a:solidFill>
                <a:latin typeface="Georgia" pitchFamily="18" charset="0"/>
              </a:rPr>
              <a:t>-Что называется масштабом?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ru-RU" sz="1400" i="1" dirty="0" smtClean="0">
                <a:solidFill>
                  <a:srgbClr val="333333"/>
                </a:solidFill>
                <a:latin typeface="Georgia" pitchFamily="18" charset="0"/>
              </a:rPr>
              <a:t>-Какие виды масштабов вы знаете?</a:t>
            </a:r>
          </a:p>
          <a:p>
            <a:pPr>
              <a:lnSpc>
                <a:spcPct val="90000"/>
              </a:lnSpc>
              <a:buNone/>
            </a:pPr>
            <a:r>
              <a:rPr lang="ru-RU" sz="1400" i="1" dirty="0" smtClean="0">
                <a:solidFill>
                  <a:srgbClr val="333333"/>
                </a:solidFill>
                <a:latin typeface="Georgia" pitchFamily="18" charset="0"/>
              </a:rPr>
              <a:t>-Для чего нужен масштаб? Что он показывает?</a:t>
            </a:r>
          </a:p>
          <a:p>
            <a:pPr>
              <a:lnSpc>
                <a:spcPct val="90000"/>
              </a:lnSpc>
              <a:buNone/>
            </a:pPr>
            <a:r>
              <a:rPr lang="ru-RU" sz="1400" i="1" dirty="0" smtClean="0">
                <a:solidFill>
                  <a:srgbClr val="333333"/>
                </a:solidFill>
                <a:latin typeface="Georgia" pitchFamily="18" charset="0"/>
              </a:rPr>
              <a:t>-Что можно было бы сделать картографам, чтобы король мог взять карту королевства и похвастаться своими владениями другим королям?</a:t>
            </a:r>
          </a:p>
          <a:p>
            <a:pPr>
              <a:lnSpc>
                <a:spcPct val="90000"/>
              </a:lnSpc>
              <a:buFontTx/>
              <a:buChar char="-"/>
            </a:pPr>
            <a:endParaRPr lang="ru-RU" sz="1400" dirty="0" smtClean="0">
              <a:solidFill>
                <a:srgbClr val="333333"/>
              </a:solidFill>
              <a:latin typeface="Georgia" pitchFamily="18" charset="0"/>
            </a:endParaRPr>
          </a:p>
          <a:p>
            <a:pPr>
              <a:buNone/>
            </a:pP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4648200" y="1556792"/>
            <a:ext cx="4038600" cy="4450499"/>
          </a:xfrm>
        </p:spPr>
        <p:txBody>
          <a:bodyPr/>
          <a:lstStyle/>
          <a:p>
            <a:pPr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None/>
            </a:pPr>
            <a:endParaRPr lang="ru-RU" sz="1400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buNone/>
            </a:pPr>
            <a:r>
              <a:rPr lang="ru-RU" sz="1400" i="1" dirty="0" smtClean="0">
                <a:solidFill>
                  <a:schemeClr val="tx2"/>
                </a:solidFill>
                <a:latin typeface="Georgia" pitchFamily="18" charset="0"/>
              </a:rPr>
              <a:t>- Отвечают на вопросы.</a:t>
            </a:r>
          </a:p>
          <a:p>
            <a:pPr>
              <a:buNone/>
            </a:pPr>
            <a:endParaRPr lang="ru-RU" sz="1400" dirty="0">
              <a:latin typeface="Georgia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i="1" dirty="0" smtClean="0">
                <a:solidFill>
                  <a:schemeClr val="tx1"/>
                </a:solidFill>
                <a:latin typeface="Georgia" pitchFamily="18" charset="0"/>
              </a:rPr>
              <a:t>V</a:t>
            </a:r>
            <a:r>
              <a:rPr lang="en-US" sz="1600" i="1" dirty="0" smtClean="0">
                <a:solidFill>
                  <a:schemeClr val="tx1"/>
                </a:solidFill>
                <a:latin typeface="Georgia" pitchFamily="18" charset="0"/>
              </a:rPr>
              <a:t>II</a:t>
            </a:r>
            <a:r>
              <a:rPr lang="ru-RU" sz="1600" i="1" dirty="0" smtClean="0">
                <a:solidFill>
                  <a:schemeClr val="tx1"/>
                </a:solidFill>
                <a:latin typeface="Georgia" pitchFamily="18" charset="0"/>
              </a:rPr>
              <a:t>I этап </a:t>
            </a:r>
            <a: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  <a:t>Включение в систему знаний и повторение.(5-6мин)  </a:t>
            </a:r>
            <a:b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</a:br>
            <a:r>
              <a:rPr lang="ru-RU" sz="1600" b="0" i="1" u="sng" dirty="0" smtClean="0">
                <a:solidFill>
                  <a:schemeClr val="tx1"/>
                </a:solidFill>
                <a:latin typeface="Georgia" pitchFamily="18" charset="0"/>
              </a:rPr>
              <a:t> Цель</a:t>
            </a:r>
            <a:r>
              <a:rPr lang="ru-RU" sz="1600" b="0" i="1" dirty="0" smtClean="0">
                <a:solidFill>
                  <a:schemeClr val="tx1"/>
                </a:solidFill>
                <a:latin typeface="Georgia" pitchFamily="18" charset="0"/>
              </a:rPr>
              <a:t>: повторить приобретенные знания на уроке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395288" y="1989138"/>
            <a:ext cx="4176712" cy="4111625"/>
          </a:xfrm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Tx/>
              <a:buNone/>
              <a:defRPr/>
            </a:pPr>
            <a:r>
              <a:rPr lang="ru-RU" sz="1600" b="1" i="1" dirty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</a:t>
            </a: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400" i="1" dirty="0" smtClean="0">
                <a:solidFill>
                  <a:srgbClr val="333333"/>
                </a:solidFill>
                <a:latin typeface="Georgia" pitchFamily="18" charset="0"/>
              </a:rPr>
              <a:t> Организую контроль и самооценку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400" i="1" dirty="0" smtClean="0">
                <a:solidFill>
                  <a:srgbClr val="333333"/>
                </a:solidFill>
                <a:latin typeface="Georgia" pitchFamily="18" charset="0"/>
              </a:rPr>
              <a:t>деятельности детей в соответствии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400" i="1" dirty="0" smtClean="0">
                <a:solidFill>
                  <a:srgbClr val="333333"/>
                </a:solidFill>
                <a:latin typeface="Georgia" pitchFamily="18" charset="0"/>
              </a:rPr>
              <a:t>с поставленными целями: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1400" i="1" dirty="0" smtClean="0">
              <a:solidFill>
                <a:srgbClr val="333333"/>
              </a:solidFill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1200" i="1" dirty="0" smtClean="0">
                <a:latin typeface="Georgia" pitchFamily="18" charset="0"/>
              </a:rPr>
              <a:t>- В каком задании возникло затруднение,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200" i="1" dirty="0" smtClean="0">
                <a:latin typeface="Georgia" pitchFamily="18" charset="0"/>
              </a:rPr>
              <a:t>почему?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200" i="1" dirty="0" smtClean="0">
                <a:latin typeface="Georgia" pitchFamily="18" charset="0"/>
              </a:rPr>
              <a:t>- Какую цель ставили перед собой?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ru-RU" sz="1200" i="1" dirty="0" smtClean="0">
                <a:latin typeface="Georgia" pitchFamily="18" charset="0"/>
              </a:rPr>
              <a:t>- Достигли мы этой цели? Докажите.</a:t>
            </a:r>
          </a:p>
          <a:p>
            <a:pPr>
              <a:lnSpc>
                <a:spcPct val="80000"/>
              </a:lnSpc>
              <a:buNone/>
            </a:pPr>
            <a:r>
              <a:rPr lang="ru-RU" sz="1200" i="1" dirty="0" smtClean="0">
                <a:latin typeface="Georgia" pitchFamily="18" charset="0"/>
              </a:rPr>
              <a:t>-Как найти расстояние с помощью масштаба?</a:t>
            </a:r>
          </a:p>
          <a:p>
            <a:pPr>
              <a:lnSpc>
                <a:spcPct val="80000"/>
              </a:lnSpc>
              <a:buNone/>
            </a:pPr>
            <a:r>
              <a:rPr lang="ru-RU" sz="1200" i="1" dirty="0" smtClean="0">
                <a:latin typeface="Georgia" pitchFamily="18" charset="0"/>
              </a:rPr>
              <a:t>-Как перевести численный масштаб в именованный и обратно?</a:t>
            </a:r>
          </a:p>
          <a:p>
            <a:pPr>
              <a:lnSpc>
                <a:spcPct val="80000"/>
              </a:lnSpc>
              <a:buNone/>
            </a:pPr>
            <a:r>
              <a:rPr lang="ru-RU" sz="1200" i="1" dirty="0" smtClean="0">
                <a:latin typeface="Georgia" pitchFamily="18" charset="0"/>
              </a:rPr>
              <a:t>-У кого были затруднения? </a:t>
            </a:r>
          </a:p>
          <a:p>
            <a:pPr>
              <a:lnSpc>
                <a:spcPct val="80000"/>
              </a:lnSpc>
              <a:buFontTx/>
              <a:buChar char="-"/>
            </a:pPr>
            <a:endParaRPr lang="ru-RU" sz="12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None/>
            </a:pPr>
            <a:r>
              <a:rPr lang="ru-RU" sz="1200" i="1" dirty="0" smtClean="0">
                <a:latin typeface="Georgia" pitchFamily="18" charset="0"/>
              </a:rPr>
              <a:t>-Как справились с затруднением?</a:t>
            </a:r>
          </a:p>
          <a:p>
            <a:pPr>
              <a:lnSpc>
                <a:spcPct val="80000"/>
              </a:lnSpc>
              <a:buFontTx/>
              <a:buChar char="-"/>
            </a:pPr>
            <a:endParaRPr lang="ru-RU" sz="12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200" dirty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21507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643438" y="1989138"/>
            <a:ext cx="4178300" cy="4111625"/>
          </a:xfrm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algn="ctr">
              <a:buFontTx/>
              <a:buNone/>
            </a:pPr>
            <a:endParaRPr lang="ru-RU" sz="1600" b="1" i="1" dirty="0" smtClean="0">
              <a:solidFill>
                <a:schemeClr val="tx2"/>
              </a:solidFill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Соотносят цель урока и его результат.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ru-RU" sz="1400" i="1" dirty="0" smtClean="0">
              <a:latin typeface="Georgia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sz="1400" i="1" dirty="0" smtClean="0">
                <a:latin typeface="Georgia" pitchFamily="18" charset="0"/>
              </a:rPr>
              <a:t>Оценивают  свою деятельность. </a:t>
            </a:r>
          </a:p>
          <a:p>
            <a:pPr algn="ctr">
              <a:buFontTx/>
              <a:buNone/>
            </a:pPr>
            <a:endParaRPr lang="ru-RU" sz="1400" b="1" i="1" dirty="0" smtClean="0">
              <a:solidFill>
                <a:schemeClr val="tx2"/>
              </a:solidFill>
              <a:latin typeface="Georgia" pitchFamily="18" charset="0"/>
            </a:endParaRPr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856663" cy="122872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/>
            </a:r>
            <a:b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I</a:t>
            </a:r>
            <a:r>
              <a:rPr lang="ru-RU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Х этап 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Рефлексия учебной деятельности. (2-3 мин.)</a:t>
            </a:r>
            <a:r>
              <a:rPr lang="en-US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/>
            </a:r>
            <a:br>
              <a:rPr lang="en-US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600" b="0" i="1" u="sng" dirty="0" smtClean="0">
                <a:solidFill>
                  <a:schemeClr val="tx1"/>
                </a:solidFill>
                <a:effectLst/>
                <a:latin typeface="Georgia" pitchFamily="18" charset="0"/>
              </a:rPr>
              <a:t> Цель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: соотнесение цели урока и его результата.</a:t>
            </a:r>
            <a:endParaRPr lang="ru-RU" sz="1600" b="0" i="1" dirty="0">
              <a:solidFill>
                <a:schemeClr val="tx1"/>
              </a:solidFill>
              <a:effectLst/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  <a:cs typeface="Times New Roman" pitchFamily="18" charset="0"/>
              </a:rPr>
              <a:t>Деятельность учителя:</a:t>
            </a:r>
          </a:p>
          <a:p>
            <a:pPr lvl="0">
              <a:buNone/>
            </a:pPr>
            <a:r>
              <a:rPr lang="ru-RU" sz="1400" b="1" i="1" dirty="0" smtClean="0">
                <a:latin typeface="Georgia" pitchFamily="18" charset="0"/>
                <a:cs typeface="Times New Roman" pitchFamily="18" charset="0"/>
              </a:rPr>
              <a:t>Предлагает детям осуществить контроль и самооценку своей  деятельности в соответствии   с поставленными целями. </a:t>
            </a:r>
            <a:endParaRPr lang="ru-RU" sz="1400" i="1" dirty="0" smtClean="0">
              <a:latin typeface="Georgia" pitchFamily="18" charset="0"/>
            </a:endParaRP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None/>
            </a:pPr>
            <a:r>
              <a:rPr lang="ru-RU" sz="1400" i="1" dirty="0" smtClean="0">
                <a:latin typeface="Georgia" pitchFamily="18" charset="0"/>
              </a:rPr>
              <a:t>В той атмосфере и обстановке, в которой мы сегодня работали, каждый из вас чувствовал себя по-разному. И сейчас мне бы хотелось, чтобы вы оценили, насколько внутренне комфортно ощущал себя на этом уроке каждый из вас, и понравилось ли вам то дело, которым мы с вами сегодня занимались.</a:t>
            </a: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None/>
            </a:pPr>
            <a:r>
              <a:rPr lang="ru-RU" sz="1400" i="1" dirty="0" smtClean="0">
                <a:latin typeface="Georgia" pitchFamily="18" charset="0"/>
              </a:rPr>
              <a:t>На доске вы видите  изображение горы.  При выходе из кабинета выберите, пожалуйста, смайлик   и прикрепите его на той высоте, которая соответствовала бы вашему пониманию сегодняшней темы.</a:t>
            </a:r>
          </a:p>
          <a:p>
            <a:pPr>
              <a:buNone/>
            </a:pPr>
            <a:endParaRPr lang="ru-RU" sz="1600" b="1" i="1" dirty="0" smtClean="0">
              <a:solidFill>
                <a:schemeClr val="tx2"/>
              </a:solidFill>
              <a:latin typeface="Georgia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400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600" b="1" i="1" dirty="0" smtClean="0">
                <a:solidFill>
                  <a:schemeClr val="tx2"/>
                </a:solidFill>
                <a:latin typeface="Georgia" pitchFamily="18" charset="0"/>
              </a:rPr>
              <a:t>Деятельность учащихся:</a:t>
            </a: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None/>
            </a:pPr>
            <a:r>
              <a:rPr lang="ru-RU" sz="1400" b="1" dirty="0" smtClean="0">
                <a:latin typeface="Times New Roman" pitchFamily="18" charset="0"/>
              </a:rPr>
              <a:t>Выбирают рисунок, анализируя свою работу на уроке.</a:t>
            </a: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None/>
            </a:pPr>
            <a:endParaRPr lang="ru-RU" sz="1400" b="1" dirty="0" smtClean="0">
              <a:latin typeface="Times New Roman" pitchFamily="18" charset="0"/>
            </a:endParaRP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Font typeface="Wingdings 2" pitchFamily="18" charset="2"/>
              <a:buChar char=""/>
            </a:pPr>
            <a:r>
              <a:rPr lang="ru-RU" sz="1400" dirty="0" smtClean="0">
                <a:latin typeface="Times New Roman" pitchFamily="18" charset="0"/>
              </a:rPr>
              <a:t>                  означает, что на уроке всё было понятно, легко, комфортно в коллективе и в паре;</a:t>
            </a: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Font typeface="Wingdings 2" pitchFamily="18" charset="2"/>
              <a:buChar char=""/>
            </a:pPr>
            <a:endParaRPr lang="ru-RU" sz="1400" dirty="0" smtClean="0">
              <a:latin typeface="Times New Roman" pitchFamily="18" charset="0"/>
            </a:endParaRP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Font typeface="Wingdings 2" pitchFamily="18" charset="2"/>
              <a:buChar char=""/>
            </a:pPr>
            <a:r>
              <a:rPr lang="ru-RU" sz="1400" dirty="0" smtClean="0">
                <a:latin typeface="Times New Roman" pitchFamily="18" charset="0"/>
              </a:rPr>
              <a:t>                 – в чём-то возникли затруднения или не совсем комфортно себя чувствовали;</a:t>
            </a: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Font typeface="Wingdings 2" pitchFamily="18" charset="2"/>
              <a:buChar char=""/>
            </a:pPr>
            <a:endParaRPr lang="ru-RU" sz="1400" dirty="0" smtClean="0">
              <a:latin typeface="Times New Roman" pitchFamily="18" charset="0"/>
            </a:endParaRP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Font typeface="Wingdings 2" pitchFamily="18" charset="2"/>
              <a:buChar char=""/>
            </a:pPr>
            <a:r>
              <a:rPr lang="ru-RU" sz="1400" dirty="0" smtClean="0">
                <a:latin typeface="Times New Roman" pitchFamily="18" charset="0"/>
              </a:rPr>
              <a:t>                -  </a:t>
            </a:r>
            <a:r>
              <a:rPr lang="ru-RU" sz="1400" dirty="0">
                <a:latin typeface="Times New Roman" pitchFamily="18" charset="0"/>
              </a:rPr>
              <a:t>В</a:t>
            </a:r>
            <a:r>
              <a:rPr lang="ru-RU" sz="1400" dirty="0" smtClean="0">
                <a:latin typeface="Times New Roman" pitchFamily="18" charset="0"/>
              </a:rPr>
              <a:t>нимание! Мне нужно поработать</a:t>
            </a:r>
          </a:p>
          <a:p>
            <a:pPr marL="82550" lvl="0" indent="0" fontAlgn="base">
              <a:spcBef>
                <a:spcPct val="0"/>
              </a:spcBef>
              <a:spcAft>
                <a:spcPct val="0"/>
              </a:spcAft>
              <a:buSzPct val="80000"/>
              <a:buNone/>
            </a:pPr>
            <a:r>
              <a:rPr lang="ru-RU" sz="1400" dirty="0" smtClean="0">
                <a:latin typeface="Times New Roman" pitchFamily="18" charset="0"/>
              </a:rPr>
              <a:t> над данной темой самому, с другом или учителем.</a:t>
            </a:r>
          </a:p>
          <a:p>
            <a:pPr>
              <a:buNone/>
            </a:pPr>
            <a:endParaRPr lang="ru-RU" sz="1400" dirty="0">
              <a:latin typeface="Georgia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I</a:t>
            </a:r>
            <a:r>
              <a:rPr lang="ru-RU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Х этап 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Рефлексия учебной деятельности. (2-3 мин.)</a:t>
            </a:r>
            <a:r>
              <a:rPr lang="en-US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/>
            </a:r>
            <a:br>
              <a:rPr lang="en-US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</a:br>
            <a:r>
              <a:rPr lang="ru-RU" sz="1600" b="0" i="1" u="sng" dirty="0" smtClean="0">
                <a:solidFill>
                  <a:schemeClr val="tx1"/>
                </a:solidFill>
                <a:effectLst/>
                <a:latin typeface="Georgia" pitchFamily="18" charset="0"/>
              </a:rPr>
              <a:t> Цель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: соотнесение цели урока и его результата.</a:t>
            </a:r>
            <a:endParaRPr lang="ru-RU" sz="1600" dirty="0"/>
          </a:p>
        </p:txBody>
      </p:sp>
      <p:pic>
        <p:nvPicPr>
          <p:cNvPr id="5" name="Picture 15" descr="C:\Users\1\Pictures\к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204864"/>
            <a:ext cx="576064" cy="499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6" descr="C:\Users\1\Pictures\к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852936"/>
            <a:ext cx="557583" cy="522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7" descr="C:\Users\1\Pictures\к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501008"/>
            <a:ext cx="491430" cy="48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800" b="1" i="1" dirty="0" smtClean="0">
                <a:solidFill>
                  <a:schemeClr val="bg2">
                    <a:lumMod val="50000"/>
                  </a:schemeClr>
                </a:solidFill>
                <a:latin typeface="Georgia" pitchFamily="18" charset="0"/>
              </a:rPr>
              <a:t>Домашнее задание</a:t>
            </a:r>
          </a:p>
          <a:p>
            <a:pPr>
              <a:buNone/>
            </a:pPr>
            <a:endParaRPr lang="ru-RU" sz="1600" b="1" i="1" dirty="0" smtClean="0">
              <a:latin typeface="Georgia" pitchFamily="18" charset="0"/>
            </a:endParaRPr>
          </a:p>
          <a:p>
            <a:pPr>
              <a:buNone/>
            </a:pPr>
            <a:r>
              <a:rPr lang="ru-RU" sz="1600" b="1" i="1" dirty="0" smtClean="0">
                <a:latin typeface="Georgia" pitchFamily="18" charset="0"/>
              </a:rPr>
              <a:t>Деятельность учителя</a:t>
            </a:r>
          </a:p>
          <a:p>
            <a:pPr marL="533400" indent="-533400">
              <a:buFontTx/>
              <a:buChar char="-"/>
            </a:pPr>
            <a:r>
              <a:rPr lang="ru-RU" sz="1600" i="1" dirty="0" smtClean="0">
                <a:latin typeface="Georgia" pitchFamily="18" charset="0"/>
              </a:rPr>
              <a:t>Определите задания для домашней работы.</a:t>
            </a:r>
          </a:p>
          <a:p>
            <a:pPr marL="533400" indent="-533400">
              <a:buFontTx/>
              <a:buChar char="-"/>
            </a:pPr>
            <a:r>
              <a:rPr lang="ru-RU" sz="1600" i="1" dirty="0" smtClean="0">
                <a:latin typeface="Georgia" pitchFamily="18" charset="0"/>
              </a:rPr>
              <a:t>Стр. 12-14, вопросы стр.14 (устно)</a:t>
            </a:r>
          </a:p>
          <a:p>
            <a:pPr marL="533400" indent="-533400">
              <a:buFontTx/>
              <a:buNone/>
            </a:pPr>
            <a:endParaRPr lang="ru-RU" sz="1600" i="1" dirty="0" smtClean="0">
              <a:latin typeface="Georgia" pitchFamily="18" charset="0"/>
            </a:endParaRPr>
          </a:p>
          <a:p>
            <a:pPr marL="533400" indent="-533400">
              <a:buFontTx/>
              <a:buNone/>
            </a:pPr>
            <a:r>
              <a:rPr lang="ru-RU" sz="1600" i="1" dirty="0" smtClean="0">
                <a:latin typeface="Georgia" pitchFamily="18" charset="0"/>
              </a:rPr>
              <a:t>            </a:t>
            </a:r>
          </a:p>
          <a:p>
            <a:pPr marL="533400" indent="-533400">
              <a:buFontTx/>
              <a:buNone/>
            </a:pPr>
            <a:r>
              <a:rPr lang="ru-RU" sz="1600" i="1" dirty="0" smtClean="0">
                <a:latin typeface="Georgia" pitchFamily="18" charset="0"/>
              </a:rPr>
              <a:t>                  Предлагаю творческое задание.</a:t>
            </a:r>
          </a:p>
          <a:p>
            <a:pPr marL="533400" indent="-533400">
              <a:buFontTx/>
              <a:buNone/>
            </a:pPr>
            <a:r>
              <a:rPr lang="ru-RU" sz="1600" i="1" dirty="0" smtClean="0">
                <a:latin typeface="Georgia" pitchFamily="18" charset="0"/>
              </a:rPr>
              <a:t>Начертить план своей комнаты в масштабе 1:100</a:t>
            </a:r>
          </a:p>
          <a:p>
            <a:pPr>
              <a:buNone/>
            </a:pPr>
            <a:endParaRPr lang="ru-RU" sz="1600" b="1" i="1" dirty="0">
              <a:latin typeface="Georgia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4648200" y="1484784"/>
            <a:ext cx="4038600" cy="4522507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600" b="1" i="1" dirty="0" smtClean="0">
              <a:latin typeface="Georgia" pitchFamily="18" charset="0"/>
            </a:endParaRPr>
          </a:p>
          <a:p>
            <a:pPr>
              <a:buNone/>
            </a:pPr>
            <a:endParaRPr lang="ru-RU" sz="1600" b="1" i="1" dirty="0" smtClean="0">
              <a:latin typeface="Georgia" pitchFamily="18" charset="0"/>
            </a:endParaRPr>
          </a:p>
          <a:p>
            <a:pPr>
              <a:buNone/>
            </a:pPr>
            <a:r>
              <a:rPr lang="ru-RU" sz="1600" b="1" i="1" dirty="0" smtClean="0">
                <a:latin typeface="Georgia" pitchFamily="18" charset="0"/>
              </a:rPr>
              <a:t>Деятельность учащихся</a:t>
            </a: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sz="1600" i="1" dirty="0" smtClean="0">
                <a:latin typeface="Georgia" pitchFamily="18" charset="0"/>
              </a:rPr>
              <a:t>Определяют задание.</a:t>
            </a:r>
            <a:endParaRPr lang="ru-RU" sz="1600" i="1" dirty="0" smtClean="0">
              <a:latin typeface="Georgia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ru-RU" sz="1600" i="1" dirty="0" smtClean="0">
              <a:latin typeface="Georgia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endParaRPr lang="ru-RU" sz="1600" i="1" dirty="0" smtClean="0">
              <a:latin typeface="Georgia" pitchFamily="18" charset="0"/>
              <a:cs typeface="Times New Roman" pitchFamily="18" charset="0"/>
            </a:endParaRP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sz="1600" i="1" dirty="0" smtClean="0">
                <a:latin typeface="Georgia" pitchFamily="18" charset="0"/>
              </a:rPr>
              <a:t>Задают вопросы и записывают</a:t>
            </a:r>
          </a:p>
          <a:p>
            <a:pPr>
              <a:lnSpc>
                <a:spcPct val="115000"/>
              </a:lnSpc>
              <a:spcBef>
                <a:spcPct val="0"/>
              </a:spcBef>
              <a:buFontTx/>
              <a:buNone/>
            </a:pPr>
            <a:r>
              <a:rPr lang="ru-RU" sz="1600" i="1" dirty="0" smtClean="0">
                <a:solidFill>
                  <a:schemeClr val="bg2">
                    <a:lumMod val="10000"/>
                  </a:schemeClr>
                </a:solidFill>
                <a:latin typeface="Georgia" pitchFamily="18" charset="0"/>
              </a:rPr>
              <a:t> домашнее задание </a:t>
            </a:r>
            <a:r>
              <a:rPr lang="ru-RU" sz="1600" i="1" dirty="0" smtClean="0">
                <a:latin typeface="Georgia" pitchFamily="18" charset="0"/>
              </a:rPr>
              <a:t>в дневники. </a:t>
            </a:r>
          </a:p>
          <a:p>
            <a:pPr>
              <a:buNone/>
            </a:pPr>
            <a:endParaRPr lang="ru-RU" sz="1600" b="1" i="1" dirty="0">
              <a:latin typeface="Georgia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I</a:t>
            </a:r>
            <a:r>
              <a:rPr lang="ru-RU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Х этап </a:t>
            </a:r>
            <a:r>
              <a:rPr lang="en-US" sz="160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 </a:t>
            </a:r>
            <a:r>
              <a:rPr lang="ru-RU" sz="1600" b="0" i="1" dirty="0" smtClean="0">
                <a:solidFill>
                  <a:schemeClr val="tx1"/>
                </a:solidFill>
                <a:effectLst/>
                <a:latin typeface="Georgia" pitchFamily="18" charset="0"/>
              </a:rPr>
              <a:t>Рефлексия учебной деятельности. </a:t>
            </a:r>
            <a:endParaRPr lang="ru-RU" sz="1600" dirty="0">
              <a:latin typeface="Georgia" pitchFamily="18" charset="0"/>
            </a:endParaRPr>
          </a:p>
        </p:txBody>
      </p:sp>
      <p:pic>
        <p:nvPicPr>
          <p:cNvPr id="6" name="Рисунок 1" descr="emocii-215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933056"/>
            <a:ext cx="575419" cy="5173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>
          <a:xfrm>
            <a:off x="395536" y="980728"/>
            <a:ext cx="8424936" cy="5256584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ct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Урок открытия новых знаний проведён в системе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деятельностного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метода обучения, парадигма которой – формирование умения и желания учиться всю жизнь, работать в команде, что способствует 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самоизменению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и саморазвитию на основе рефлексивной самоорганизации.</a:t>
            </a:r>
          </a:p>
          <a:p>
            <a:pPr>
              <a:lnSpc>
                <a:spcPct val="80000"/>
              </a:lnSpc>
              <a:spcBef>
                <a:spcPct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Тема: «Масштаб». </a:t>
            </a:r>
          </a:p>
          <a:p>
            <a:pPr>
              <a:lnSpc>
                <a:spcPct val="80000"/>
              </a:lnSpc>
              <a:spcBef>
                <a:spcPct val="0"/>
              </a:spcBef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При подготовке к проведению урока были сформулированы  следующие цели: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1) сформировать   представление о масштабах и его видах.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2) развивать   умение  обучающихся пользоваться масштабом на географической карте, умение  анализировать, обобщать, делать выводы, стремление к самостоятельному поиску знаний. </a:t>
            </a:r>
          </a:p>
          <a:p>
            <a:pPr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3) воспитывать навыки коммуникативного общения,  умение слушать других учащихся, вести диалог на основе равноправных отношений и взаимного уважения</a:t>
            </a:r>
          </a:p>
          <a:p>
            <a:pPr>
              <a:lnSpc>
                <a:spcPct val="80000"/>
              </a:lnSpc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Структура урока включает 9 этапов: мотивация к учебной деятельности, актуализация знаний и фиксация затруднений в пробном действии, выявление места и причины затруднения, построение проекта выхода из затруднения, реализация построенного проекта, первичное закрепление во внешней речи, самостоятельная работа с самопроверкой по эталону, включение в систему знаний и повторение, рефлексия учебной деятельности.</a:t>
            </a:r>
          </a:p>
          <a:p>
            <a:endParaRPr lang="ru-RU" sz="1800" i="1" dirty="0">
              <a:latin typeface="Georgia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Самоанализ урока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7715200" cy="4525963"/>
          </a:xfrm>
        </p:spPr>
        <p:txBody>
          <a:bodyPr>
            <a:normAutofit fontScale="62500" lnSpcReduction="20000"/>
          </a:bodyPr>
          <a:lstStyle/>
          <a:p>
            <a:pPr>
              <a:buFontTx/>
              <a:buChar char="•"/>
            </a:pPr>
            <a:r>
              <a:rPr lang="ru-RU" dirty="0" smtClean="0">
                <a:latin typeface="Times New Roman" pitchFamily="18" charset="0"/>
                <a:cs typeface="Arial" charset="0"/>
              </a:rPr>
              <a:t> Образовательная цель реализовывалась на  этапе   построения проекта выхода из затруднения  и этапе реализации построенного проекта через формирование у учащихся представления о масштабе.</a:t>
            </a:r>
          </a:p>
          <a:p>
            <a:pPr>
              <a:buFontTx/>
              <a:buChar char="•"/>
            </a:pPr>
            <a:r>
              <a:rPr lang="ru-RU" dirty="0" smtClean="0">
                <a:latin typeface="Times New Roman" pitchFamily="18" charset="0"/>
                <a:cs typeface="Arial" charset="0"/>
              </a:rPr>
              <a:t> Развивающая цель реализовывалась через разнообразные виды деятельности: выражение своих мыслей вслух, умение слушать  друг друга, работу в паре. На уроке использовались высказывания, карты атласа, что способствовало  реализации воспитательной  цели урока.</a:t>
            </a:r>
          </a:p>
          <a:p>
            <a:pPr>
              <a:buFontTx/>
              <a:buChar char="•"/>
            </a:pPr>
            <a:r>
              <a:rPr lang="ru-RU" dirty="0" smtClean="0">
                <a:latin typeface="Times New Roman" pitchFamily="18" charset="0"/>
                <a:cs typeface="Arial" charset="0"/>
              </a:rPr>
              <a:t> Ведущими методами на уроке были проблемный метод, частично-поисковый, практический. </a:t>
            </a:r>
          </a:p>
          <a:p>
            <a:pPr>
              <a:buFontTx/>
              <a:buChar char="•"/>
            </a:pPr>
            <a:r>
              <a:rPr lang="ru-RU" dirty="0" smtClean="0">
                <a:latin typeface="Times New Roman" pitchFamily="18" charset="0"/>
                <a:cs typeface="Arial" charset="0"/>
              </a:rPr>
              <a:t> Эффективно сочетались такие формы работы, как индивидуальная , работа в парах, коллективная. </a:t>
            </a:r>
          </a:p>
          <a:p>
            <a:pPr>
              <a:buFontTx/>
              <a:buChar char="•"/>
            </a:pPr>
            <a:r>
              <a:rPr lang="ru-RU" dirty="0" smtClean="0">
                <a:latin typeface="Times New Roman" pitchFamily="18" charset="0"/>
                <a:cs typeface="Arial" charset="0"/>
              </a:rPr>
              <a:t> Цели урока реализованы: обучающиеся вывели эталон «Масштаба» и научились применять полученные знания на практике. </a:t>
            </a:r>
          </a:p>
          <a:p>
            <a:pPr>
              <a:buFontTx/>
              <a:buChar char="•"/>
            </a:pPr>
            <a:r>
              <a:rPr lang="ru-RU" dirty="0" smtClean="0">
                <a:latin typeface="Times New Roman" pitchFamily="18" charset="0"/>
                <a:cs typeface="Arial" charset="0"/>
              </a:rPr>
              <a:t> Домашнее задание позволяет закрепить изученный материал, носит дифференцированный характер.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Самоанализ урока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59632" y="2636912"/>
            <a:ext cx="6984776" cy="11430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 !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722</TotalTime>
  <Words>2436</Words>
  <Application>Microsoft Office PowerPoint</Application>
  <PresentationFormat>Экран (4:3)</PresentationFormat>
  <Paragraphs>421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Открытая</vt:lpstr>
      <vt:lpstr> Мультимедийная разработка  урока географии в 6 классе </vt:lpstr>
      <vt:lpstr>Тема: «Масштаб»</vt:lpstr>
      <vt:lpstr>     Цели урока:</vt:lpstr>
      <vt:lpstr>Презентация PowerPoint</vt:lpstr>
      <vt:lpstr>Этапы урока:</vt:lpstr>
      <vt:lpstr>  I этап Мотивация к учебной деятельности (3-4 мин.) Цель: включение обучающихся в учебную деятельность на личностно значимом уровне</vt:lpstr>
      <vt:lpstr>  I этап Мотивация к учебной деятельности (3-4 мин.) Цель: включение обучающихся в учебную деятельность на личностно значимом уровне</vt:lpstr>
      <vt:lpstr>  I этап Мотивация к учебной деятельности (3-4 мин.) Цель: включение обучающихся в учебную деятельность на личностно значимом уровне</vt:lpstr>
      <vt:lpstr>  II этап Актуализация знаний и фиксация затруднения в пробном действии (4-5мин.) Цель: подготовить обучающихся к осознанию потребности в построении нового способа действий</vt:lpstr>
      <vt:lpstr>II этап Актуализация знаний и фиксация затруднения в пробном действии (4-5мин.) Цель: подготовить обучающихся к осознанию потребности в построении нового способа действий</vt:lpstr>
      <vt:lpstr>  II этап Актуализация знаний и фиксация затруднения в пробном действии (4-5мин.) Цель: подготовить обучающихся к осознанию потребности в построении нового способа действий</vt:lpstr>
      <vt:lpstr>  II этап Актуализация знаний и фиксация затруднения в пробном действии (4-5мин.) Цель: подготовить обучающихся к осознанию потребности в построении нового способа действий</vt:lpstr>
      <vt:lpstr>  II этап Актуализация знаний и фиксация затруднения в пробном действии (4-5мин.) Цель: подготовить обучающихся к осознанию потребности в построении нового способа действий</vt:lpstr>
      <vt:lpstr>II этап Актуализация знаний и фиксация затруднения в пробном действии  (4-5мин.) Цель: подготовить обучающихся к осознанию потребности в построении нового способа действий</vt:lpstr>
      <vt:lpstr>  II этап Актуализация знаний и фиксация затруднения в пробном действии (4-5мин.) Цель: подготовить обучающихся к осознанию потребности в построении нового способа действий</vt:lpstr>
      <vt:lpstr>  III этап Выявление места и причины затруднений (2-3мин.) Цель: выявление и фиксация места и причины затруднения.</vt:lpstr>
      <vt:lpstr>  IV этап Построение проекта выхода из затруднения (3-4мин.) Цель: определить способы и средства  реализации учебной деятельности</vt:lpstr>
      <vt:lpstr>  IV этап Построение проекта выхода из затруднения (3-4мин.) Цель: определить способы и средства  реализации учебной деятельности</vt:lpstr>
      <vt:lpstr>  V этап Реализация построенного проекта. (8-10 мин.) Цель: построение и фиксация нового знания.</vt:lpstr>
      <vt:lpstr> V этап Реализация построенного проекта. (8-10 мин.) Цель: построение и фиксация нового знания.</vt:lpstr>
      <vt:lpstr>  VI этап Первичное закрепление (4-5мин.) Цель: применить новые знания в типовых заданиях</vt:lpstr>
      <vt:lpstr>Физкультминутка</vt:lpstr>
      <vt:lpstr>  VII этап Самостоятельная работа с самопроверкой по образцу (3-4мин.) Цель: закрепить умения применять новые знания в типовых заданиях.</vt:lpstr>
      <vt:lpstr>  VII этап Самостоятельная работа с самопроверкой по образцу (3-4мин.) Цель: закрепить умения применять новые знания в типовых заданиях.</vt:lpstr>
      <vt:lpstr>  VII этап Самостоятельная работа с самопроверкой по образцу (3-4мин.) Цель: закрепить умения применять новые знания в типовых заданиях.</vt:lpstr>
      <vt:lpstr>VIII этап Включение в систему знаний и повторение.(5-6мин)    Цель: повторить приобретенные знания на уроке</vt:lpstr>
      <vt:lpstr>  IХ этап  Рефлексия учебной деятельности. (2-3 мин.)  Цель: соотнесение цели урока и его результата.</vt:lpstr>
      <vt:lpstr>IХ этап  Рефлексия учебной деятельности. (2-3 мин.)  Цель: соотнесение цели урока и его результата.</vt:lpstr>
      <vt:lpstr>IХ этап  Рефлексия учебной деятельности. </vt:lpstr>
      <vt:lpstr>Самоанализ урока</vt:lpstr>
      <vt:lpstr>Самоанализ урока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Мультимедийная разработка  урока географии в 6 классе</dc:title>
  <dc:creator>user</dc:creator>
  <cp:lastModifiedBy>DNS</cp:lastModifiedBy>
  <cp:revision>183</cp:revision>
  <dcterms:created xsi:type="dcterms:W3CDTF">2012-12-23T10:49:48Z</dcterms:created>
  <dcterms:modified xsi:type="dcterms:W3CDTF">2018-06-12T15:52:09Z</dcterms:modified>
</cp:coreProperties>
</file>