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74" r:id="rId11"/>
    <p:sldId id="275" r:id="rId12"/>
    <p:sldId id="276" r:id="rId13"/>
    <p:sldId id="277" r:id="rId14"/>
    <p:sldId id="278" r:id="rId15"/>
    <p:sldId id="279" r:id="rId16"/>
    <p:sldId id="280" r:id="rId17"/>
    <p:sldId id="281" r:id="rId18"/>
    <p:sldId id="282" r:id="rId19"/>
    <p:sldId id="284" r:id="rId20"/>
    <p:sldId id="273" r:id="rId2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59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Овал 8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6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C99FB32-3D1F-4429-AA1B-35783951A3C3}" type="datetimeFigureOut">
              <a:rPr lang="en-US"/>
              <a:pPr>
                <a:defRPr/>
              </a:pPr>
              <a:t>10/26/2019</a:t>
            </a:fld>
            <a:endParaRPr lang="en-US"/>
          </a:p>
        </p:txBody>
      </p:sp>
      <p:sp>
        <p:nvSpPr>
          <p:cNvPr id="7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8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D960328-B662-44FC-9048-8C32142EBF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8435A8-A861-4E02-A832-80CA31A63765}" type="datetimeFigureOut">
              <a:rPr lang="en-US"/>
              <a:pPr>
                <a:defRPr/>
              </a:pPr>
              <a:t>10/26/2019</a:t>
            </a:fld>
            <a:endParaRPr lang="en-US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74F40A-B9D8-4F26-B790-C06A826443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9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Овал 8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3B0F763-5552-43B0-A81E-49BD48483A99}" type="datetimeFigureOut">
              <a:rPr lang="en-US"/>
              <a:pPr>
                <a:defRPr/>
              </a:pPr>
              <a:t>10/26/2019</a:t>
            </a:fld>
            <a:endParaRPr lang="en-US"/>
          </a:p>
        </p:txBody>
      </p:sp>
      <p:sp>
        <p:nvSpPr>
          <p:cNvPr id="9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0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A4A46AD-234A-481B-A339-1EA4ED218C7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FCC0A5-FFC3-4508-87A7-B2F272B3D3F7}" type="datetimeFigureOut">
              <a:rPr lang="en-US"/>
              <a:pPr>
                <a:defRPr/>
              </a:pPr>
              <a:t>10/26/2019</a:t>
            </a:fld>
            <a:endParaRPr lang="en-US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183BE4-0E24-4182-ADEE-6A0B94091C6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513D1BF-0D9F-4DE8-88AA-DD98540AEB30}" type="datetimeFigureOut">
              <a:rPr lang="en-US"/>
              <a:pPr>
                <a:defRPr/>
              </a:pPr>
              <a:t>10/26/2019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E43B4EF-1CCB-4466-9AAC-E7735DF2DFE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0A6313-F235-4D46-A977-FB8611702A2F}" type="datetimeFigureOut">
              <a:rPr lang="en-US"/>
              <a:pPr>
                <a:defRPr/>
              </a:pPr>
              <a:t>10/26/2019</a:t>
            </a:fld>
            <a:endParaRPr lang="en-US"/>
          </a:p>
        </p:txBody>
      </p:sp>
      <p:sp>
        <p:nvSpPr>
          <p:cNvPr id="4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AAD52A-D23A-44B4-9DF4-DFCB2FF540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67148FD-08F9-4E0A-98AD-0266BE87CB97}" type="datetimeFigureOut">
              <a:rPr lang="en-US"/>
              <a:pPr>
                <a:defRPr/>
              </a:pPr>
              <a:t>10/26/2019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AA6EC48-40E6-4F6C-98E4-400C2E4FE72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 fontAlgn="auto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>
              <a:latin typeface="+mn-lt"/>
              <a:cs typeface="+mn-cs"/>
            </a:endParaRPr>
          </a:p>
        </p:txBody>
      </p:sp>
      <p:sp>
        <p:nvSpPr>
          <p:cNvPr id="6" name="Блок-схема: процесс 8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Блок-схема: процесс 9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C4B3DF8-A2D8-4413-80AA-2DEF3765CCE2}" type="datetimeFigureOut">
              <a:rPr lang="en-US"/>
              <a:pPr>
                <a:defRPr/>
              </a:pPr>
              <a:t>10/26/2019</a:t>
            </a:fld>
            <a:endParaRPr lang="en-US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3EA74E3-D3BA-4F96-91F7-7A928841A31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FFB849-EAAC-4324-9092-0ED284209707}" type="datetimeFigureOut">
              <a:rPr lang="en-US"/>
              <a:pPr>
                <a:defRPr/>
              </a:pPr>
              <a:t>10/26/2019</a:t>
            </a:fld>
            <a:endParaRPr lang="en-US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6BF36B-E8EC-459F-91E4-F1E50AB7F5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7F17E6-F93D-49B2-B7BF-812D57AFF4EA}" type="datetimeFigureOut">
              <a:rPr lang="en-US"/>
              <a:pPr>
                <a:defRPr/>
              </a:pPr>
              <a:t>10/26/2019</a:t>
            </a:fld>
            <a:endParaRPr lang="en-US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6319DA-4592-4D89-A30B-A18DF6A5CDD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Овал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33" name="Текст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86B690BB-DE9B-4711-8672-5DEE8A57AB4E}" type="datetimeFigureOut">
              <a:rPr lang="en-US"/>
              <a:pPr>
                <a:defRPr/>
              </a:pPr>
              <a:t>10/26/2019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B131557B-AB2F-42DA-AD65-8378AB827EB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62" r:id="rId2"/>
    <p:sldLayoutId id="2147483768" r:id="rId3"/>
    <p:sldLayoutId id="2147483763" r:id="rId4"/>
    <p:sldLayoutId id="2147483769" r:id="rId5"/>
    <p:sldLayoutId id="2147483764" r:id="rId6"/>
    <p:sldLayoutId id="2147483770" r:id="rId7"/>
    <p:sldLayoutId id="2147483771" r:id="rId8"/>
    <p:sldLayoutId id="2147483765" r:id="rId9"/>
    <p:sldLayoutId id="2147483766" r:id="rId10"/>
  </p:sldLayoutIdLst>
  <p:transition>
    <p:wipe dir="r"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6A6363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6A6363"/>
          </a:solidFill>
          <a:latin typeface="Gill Sans MT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6A6363"/>
          </a:solidFill>
          <a:latin typeface="Gill Sans MT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6A6363"/>
          </a:solidFill>
          <a:latin typeface="Gill Sans MT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6A6363"/>
          </a:solidFill>
          <a:latin typeface="Gill Sans MT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6A6363"/>
          </a:solidFill>
          <a:latin typeface="Gill Sans MT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6A6363"/>
          </a:solidFill>
          <a:latin typeface="Gill Sans MT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6A6363"/>
          </a:solidFill>
          <a:latin typeface="Gill Sans MT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6A6363"/>
          </a:solidFill>
          <a:latin typeface="Gill Sans MT" pitchFamily="34" charset="0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A28E6A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956251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http://blog.santegra-spb.com/wp-content/uploads/2011/07/81.jpg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http://www.grif.kiev.ua/files/images/11_2012/1352489559.jpg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http://1.bp.blogspot.com/-86Ng_f8bQFw/UNPB0xY5XaI/AAAAAAAABHU/2tKypuAr2Jo/s1600/olov.jpg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http://tver.doski.ru/i/29/68/296826.jpg" TargetMode="Externa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Заголовок 3"/>
          <p:cNvSpPr>
            <a:spLocks noGrp="1"/>
          </p:cNvSpPr>
          <p:nvPr>
            <p:ph type="ctrTitle"/>
          </p:nvPr>
        </p:nvSpPr>
        <p:spPr bwMode="auto">
          <a:xfrm>
            <a:off x="1295400" y="609600"/>
            <a:ext cx="7407275" cy="1471613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ru-RU" sz="3800" b="1" smtClean="0">
                <a:solidFill>
                  <a:srgbClr val="FF0000"/>
                </a:solidFill>
                <a:effectLst/>
                <a:latin typeface="Times New Roman" pitchFamily="18" charset="0"/>
              </a:rPr>
              <a:t>Проблемное</a:t>
            </a:r>
            <a:r>
              <a:rPr lang="ru-RU" sz="3900" b="1" smtClean="0">
                <a:solidFill>
                  <a:srgbClr val="FF0000"/>
                </a:solidFill>
                <a:effectLst/>
                <a:latin typeface="Times New Roman" pitchFamily="18" charset="0"/>
              </a:rPr>
              <a:t> обучения на уроках химии</a:t>
            </a:r>
          </a:p>
        </p:txBody>
      </p:sp>
      <p:sp>
        <p:nvSpPr>
          <p:cNvPr id="12290" name="Подзаголовок 4"/>
          <p:cNvSpPr>
            <a:spLocks noGrp="1"/>
          </p:cNvSpPr>
          <p:nvPr>
            <p:ph type="subTitle" idx="1"/>
          </p:nvPr>
        </p:nvSpPr>
        <p:spPr>
          <a:xfrm>
            <a:off x="5562600" y="3276600"/>
            <a:ext cx="3657600" cy="1752600"/>
          </a:xfrm>
        </p:spPr>
        <p:txBody>
          <a:bodyPr/>
          <a:lstStyle/>
          <a:p>
            <a:pPr marL="26988" eaLnBrk="1" hangingPunct="1"/>
            <a:r>
              <a:rPr lang="ru-RU" sz="2400" b="1" smtClean="0">
                <a:solidFill>
                  <a:srgbClr val="0000CC"/>
                </a:solidFill>
              </a:rPr>
              <a:t>Учитель химии</a:t>
            </a:r>
          </a:p>
          <a:p>
            <a:pPr marL="26988" eaLnBrk="1" hangingPunct="1"/>
            <a:r>
              <a:rPr lang="ru-RU" sz="2400" b="1" smtClean="0">
                <a:solidFill>
                  <a:srgbClr val="0000CC"/>
                </a:solidFill>
              </a:rPr>
              <a:t>МБОУ  СОШ №5 </a:t>
            </a:r>
          </a:p>
          <a:p>
            <a:pPr marL="26988" eaLnBrk="1" hangingPunct="1"/>
            <a:r>
              <a:rPr lang="ru-RU" sz="2400" b="1" smtClean="0">
                <a:solidFill>
                  <a:srgbClr val="0000CC"/>
                </a:solidFill>
              </a:rPr>
              <a:t>им. Н.Островского</a:t>
            </a:r>
          </a:p>
          <a:p>
            <a:pPr marL="26988" eaLnBrk="1" hangingPunct="1"/>
            <a:r>
              <a:rPr lang="ru-RU" sz="2400" b="1" smtClean="0">
                <a:solidFill>
                  <a:srgbClr val="0000CC"/>
                </a:solidFill>
              </a:rPr>
              <a:t>Чуйко Елена Борисовна</a:t>
            </a:r>
          </a:p>
        </p:txBody>
      </p:sp>
      <p:pic>
        <p:nvPicPr>
          <p:cNvPr id="48132" name="Picture 4" descr="DSC0436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2890838"/>
            <a:ext cx="4343400" cy="2443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Подзаголовок 5"/>
          <p:cNvSpPr>
            <a:spLocks noGrp="1"/>
          </p:cNvSpPr>
          <p:nvPr>
            <p:ph idx="1"/>
          </p:nvPr>
        </p:nvSpPr>
        <p:spPr>
          <a:xfrm>
            <a:off x="1428750" y="685800"/>
            <a:ext cx="7715250" cy="4495800"/>
          </a:xfrm>
        </p:spPr>
        <p:txBody>
          <a:bodyPr/>
          <a:lstStyle/>
          <a:p>
            <a:pPr algn="r" eaLnBrk="1" hangingPunct="1">
              <a:buFont typeface="Wingdings 2" pitchFamily="18" charset="2"/>
              <a:buNone/>
            </a:pPr>
            <a:r>
              <a:rPr lang="ru-RU" sz="4000" b="1" i="1" smtClean="0">
                <a:solidFill>
                  <a:schemeClr val="accent2"/>
                </a:solidFill>
                <a:latin typeface="Monotype Corsiva" pitchFamily="66" charset="0"/>
              </a:rPr>
              <a:t>Учитель живет, пока учится.</a:t>
            </a:r>
          </a:p>
          <a:p>
            <a:pPr algn="r" eaLnBrk="1" hangingPunct="1">
              <a:buFont typeface="Wingdings 2" pitchFamily="18" charset="2"/>
              <a:buNone/>
            </a:pPr>
            <a:r>
              <a:rPr lang="ru-RU" sz="4000" b="1" i="1" smtClean="0">
                <a:solidFill>
                  <a:schemeClr val="accent2"/>
                </a:solidFill>
                <a:latin typeface="Monotype Corsiva" pitchFamily="66" charset="0"/>
              </a:rPr>
              <a:t>Когда он перестает учиться,</a:t>
            </a:r>
          </a:p>
          <a:p>
            <a:pPr algn="r" eaLnBrk="1" hangingPunct="1">
              <a:buFont typeface="Wingdings 2" pitchFamily="18" charset="2"/>
              <a:buNone/>
            </a:pPr>
            <a:r>
              <a:rPr lang="ru-RU" sz="4000" b="1" i="1" smtClean="0">
                <a:solidFill>
                  <a:schemeClr val="accent2"/>
                </a:solidFill>
                <a:latin typeface="Monotype Corsiva" pitchFamily="66" charset="0"/>
              </a:rPr>
              <a:t> учитель в нем умирает.</a:t>
            </a:r>
          </a:p>
          <a:p>
            <a:pPr algn="r" eaLnBrk="1" hangingPunct="1">
              <a:buFont typeface="Wingdings 2" pitchFamily="18" charset="2"/>
              <a:buNone/>
            </a:pPr>
            <a:r>
              <a:rPr lang="ru-RU" sz="4000" b="1" i="1" smtClean="0">
                <a:solidFill>
                  <a:schemeClr val="accent2"/>
                </a:solidFill>
                <a:latin typeface="Monotype Corsiva" pitchFamily="66" charset="0"/>
              </a:rPr>
              <a:t>Плохой учитель преподносит истину. </a:t>
            </a:r>
            <a:br>
              <a:rPr lang="ru-RU" sz="4000" b="1" i="1" smtClean="0">
                <a:solidFill>
                  <a:schemeClr val="accent2"/>
                </a:solidFill>
                <a:latin typeface="Monotype Corsiva" pitchFamily="66" charset="0"/>
              </a:rPr>
            </a:br>
            <a:r>
              <a:rPr lang="ru-RU" sz="4000" b="1" i="1" smtClean="0">
                <a:solidFill>
                  <a:schemeClr val="accent2"/>
                </a:solidFill>
                <a:latin typeface="Monotype Corsiva" pitchFamily="66" charset="0"/>
              </a:rPr>
              <a:t>Хороший - учит ее находить.</a:t>
            </a:r>
            <a:r>
              <a:rPr lang="ru-RU" b="1" i="1" smtClean="0">
                <a:solidFill>
                  <a:schemeClr val="accent2"/>
                </a:solidFill>
                <a:latin typeface="Monotype Corsiva" pitchFamily="66" charset="0"/>
              </a:rPr>
              <a:t> </a:t>
            </a:r>
            <a:br>
              <a:rPr lang="ru-RU" b="1" i="1" smtClean="0">
                <a:solidFill>
                  <a:schemeClr val="accent2"/>
                </a:solidFill>
                <a:latin typeface="Monotype Corsiva" pitchFamily="66" charset="0"/>
              </a:rPr>
            </a:br>
            <a:endParaRPr lang="ru-RU" b="1" i="1" smtClean="0">
              <a:solidFill>
                <a:schemeClr val="accent2"/>
              </a:solidFill>
              <a:latin typeface="Monotype Corsiva" pitchFamily="66" charset="0"/>
            </a:endParaRPr>
          </a:p>
          <a:p>
            <a:pPr algn="r" eaLnBrk="1" hangingPunct="1">
              <a:buFont typeface="Wingdings 2" pitchFamily="18" charset="2"/>
              <a:buNone/>
            </a:pPr>
            <a:r>
              <a:rPr lang="ru-RU" sz="2400" i="1" smtClean="0">
                <a:latin typeface="Arial" charset="0"/>
              </a:rPr>
              <a:t>Иоганн Фридрих Герберт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685800"/>
            <a:ext cx="7791450" cy="11430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  <a:t>История развития представлений о  проблемном   обучении </a:t>
            </a:r>
            <a:r>
              <a:rPr lang="ru-RU" dirty="0" smtClean="0">
                <a:solidFill>
                  <a:schemeClr val="tx2">
                    <a:satMod val="130000"/>
                  </a:schemeClr>
                </a:solidFill>
              </a:rPr>
              <a:t/>
            </a:r>
            <a:br>
              <a:rPr lang="ru-RU" dirty="0" smtClean="0">
                <a:solidFill>
                  <a:schemeClr val="tx2">
                    <a:satMod val="130000"/>
                  </a:schemeClr>
                </a:solidFill>
              </a:rPr>
            </a:br>
            <a:endParaRPr lang="ru-RU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14338" name="Содержимое 2"/>
          <p:cNvSpPr>
            <a:spLocks noGrp="1"/>
          </p:cNvSpPr>
          <p:nvPr>
            <p:ph sz="half" idx="1"/>
          </p:nvPr>
        </p:nvSpPr>
        <p:spPr>
          <a:xfrm>
            <a:off x="1066800" y="2209800"/>
            <a:ext cx="4419600" cy="4191000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ru-RU" smtClean="0"/>
              <a:t>	постановка  проблемныхвопросов собеседнику и его затруднение в поисках ответов на них были характерны для дискуссий Сократа, этот же прием был известен в пифагорийской школе</a:t>
            </a:r>
          </a:p>
          <a:p>
            <a:pPr eaLnBrk="1" hangingPunct="1"/>
            <a:endParaRPr lang="ru-RU" smtClean="0"/>
          </a:p>
        </p:txBody>
      </p:sp>
      <p:pic>
        <p:nvPicPr>
          <p:cNvPr id="14339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867400" y="2286000"/>
            <a:ext cx="2857500" cy="3810000"/>
          </a:xfrm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74638"/>
            <a:ext cx="7715250" cy="11430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  <a:t>История развития представлений о  проблемном   обучении</a:t>
            </a:r>
            <a:endParaRPr lang="ru-RU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295400" y="1524000"/>
            <a:ext cx="5257800" cy="4664075"/>
          </a:xfrm>
        </p:spPr>
        <p:txBody>
          <a:bodyPr>
            <a:normAutofit fontScale="92500" lnSpcReduction="20000"/>
          </a:bodyPr>
          <a:lstStyle/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ru-RU" sz="2400" dirty="0" smtClean="0"/>
              <a:t>В новой истории стремление к активному  обучению  восходит к философским взглядам Ф. Бэкона.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ru-RU" sz="2400" dirty="0" smtClean="0"/>
              <a:t>В дальнейшем идею активного  обучения  развивали такие педагоги и философы, как Я.А. Коменский, Ж.Ж. Руссо, И.Г. Песталоцци.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ru-RU" sz="2400" dirty="0" smtClean="0"/>
              <a:t>Во второй половине XIX века с критикой схоластических методов  обучения  выступал английский педагог </a:t>
            </a:r>
            <a:r>
              <a:rPr lang="ru-RU" sz="2400" dirty="0" err="1" smtClean="0"/>
              <a:t>Армстронг</a:t>
            </a:r>
            <a:r>
              <a:rPr lang="ru-RU" sz="2400" dirty="0" smtClean="0"/>
              <a:t>. Опытным путем он ввел в преподавание  химии  эвристический метод, развивающий мыслительные способности учащихся.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ru-RU" sz="2400" dirty="0"/>
          </a:p>
        </p:txBody>
      </p:sp>
      <p:pic>
        <p:nvPicPr>
          <p:cNvPr id="15363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620000" y="1371600"/>
            <a:ext cx="1295400" cy="1606550"/>
          </a:xfrm>
        </p:spPr>
      </p:pic>
      <p:pic>
        <p:nvPicPr>
          <p:cNvPr id="1536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05600" y="2667000"/>
            <a:ext cx="1114425" cy="153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0" y="3614738"/>
            <a:ext cx="1295400" cy="1719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77000" y="4572000"/>
            <a:ext cx="1260475" cy="169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Заголовок 1"/>
          <p:cNvSpPr>
            <a:spLocks noGrp="1"/>
          </p:cNvSpPr>
          <p:nvPr>
            <p:ph type="title"/>
          </p:nvPr>
        </p:nvSpPr>
        <p:spPr bwMode="auto">
          <a:xfrm>
            <a:off x="1066800" y="381000"/>
            <a:ext cx="7772400" cy="11430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hangingPunct="1"/>
            <a:r>
              <a:rPr lang="ru-RU" sz="3200" b="1" smtClean="0">
                <a:solidFill>
                  <a:srgbClr val="4A3128"/>
                </a:solidFill>
                <a:effectLst/>
              </a:rPr>
              <a:t>В американской педагогике сложились две основные концепции  проблемного   обучения</a:t>
            </a:r>
          </a:p>
        </p:txBody>
      </p:sp>
      <p:sp>
        <p:nvSpPr>
          <p:cNvPr id="16386" name="Содержимое 2"/>
          <p:cNvSpPr>
            <a:spLocks noGrp="1"/>
          </p:cNvSpPr>
          <p:nvPr>
            <p:ph sz="half" idx="1"/>
          </p:nvPr>
        </p:nvSpPr>
        <p:spPr>
          <a:xfrm>
            <a:off x="1066800" y="1981200"/>
            <a:ext cx="4191000" cy="4572000"/>
          </a:xfrm>
        </p:spPr>
        <p:txBody>
          <a:bodyPr/>
          <a:lstStyle/>
          <a:p>
            <a:pPr eaLnBrk="1" hangingPunct="1"/>
            <a:r>
              <a:rPr lang="ru-RU" sz="1800" smtClean="0"/>
              <a:t>Автором одной из них является Джон Дьюи. Это еще не теория  проблемного   обучения, но это попытка применить в педагогике выводы психологов о том, что мышление есть решение проблемы.</a:t>
            </a:r>
          </a:p>
          <a:p>
            <a:pPr eaLnBrk="1" hangingPunct="1"/>
            <a:r>
              <a:rPr lang="ru-RU" sz="1800" smtClean="0"/>
              <a:t>Автором другой, наиболее существенной концепции  проблемного   обучения  является Дж. Брунер. В основе его теории лежат идеи структурирования учебного материала и доминирующей роли интуитивного мышления в процессе усвоения новых знаний.  .</a:t>
            </a:r>
          </a:p>
          <a:p>
            <a:pPr eaLnBrk="1" hangingPunct="1"/>
            <a:endParaRPr lang="ru-RU" sz="1800" smtClean="0"/>
          </a:p>
        </p:txBody>
      </p:sp>
      <p:pic>
        <p:nvPicPr>
          <p:cNvPr id="16387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486400" y="2133600"/>
            <a:ext cx="1752600" cy="2646363"/>
          </a:xfrm>
        </p:spPr>
      </p:pic>
      <p:pic>
        <p:nvPicPr>
          <p:cNvPr id="1638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0" y="4038600"/>
            <a:ext cx="1881188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838200"/>
            <a:ext cx="5257800" cy="14478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ru-RU" sz="3200" smtClean="0">
                <a:solidFill>
                  <a:srgbClr val="4A3128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В нашей стране идею развивающего обучения впервые выдвинул Л.С. Выготский</a:t>
            </a:r>
            <a:r>
              <a:rPr lang="ru-RU" sz="39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ru-RU" sz="3900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ru-RU" sz="390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7410" name="Содержимое 2"/>
          <p:cNvSpPr>
            <a:spLocks noGrp="1"/>
          </p:cNvSpPr>
          <p:nvPr>
            <p:ph sz="half" idx="1"/>
          </p:nvPr>
        </p:nvSpPr>
        <p:spPr>
          <a:xfrm>
            <a:off x="1371600" y="2819400"/>
            <a:ext cx="7010400" cy="34290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400" smtClean="0"/>
              <a:t>В центре своих исследований Выготский ставит вопрос об отношении обучения и развития ребенка. 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400" smtClean="0"/>
              <a:t>По его мнению, вопрос об отношении обучения и развития ребенка в школьном возрасте представляет собой самый центральный и основной вопрос, без которого проблема педагогической психологии и анализа педагогического процесса не могут быть не только правильно решены, но даже поставлены. </a:t>
            </a:r>
          </a:p>
          <a:p>
            <a:pPr eaLnBrk="1" hangingPunct="1">
              <a:lnSpc>
                <a:spcPct val="80000"/>
              </a:lnSpc>
            </a:pPr>
            <a:endParaRPr lang="ru-RU" sz="2400" smtClean="0"/>
          </a:p>
        </p:txBody>
      </p:sp>
      <p:pic>
        <p:nvPicPr>
          <p:cNvPr id="17411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670675" y="228600"/>
            <a:ext cx="1868488" cy="2438400"/>
          </a:xfrm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09800" y="304800"/>
            <a:ext cx="5727700" cy="11430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Сущность  проблемного   обучения 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990600" y="1524000"/>
            <a:ext cx="4800600" cy="5105400"/>
          </a:xfrm>
        </p:spPr>
        <p:txBody>
          <a:bodyPr>
            <a:normAutofit fontScale="47500" lnSpcReduction="20000"/>
          </a:bodyPr>
          <a:lstStyle/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ru-RU" sz="4200" b="1" dirty="0" smtClean="0"/>
              <a:t>Проблемное   обучение</a:t>
            </a:r>
            <a:r>
              <a:rPr lang="ru-RU" sz="4200" dirty="0" smtClean="0"/>
              <a:t>  – это тип развивающего  обучения, в котором сочетаются систематическая самостоятельная поисковая деятельность учащихся с усвоением ими готовых выводов науки, а система методов построена с учетом </a:t>
            </a:r>
            <a:r>
              <a:rPr lang="ru-RU" sz="4200" dirty="0" err="1" smtClean="0"/>
              <a:t>целеполагания</a:t>
            </a:r>
            <a:r>
              <a:rPr lang="ru-RU" sz="4200" dirty="0" smtClean="0"/>
              <a:t> и принципа </a:t>
            </a:r>
            <a:r>
              <a:rPr lang="ru-RU" sz="4200" dirty="0" err="1" smtClean="0"/>
              <a:t>проблемности</a:t>
            </a:r>
            <a:r>
              <a:rPr lang="ru-RU" sz="4200" dirty="0" smtClean="0"/>
              <a:t>.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ru-RU" sz="4200" dirty="0" smtClean="0"/>
              <a:t>Процесс взаимодействия преподавания и учения ориентирован на формирование познавательной самостоятельности учащихся, устойчивых мотивов учения и мыслительных, включая и творческие способности в ходе усвоения ими научных понятий и способов деятельности, детерминированного системой  проблемных  ситуаций.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ru-RU" dirty="0"/>
          </a:p>
        </p:txBody>
      </p:sp>
      <p:sp>
        <p:nvSpPr>
          <p:cNvPr id="18435" name="Прямоугольник 5"/>
          <p:cNvSpPr>
            <a:spLocks noChangeArrowheads="1"/>
          </p:cNvSpPr>
          <p:nvPr/>
        </p:nvSpPr>
        <p:spPr bwMode="auto">
          <a:xfrm>
            <a:off x="6400800" y="5029200"/>
            <a:ext cx="20129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orbel" pitchFamily="34" charset="0"/>
              </a:rPr>
              <a:t>М.И. Махмутов</a:t>
            </a:r>
          </a:p>
        </p:txBody>
      </p:sp>
      <p:pic>
        <p:nvPicPr>
          <p:cNvPr id="18436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477000" y="2133600"/>
            <a:ext cx="1892300" cy="2514600"/>
          </a:xfrm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8001000" cy="1706562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Способы организации  проблемного   обучения</a:t>
            </a:r>
            <a:r>
              <a:rPr lang="ru-RU" sz="3600" b="1" dirty="0" smtClean="0">
                <a:solidFill>
                  <a:schemeClr val="bg2">
                    <a:lumMod val="25000"/>
                  </a:schemeClr>
                </a:solidFill>
              </a:rPr>
              <a:t> </a:t>
            </a:r>
            <a:endParaRPr lang="ru-RU" sz="36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1066800" y="1447800"/>
            <a:ext cx="7867650" cy="5181600"/>
          </a:xfrm>
        </p:spPr>
        <p:txBody>
          <a:bodyPr>
            <a:normAutofit fontScale="70000" lnSpcReduction="20000"/>
          </a:bodyPr>
          <a:lstStyle/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ru-RU" b="1" i="1" dirty="0" smtClean="0"/>
              <a:t>проблемное  изложение</a:t>
            </a:r>
            <a:r>
              <a:rPr lang="ru-RU" dirty="0" smtClean="0"/>
              <a:t> это способ организации  проблемного   обучения  наиболее уместен в тех случаях, когда учащиеся не обладают достаточным объемом знаний, когда они впервые сталкиваются с тем или иным явлением и не могут установить необходимые ассоциации;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ru-RU" dirty="0" smtClean="0"/>
              <a:t> </a:t>
            </a:r>
            <a:r>
              <a:rPr lang="ru-RU" b="1" i="1" dirty="0" smtClean="0"/>
              <a:t>поисковая беседа</a:t>
            </a:r>
            <a:r>
              <a:rPr lang="ru-RU" dirty="0" smtClean="0"/>
              <a:t> это такая беседа, в процессе которой учащиеся, опираясь на уже известный им материал, под руководством учителя ищут и самостоятельно находят ответ на поставленный  проблемный  вопрос;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ru-RU" b="1" i="1" dirty="0" smtClean="0"/>
              <a:t>самостоятельная поисковая и исследовательская деятельность учащихся</a:t>
            </a:r>
            <a:r>
              <a:rPr lang="ru-RU" dirty="0" smtClean="0"/>
              <a:t> является высшей формой самостоятельной деятельности и возможна лишь тогда, когда они обладают достаточными знаниями, необходимыми для построения научных предположений, а также умением выдвигать гипотезы.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ru-RU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47800" y="457200"/>
            <a:ext cx="7162800" cy="11430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hangingPunct="1">
              <a:defRPr/>
            </a:pPr>
            <a:r>
              <a:rPr lang="ru-RU" sz="32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Использование методов проблемного обучения на уроках химии (из опыта работы)</a:t>
            </a:r>
            <a:r>
              <a:rPr lang="ru-RU" smtClean="0">
                <a:effectLst/>
                <a:latin typeface="Gill Sans MT" pitchFamily="34" charset="0"/>
              </a:rPr>
              <a:t> </a:t>
            </a:r>
          </a:p>
        </p:txBody>
      </p:sp>
      <p:sp>
        <p:nvSpPr>
          <p:cNvPr id="20482" name="Содержимое 2"/>
          <p:cNvSpPr>
            <a:spLocks noGrp="1"/>
          </p:cNvSpPr>
          <p:nvPr>
            <p:ph idx="1"/>
          </p:nvPr>
        </p:nvSpPr>
        <p:spPr>
          <a:xfrm>
            <a:off x="4114800" y="2057400"/>
            <a:ext cx="5029200" cy="44196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b="1" smtClean="0">
                <a:latin typeface="Arial" charset="0"/>
              </a:rPr>
              <a:t>	</a:t>
            </a:r>
            <a:r>
              <a:rPr lang="ru-RU" sz="2600" smtClean="0"/>
              <a:t>Например, урок в 8 классе по теме: «Вода».  О каком химическом веществе писал Антуан де – Сент – Экзюпери.? «…..У тебя нет ни вкуса, ни цвета, ни запаха. Тебя не возможно описать, тобой  наслаждаются не ведая, что ты такое. Нельзя сказать, что ты необходима для жизни. Ты сама жизнь ……. </a:t>
            </a:r>
          </a:p>
        </p:txBody>
      </p:sp>
      <p:pic>
        <p:nvPicPr>
          <p:cNvPr id="20483" name="Picture 8" descr="http://blog.santegra-spb.com/wp-content/uploads/2011/07/81.jpg"/>
          <p:cNvPicPr>
            <a:picLocks noChangeAspect="1" noChangeArrowheads="1"/>
          </p:cNvPicPr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762000" y="2209800"/>
            <a:ext cx="36576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/>
          </p:cNvSpPr>
          <p:nvPr>
            <p:ph type="title"/>
          </p:nvPr>
        </p:nvSpPr>
        <p:spPr bwMode="auto"/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ru-RU" b="1" smtClean="0">
                <a:effectLst/>
                <a:latin typeface="Arial" charset="0"/>
              </a:rPr>
              <a:t>Тема «Фосфор»  9 класс</a:t>
            </a:r>
            <a:r>
              <a:rPr lang="ru-RU" smtClean="0">
                <a:effectLst/>
                <a:latin typeface="Gill Sans MT" pitchFamily="34" charset="0"/>
              </a:rPr>
              <a:t> </a:t>
            </a:r>
          </a:p>
        </p:txBody>
      </p:sp>
      <p:sp>
        <p:nvSpPr>
          <p:cNvPr id="21506" name="Rectangle 3"/>
          <p:cNvSpPr>
            <a:spLocks noGrp="1"/>
          </p:cNvSpPr>
          <p:nvPr>
            <p:ph type="body" idx="1"/>
          </p:nvPr>
        </p:nvSpPr>
        <p:spPr>
          <a:xfrm>
            <a:off x="990600" y="1600200"/>
            <a:ext cx="5181600" cy="33528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000" b="1" smtClean="0">
                <a:solidFill>
                  <a:schemeClr val="accent2"/>
                </a:solidFill>
              </a:rPr>
              <a:t>О каком химическом элементе рассказывается в стихотворении?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000" smtClean="0"/>
              <a:t>Элементом мысли являюсь я,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000" smtClean="0"/>
              <a:t>Плохо растениям без меня,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000" smtClean="0"/>
              <a:t>В производстве спичек необходим,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000" smtClean="0"/>
              <a:t>В три аллотропные формы вхожу один.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endParaRPr lang="ru-RU" sz="2000" smtClean="0"/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000" smtClean="0"/>
              <a:t>	Открыт он в виде массы, похожей так на воск, 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000" smtClean="0"/>
              <a:t>	И в темноте светился, как свет далёких звёзд. 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000" smtClean="0"/>
              <a:t>	Алхимик был в ударе, а как же тут не быть 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000" smtClean="0"/>
              <a:t>	Камень философский попробуй-ка добыть! </a:t>
            </a:r>
          </a:p>
        </p:txBody>
      </p:sp>
      <p:pic>
        <p:nvPicPr>
          <p:cNvPr id="21507" name="Picture 4" descr="http://www.grif.kiev.ua/files/images/11_2012/1352489559.jpg"/>
          <p:cNvPicPr>
            <a:picLocks noChangeAspect="1" noChangeArrowheads="1"/>
          </p:cNvPicPr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5943600" y="1600200"/>
            <a:ext cx="2981325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/>
          </p:cNvSpPr>
          <p:nvPr>
            <p:ph type="title"/>
          </p:nvPr>
        </p:nvSpPr>
        <p:spPr bwMode="auto"/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ru-RU" smtClean="0">
                <a:effectLst/>
                <a:latin typeface="Arial" charset="0"/>
              </a:rPr>
              <a:t>Тема «Неметаллы» 8 класс</a:t>
            </a:r>
          </a:p>
        </p:txBody>
      </p:sp>
      <p:sp>
        <p:nvSpPr>
          <p:cNvPr id="22530" name="Rectangle 3"/>
          <p:cNvSpPr>
            <a:spLocks noGrp="1"/>
          </p:cNvSpPr>
          <p:nvPr>
            <p:ph type="body" idx="1"/>
          </p:nvPr>
        </p:nvSpPr>
        <p:spPr>
          <a:xfrm>
            <a:off x="3810000" y="1447800"/>
            <a:ext cx="5118100" cy="47244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400" smtClean="0">
                <a:latin typeface="Arial" charset="0"/>
              </a:rPr>
              <a:t>	</a:t>
            </a:r>
            <a:r>
              <a:rPr lang="ru-RU" sz="2400" smtClean="0">
                <a:solidFill>
                  <a:schemeClr val="accent2"/>
                </a:solidFill>
              </a:rPr>
              <a:t>Какое вещество и почему стало причиной гибели одной из арктических экспедиций?</a:t>
            </a:r>
            <a:r>
              <a:rPr lang="ru-RU" sz="2400" smtClean="0"/>
              <a:t> 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400" smtClean="0"/>
              <a:t>	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400" smtClean="0"/>
              <a:t>	(Олово, так как им были запаяны емкости с горючим. При температуре ниже 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400" smtClean="0"/>
              <a:t>	—14°С белое олово, обладающее физическими свойствами металлов, переходит в другую аллотропную модификацию, представляющую собой порошок. Это явление называют «оловянной чумой».) </a:t>
            </a:r>
          </a:p>
        </p:txBody>
      </p:sp>
      <p:pic>
        <p:nvPicPr>
          <p:cNvPr id="22531" name="Picture 4" descr="http://1.bp.blogspot.com/-86Ng_f8bQFw/UNPB0xY5XaI/AAAAAAAABHU/2tKypuAr2Jo/s1600/olov.jpg"/>
          <p:cNvPicPr>
            <a:picLocks noChangeAspect="1" noChangeArrowheads="1"/>
          </p:cNvPicPr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457200" y="1600200"/>
            <a:ext cx="3679825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/>
          </p:cNvSpPr>
          <p:nvPr>
            <p:ph type="title"/>
          </p:nvPr>
        </p:nvSpPr>
        <p:spPr bwMode="auto"/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hangingPunct="1"/>
            <a:r>
              <a:rPr lang="ru-RU" sz="3900" smtClean="0">
                <a:effectLst/>
                <a:latin typeface="Arial" charset="0"/>
              </a:rPr>
              <a:t>Тема «Химические реакции» </a:t>
            </a:r>
            <a:br>
              <a:rPr lang="ru-RU" sz="3900" smtClean="0">
                <a:effectLst/>
                <a:latin typeface="Arial" charset="0"/>
              </a:rPr>
            </a:br>
            <a:r>
              <a:rPr lang="ru-RU" sz="3900" smtClean="0">
                <a:effectLst/>
                <a:latin typeface="Arial" charset="0"/>
              </a:rPr>
              <a:t>8 класс</a:t>
            </a:r>
          </a:p>
        </p:txBody>
      </p:sp>
      <p:sp>
        <p:nvSpPr>
          <p:cNvPr id="23554" name="Rectangle 3"/>
          <p:cNvSpPr>
            <a:spLocks noGrp="1"/>
          </p:cNvSpPr>
          <p:nvPr>
            <p:ph type="body" idx="1"/>
          </p:nvPr>
        </p:nvSpPr>
        <p:spPr>
          <a:xfrm>
            <a:off x="685800" y="1447800"/>
            <a:ext cx="5029200" cy="48006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400" smtClean="0">
                <a:latin typeface="Arial" charset="0"/>
              </a:rPr>
              <a:t>	</a:t>
            </a:r>
            <a:r>
              <a:rPr lang="ru-RU" sz="2400" smtClean="0">
                <a:solidFill>
                  <a:schemeClr val="accent2"/>
                </a:solidFill>
              </a:rPr>
              <a:t>В архиве пожарной части города Бренд (США) хранится запись о пожаре, который был</a:t>
            </a:r>
            <a:r>
              <a:rPr lang="ru-RU" sz="2400" i="1" smtClean="0">
                <a:solidFill>
                  <a:schemeClr val="accent2"/>
                </a:solidFill>
              </a:rPr>
              <a:t> </a:t>
            </a:r>
            <a:r>
              <a:rPr lang="ru-RU" sz="2400" smtClean="0">
                <a:solidFill>
                  <a:schemeClr val="accent2"/>
                </a:solidFill>
              </a:rPr>
              <a:t>вызван снегом.</a:t>
            </a:r>
            <a:r>
              <a:rPr lang="ru-RU" sz="2400" i="1" smtClean="0">
                <a:solidFill>
                  <a:schemeClr val="accent2"/>
                </a:solidFill>
              </a:rPr>
              <a:t> </a:t>
            </a:r>
            <a:r>
              <a:rPr lang="ru-RU" sz="2400" smtClean="0">
                <a:solidFill>
                  <a:schemeClr val="accent2"/>
                </a:solidFill>
              </a:rPr>
              <a:t>Возможно ли это?</a:t>
            </a:r>
            <a:endParaRPr lang="ru-RU" sz="2400" i="1" smtClean="0">
              <a:solidFill>
                <a:schemeClr val="accent2"/>
              </a:solidFill>
            </a:endParaRP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400" i="1" smtClean="0"/>
              <a:t>	Ответ:</a:t>
            </a:r>
            <a:r>
              <a:rPr lang="ru-RU" sz="2400" smtClean="0"/>
              <a:t>   Снег действительно может быть причиной пожара. В данном случае у стен дома были ямы с негашеной известью. Под действием воды, которая образовалась из снега, началась экзотермическая реакция образования гашеной извести. При этом выделилось такое большое количество теплоты, что начался пожар. </a:t>
            </a:r>
          </a:p>
        </p:txBody>
      </p:sp>
      <p:pic>
        <p:nvPicPr>
          <p:cNvPr id="23555" name="Picture 4" descr="ANd9GcTN9W8SjgssZ2Hx4PslfhmYhYqyibJ1prtjf0HFAaF1rETRd3uT4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62600" y="1524000"/>
            <a:ext cx="1847850" cy="215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5" descr="ANd9GcTRzdB1UnAHcRSErrhS0BiRnwBhBI1ZQ0jyoFBtrHPQR3CjnL5z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05600" y="3733800"/>
            <a:ext cx="1990725" cy="215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/>
          </p:cNvSpPr>
          <p:nvPr>
            <p:ph type="title"/>
          </p:nvPr>
        </p:nvSpPr>
        <p:spPr bwMode="auto"/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hangingPunct="1"/>
            <a:r>
              <a:rPr lang="ru-RU" sz="2800" b="1" smtClean="0">
                <a:effectLst/>
                <a:latin typeface="Arial" charset="0"/>
              </a:rPr>
              <a:t>Поисковая (эвристическая) беседа – это система взаимосвязанных вопросов учителя и ответов учеников.</a:t>
            </a:r>
          </a:p>
        </p:txBody>
      </p:sp>
      <p:sp>
        <p:nvSpPr>
          <p:cNvPr id="24578" name="Rectangle 3"/>
          <p:cNvSpPr>
            <a:spLocks noGrp="1"/>
          </p:cNvSpPr>
          <p:nvPr>
            <p:ph type="body" idx="1"/>
          </p:nvPr>
        </p:nvSpPr>
        <p:spPr>
          <a:xfrm>
            <a:off x="762000" y="1600200"/>
            <a:ext cx="4051300" cy="48006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400" smtClean="0">
                <a:latin typeface="Arial" charset="0"/>
              </a:rPr>
              <a:t>	</a:t>
            </a:r>
            <a:r>
              <a:rPr lang="ru-RU" sz="2400" smtClean="0"/>
              <a:t>Урок «Строение и свойства глюкозы» (10 класс) проводится в форме эвристической беседы с выдвижением гипотез и проверкой их демонстрационным и лабораторным экспериментами.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400" smtClean="0"/>
              <a:t>	</a:t>
            </a:r>
            <a:r>
              <a:rPr lang="ru-RU" sz="2400" smtClean="0">
                <a:solidFill>
                  <a:schemeClr val="accent2"/>
                </a:solidFill>
              </a:rPr>
              <a:t>Перед учащимися ставится задача - установление и доказательство состава и химического строения глюкозы.</a:t>
            </a:r>
          </a:p>
        </p:txBody>
      </p:sp>
      <p:pic>
        <p:nvPicPr>
          <p:cNvPr id="24579" name="Picture 4"/>
          <p:cNvPicPr>
            <a:picLocks noChangeAspect="1" noChangeArrowheads="1"/>
          </p:cNvPicPr>
          <p:nvPr/>
        </p:nvPicPr>
        <p:blipFill>
          <a:blip r:embed="rId2" cstate="print"/>
          <a:srcRect l="39787" t="28125" r="40189" b="45833"/>
          <a:stretch>
            <a:fillRect/>
          </a:stretch>
        </p:blipFill>
        <p:spPr bwMode="auto">
          <a:xfrm>
            <a:off x="4800600" y="1600200"/>
            <a:ext cx="4038600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1800" y="5029200"/>
            <a:ext cx="1752600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38800" y="4267200"/>
            <a:ext cx="180340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1800" y="5029200"/>
            <a:ext cx="1752600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38800" y="4267200"/>
            <a:ext cx="180340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/>
          </p:cNvSpPr>
          <p:nvPr>
            <p:ph type="title"/>
          </p:nvPr>
        </p:nvSpPr>
        <p:spPr bwMode="auto"/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ru-RU" smtClean="0">
                <a:effectLst/>
                <a:latin typeface="Arial" charset="0"/>
              </a:rPr>
              <a:t>Тема «Металлы» 8 класс</a:t>
            </a:r>
            <a:r>
              <a:rPr lang="ru-RU" smtClean="0">
                <a:effectLst/>
                <a:latin typeface="Gill Sans MT" pitchFamily="34" charset="0"/>
              </a:rPr>
              <a:t> </a:t>
            </a:r>
          </a:p>
        </p:txBody>
      </p:sp>
      <p:sp>
        <p:nvSpPr>
          <p:cNvPr id="25602" name="Rectangle 3"/>
          <p:cNvSpPr>
            <a:spLocks noGrp="1"/>
          </p:cNvSpPr>
          <p:nvPr>
            <p:ph type="body" idx="1"/>
          </p:nvPr>
        </p:nvSpPr>
        <p:spPr>
          <a:xfrm>
            <a:off x="1435100" y="1447800"/>
            <a:ext cx="4279900" cy="4800600"/>
          </a:xfrm>
        </p:spPr>
        <p:txBody>
          <a:bodyPr/>
          <a:lstStyle/>
          <a:p>
            <a:pPr marL="282575" indent="-15875"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2400" smtClean="0">
                <a:latin typeface="Arial" charset="0"/>
              </a:rPr>
              <a:t>Император Наполеон </a:t>
            </a:r>
            <a:r>
              <a:rPr lang="en-US" sz="2400" smtClean="0">
                <a:latin typeface="Arial" charset="0"/>
              </a:rPr>
              <a:t>III</a:t>
            </a:r>
            <a:r>
              <a:rPr lang="ru-RU" sz="2400" smtClean="0">
                <a:latin typeface="Arial" charset="0"/>
              </a:rPr>
              <a:t> на банкете велел подать для почетных гостей приборы из очень дорогого серебристо-белого металла. А всем прочим гостям было обидно до слез: им пришлось пользоваться обычной золотой и серебряной посудой. </a:t>
            </a:r>
          </a:p>
          <a:p>
            <a:pPr marL="282575" indent="-15875"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2400" smtClean="0">
                <a:solidFill>
                  <a:schemeClr val="accent2"/>
                </a:solidFill>
                <a:latin typeface="Arial" charset="0"/>
              </a:rPr>
              <a:t>Из чего были изготовлены приборы?</a:t>
            </a:r>
            <a:r>
              <a:rPr lang="ru-RU" sz="2400" smtClean="0">
                <a:latin typeface="Gill Sans MT" pitchFamily="34" charset="0"/>
              </a:rPr>
              <a:t> </a:t>
            </a:r>
          </a:p>
        </p:txBody>
      </p:sp>
      <p:pic>
        <p:nvPicPr>
          <p:cNvPr id="25603" name="Picture 4" descr="7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1200" y="1600200"/>
            <a:ext cx="3152775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/>
          </p:cNvSpPr>
          <p:nvPr>
            <p:ph type="title"/>
          </p:nvPr>
        </p:nvSpPr>
        <p:spPr bwMode="auto"/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ru-RU" smtClean="0">
                <a:effectLst/>
                <a:latin typeface="Arial" charset="0"/>
              </a:rPr>
              <a:t>Тема «Соли» 8 класс</a:t>
            </a:r>
          </a:p>
        </p:txBody>
      </p:sp>
      <p:sp>
        <p:nvSpPr>
          <p:cNvPr id="26626" name="Rectangle 3"/>
          <p:cNvSpPr>
            <a:spLocks noGrp="1"/>
          </p:cNvSpPr>
          <p:nvPr>
            <p:ph type="body" idx="1"/>
          </p:nvPr>
        </p:nvSpPr>
        <p:spPr>
          <a:xfrm>
            <a:off x="762000" y="1447800"/>
            <a:ext cx="4508500" cy="44958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400" smtClean="0">
                <a:latin typeface="Arial" charset="0"/>
              </a:rPr>
              <a:t>	</a:t>
            </a:r>
            <a:r>
              <a:rPr lang="ru-RU" sz="2400" smtClean="0"/>
              <a:t>Полагают, например, что массовая гибель наполеоновских солдат при их отступлении из Москвы была обусловлена нехваткой этого вещества в пище. У древних народов нередко бывали войны из-за этого вещества. У римлян ни одно жертвоприношение не обходилось без него. А римские легионеры времен Цезаря часть жалования получали этим веществом.</a:t>
            </a:r>
            <a:r>
              <a:rPr lang="ru-RU" sz="2400" smtClean="0">
                <a:latin typeface="Gill Sans MT" pitchFamily="34" charset="0"/>
              </a:rPr>
              <a:t> </a:t>
            </a:r>
          </a:p>
        </p:txBody>
      </p:sp>
      <p:pic>
        <p:nvPicPr>
          <p:cNvPr id="26627" name="Picture 4" descr="http://tver.doski.ru/i/29/68/296826.jpg"/>
          <p:cNvPicPr>
            <a:picLocks noChangeAspect="1" noChangeArrowheads="1"/>
          </p:cNvPicPr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5334000" y="2044700"/>
            <a:ext cx="3581400" cy="290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/>
          </p:cNvSpPr>
          <p:nvPr>
            <p:ph type="title"/>
          </p:nvPr>
        </p:nvSpPr>
        <p:spPr bwMode="auto"/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ru-RU" smtClean="0">
                <a:effectLst/>
                <a:latin typeface="Arial" charset="0"/>
              </a:rPr>
              <a:t>Тема «Углерод»</a:t>
            </a:r>
            <a:r>
              <a:rPr lang="ru-RU" smtClean="0">
                <a:effectLst/>
                <a:latin typeface="Gill Sans MT" pitchFamily="34" charset="0"/>
              </a:rPr>
              <a:t> </a:t>
            </a:r>
            <a:r>
              <a:rPr lang="ru-RU" smtClean="0">
                <a:effectLst/>
                <a:latin typeface="Arial" charset="0"/>
              </a:rPr>
              <a:t>9 класс</a:t>
            </a:r>
          </a:p>
        </p:txBody>
      </p:sp>
      <p:sp>
        <p:nvSpPr>
          <p:cNvPr id="27650" name="Rectangle 3"/>
          <p:cNvSpPr>
            <a:spLocks noGrp="1"/>
          </p:cNvSpPr>
          <p:nvPr>
            <p:ph type="body" idx="1"/>
          </p:nvPr>
        </p:nvSpPr>
        <p:spPr>
          <a:xfrm>
            <a:off x="762000" y="1371600"/>
            <a:ext cx="5181600" cy="5257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2400" smtClean="0">
                <a:latin typeface="Arial" charset="0"/>
              </a:rPr>
              <a:t>	</a:t>
            </a:r>
            <a:r>
              <a:rPr lang="ru-RU" sz="2400" smtClean="0">
                <a:solidFill>
                  <a:schemeClr val="accent2"/>
                </a:solidFill>
              </a:rPr>
              <a:t>Примером может служить отрывок из сказки «Мороз Иванович».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endParaRPr lang="ru-RU" sz="2400" smtClean="0">
              <a:solidFill>
                <a:schemeClr val="accent2"/>
              </a:solidFill>
            </a:endParaRP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2400" smtClean="0"/>
              <a:t>	«Между тем рукодельница воротиться, воду процедит, в кувшины нальет, да еще какая затейница: коли вода нечиста, так свернет лист бумаги, наложит в нее угольков да песку крупного насыплет, вставит ту бумагу в  кувшин да нальет в нее воды, а вода – то знай проходит сквозь песок да сквозь уголья и капает в кувшин чистая, словно хрустальная».</a:t>
            </a:r>
          </a:p>
        </p:txBody>
      </p:sp>
      <p:pic>
        <p:nvPicPr>
          <p:cNvPr id="27651" name="Picture 4" descr="105871486_1366213379_razvgodaktivirovannyyugolivashorganizmchis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0" y="2068513"/>
            <a:ext cx="3200400" cy="235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/>
          </p:cNvSpPr>
          <p:nvPr>
            <p:ph type="title"/>
          </p:nvPr>
        </p:nvSpPr>
        <p:spPr bwMode="auto"/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hangingPunct="1"/>
            <a:r>
              <a:rPr lang="ru-RU" sz="3900" smtClean="0">
                <a:effectLst/>
                <a:latin typeface="Arial" charset="0"/>
              </a:rPr>
              <a:t>Тема «Типы химических реакций» 8 класс</a:t>
            </a:r>
            <a:endParaRPr lang="ru-RU" sz="3900" smtClean="0">
              <a:effectLst/>
              <a:latin typeface="Gill Sans MT" pitchFamily="34" charset="0"/>
            </a:endParaRPr>
          </a:p>
        </p:txBody>
      </p:sp>
      <p:sp>
        <p:nvSpPr>
          <p:cNvPr id="28674" name="Rectangle 3"/>
          <p:cNvSpPr>
            <a:spLocks noGrp="1"/>
          </p:cNvSpPr>
          <p:nvPr>
            <p:ph type="body" idx="1"/>
          </p:nvPr>
        </p:nvSpPr>
        <p:spPr>
          <a:xfrm>
            <a:off x="685800" y="1524000"/>
            <a:ext cx="6096000" cy="48006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400" smtClean="0">
                <a:latin typeface="Arial" charset="0"/>
              </a:rPr>
              <a:t>	</a:t>
            </a:r>
            <a:r>
              <a:rPr lang="ru-RU" sz="2400" smtClean="0">
                <a:solidFill>
                  <a:schemeClr val="accent2"/>
                </a:solidFill>
              </a:rPr>
              <a:t>О какой реакции идет речь? Запишите уравнение химической реакции.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400" smtClean="0"/>
              <a:t>	Я известно с давних пор и имею  спрос,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400" smtClean="0"/>
              <a:t>	Опусти меня в раствор,  в медный купорос,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400" smtClean="0"/>
              <a:t>	Изменить хочу я соль,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400" smtClean="0"/>
              <a:t>	Ну – ка, выйди, соизволь.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400" smtClean="0"/>
              <a:t>	Удивительный момент, стал другим раствор.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400" smtClean="0"/>
              <a:t>	Вытесняю элемент,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400" smtClean="0"/>
              <a:t>	Не вступая в спор.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2400" smtClean="0"/>
              <a:t>	На меня взгляни, ответь, начинаю я ржаветь?</a:t>
            </a:r>
          </a:p>
        </p:txBody>
      </p:sp>
      <p:pic>
        <p:nvPicPr>
          <p:cNvPr id="28675" name="Picture 4" descr="ANd9GcStfrWqIQpS_5RZsSEJinqmmzNUw0fNPQGCMtmsA5r942kMz8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24600" y="1828800"/>
            <a:ext cx="2819400" cy="2684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/>
          </p:cNvSpPr>
          <p:nvPr>
            <p:ph type="title"/>
          </p:nvPr>
        </p:nvSpPr>
        <p:spPr bwMode="auto"/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ru-RU" smtClean="0">
                <a:effectLst/>
                <a:latin typeface="Arial" charset="0"/>
              </a:rPr>
              <a:t>Тема «Металлы» 8 класс</a:t>
            </a:r>
            <a:r>
              <a:rPr lang="ru-RU" smtClean="0">
                <a:effectLst/>
                <a:latin typeface="Gill Sans MT" pitchFamily="34" charset="0"/>
              </a:rPr>
              <a:t> </a:t>
            </a:r>
          </a:p>
        </p:txBody>
      </p:sp>
      <p:sp>
        <p:nvSpPr>
          <p:cNvPr id="29698" name="Rectangle 3"/>
          <p:cNvSpPr>
            <a:spLocks noGrp="1"/>
          </p:cNvSpPr>
          <p:nvPr>
            <p:ph type="body" idx="1"/>
          </p:nvPr>
        </p:nvSpPr>
        <p:spPr>
          <a:xfrm>
            <a:off x="990600" y="1371600"/>
            <a:ext cx="4051300" cy="48006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2400" smtClean="0">
                <a:latin typeface="Arial" charset="0"/>
              </a:rPr>
              <a:t>	</a:t>
            </a:r>
            <a:r>
              <a:rPr lang="ru-RU" sz="2400" smtClean="0"/>
              <a:t>Налейте немного горячей воды в стакан. Поместите в него 2 ложки, одну из алюминия,  а вторую из другого металла. Через несколько минут осторожно прикоснитесь к обеим ложкам. 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2400" smtClean="0">
                <a:solidFill>
                  <a:schemeClr val="accent2"/>
                </a:solidFill>
              </a:rPr>
              <a:t>Какая из них горячее? Подумайте, о возможной причине наблюдаемого явления. </a:t>
            </a:r>
          </a:p>
        </p:txBody>
      </p:sp>
      <p:pic>
        <p:nvPicPr>
          <p:cNvPr id="29699" name="Picture 5" descr="Lozhka%20alyuminievaj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6800" y="1905000"/>
            <a:ext cx="33528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Picture 7" descr="1_62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1200" y="3962400"/>
            <a:ext cx="3200400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2"/>
          <p:cNvSpPr>
            <a:spLocks noGrp="1"/>
          </p:cNvSpPr>
          <p:nvPr>
            <p:ph type="title"/>
          </p:nvPr>
        </p:nvSpPr>
        <p:spPr bwMode="auto"/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>
              <a:effectLst/>
              <a:latin typeface="Gill Sans MT" pitchFamily="34" charset="0"/>
            </a:endParaRPr>
          </a:p>
        </p:txBody>
      </p:sp>
      <p:sp>
        <p:nvSpPr>
          <p:cNvPr id="41986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u-RU" smtClean="0">
              <a:latin typeface="Gill Sans MT" pitchFamily="34" charset="0"/>
            </a:endParaRPr>
          </a:p>
        </p:txBody>
      </p:sp>
      <p:pic>
        <p:nvPicPr>
          <p:cNvPr id="48132" name="Picture 4" descr="DSC0436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381000"/>
            <a:ext cx="4343400" cy="2443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3" name="Picture 5" descr="DSC0436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914400"/>
            <a:ext cx="4267200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4" name="Picture 6" descr="DSC0437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3124200"/>
            <a:ext cx="4419600" cy="248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5" name="Picture 7" descr="DSC0437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5800" y="3581400"/>
            <a:ext cx="4648200" cy="2614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8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8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676400" y="1600200"/>
            <a:ext cx="6489700" cy="1143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Спасибо за внимание!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3010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2800" y="3276600"/>
            <a:ext cx="3260725" cy="275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338</TotalTime>
  <Words>298</Words>
  <Application>Microsoft Office PowerPoint</Application>
  <PresentationFormat>Экран (4:3)</PresentationFormat>
  <Paragraphs>77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Солнцестояние</vt:lpstr>
      <vt:lpstr>Проблемное обучения на уроках химии</vt:lpstr>
      <vt:lpstr>Слайд 2</vt:lpstr>
      <vt:lpstr>История развития представлений о  проблемном   обучении  </vt:lpstr>
      <vt:lpstr>История развития представлений о  проблемном   обучении</vt:lpstr>
      <vt:lpstr>В американской педагогике сложились две основные концепции  проблемного   обучения</vt:lpstr>
      <vt:lpstr>В нашей стране идею развивающего обучения впервые выдвинул Л.С. Выготский </vt:lpstr>
      <vt:lpstr>Сущность  проблемного   обучения </vt:lpstr>
      <vt:lpstr>Способы организации  проблемного   обучения </vt:lpstr>
      <vt:lpstr>Использование методов проблемного обучения на уроках химии (из опыта работы) </vt:lpstr>
      <vt:lpstr>Тема «Фосфор»  9 класс </vt:lpstr>
      <vt:lpstr>Тема «Неметаллы» 8 класс</vt:lpstr>
      <vt:lpstr>Тема «Химические реакции»  8 класс</vt:lpstr>
      <vt:lpstr>Поисковая (эвристическая) беседа – это система взаимосвязанных вопросов учителя и ответов учеников.</vt:lpstr>
      <vt:lpstr>Тема «Металлы» 8 класс </vt:lpstr>
      <vt:lpstr>Тема «Соли» 8 класс</vt:lpstr>
      <vt:lpstr>Тема «Углерод» 9 класс</vt:lpstr>
      <vt:lpstr>Тема «Типы химических реакций» 8 класс</vt:lpstr>
      <vt:lpstr>Тема «Металлы» 8 класс </vt:lpstr>
      <vt:lpstr>Слайд 19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Elena</cp:lastModifiedBy>
  <cp:revision>40</cp:revision>
  <dcterms:modified xsi:type="dcterms:W3CDTF">2019-10-26T17:18:04Z</dcterms:modified>
</cp:coreProperties>
</file>