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07" r:id="rId5"/>
    <p:sldId id="259" r:id="rId6"/>
    <p:sldId id="260" r:id="rId7"/>
    <p:sldId id="261" r:id="rId8"/>
    <p:sldId id="262" r:id="rId9"/>
    <p:sldId id="263" r:id="rId10"/>
    <p:sldId id="264" r:id="rId11"/>
    <p:sldId id="290" r:id="rId12"/>
    <p:sldId id="266" r:id="rId13"/>
    <p:sldId id="280" r:id="rId14"/>
    <p:sldId id="282" r:id="rId15"/>
    <p:sldId id="283" r:id="rId16"/>
    <p:sldId id="284" r:id="rId17"/>
    <p:sldId id="285" r:id="rId18"/>
    <p:sldId id="294" r:id="rId19"/>
    <p:sldId id="287" r:id="rId20"/>
    <p:sldId id="306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6" autoAdjust="0"/>
  </p:normalViewPr>
  <p:slideViewPr>
    <p:cSldViewPr>
      <p:cViewPr varScale="1">
        <p:scale>
          <a:sx n="63" d="100"/>
          <a:sy n="63" d="100"/>
        </p:scale>
        <p:origin x="137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96552" y="0"/>
            <a:ext cx="9540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МДОУ  детский сад «Малыш»</a:t>
            </a:r>
            <a:endParaRPr lang="ru-RU" sz="2800" dirty="0">
              <a:ln w="18415" cmpd="sng">
                <a:noFill/>
                <a:prstDash val="solid"/>
              </a:ln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1351508"/>
            <a:ext cx="8382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«Классификация социально- коммуникативных игр для дошкольников»</a:t>
            </a:r>
            <a:endParaRPr kumimoji="0" lang="ru-RU" sz="4400" b="1" i="0" u="none" strike="noStrike" kern="0" cap="none" spc="0" normalizeH="0" baseline="0" noProof="0" dirty="0" smtClean="0">
              <a:ln w="18415" cmpd="sng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0" cap="none" spc="0" normalizeH="0" baseline="0" noProof="0" dirty="0" smtClean="0">
              <a:ln w="18415" cmpd="sng">
                <a:noFill/>
                <a:prstDash val="solid"/>
              </a:ln>
              <a:solidFill>
                <a:srgbClr val="0000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886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962400" y="1143000"/>
            <a:ext cx="4800600" cy="415498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игр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Фридриха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Фребеля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«Полезные» игры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сюжетно-ролевые;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«Изящные» игры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конструктивные, строительные;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«внутренней правды» -  дидактические с правилами.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H:\ШМП\Новая папка\Фребель.jpg"/>
          <p:cNvPicPr/>
          <p:nvPr/>
        </p:nvPicPr>
        <p:blipFill>
          <a:blip r:embed="rId2" cstate="print"/>
          <a:srcRect b="83"/>
          <a:stretch>
            <a:fillRect/>
          </a:stretch>
        </p:blipFill>
        <p:spPr bwMode="auto">
          <a:xfrm>
            <a:off x="304800" y="762000"/>
            <a:ext cx="3352800" cy="4267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609600" y="5181600"/>
            <a:ext cx="259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Фридрих</a:t>
            </a:r>
            <a:r>
              <a:rPr lang="en-US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Фребель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5486400"/>
            <a:ext cx="304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немецкий педагог, теоретик дошкольного воспитания, создатель понятия «детский сад».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52400" y="381000"/>
            <a:ext cx="5105400" cy="563231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игр К. Гросса: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их педагогическому значению — игры подвижные (игры с движениями, специально созданные народной или научной педагогикой для решения определенных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 воспитания и обучения), умственные, сенсорные;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специальных функций — семейные, игры в «Охоту», игры-ухаживания и т. д.;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обычных функций — развивающие волю.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 b="73"/>
          <a:stretch>
            <a:fillRect/>
          </a:stretch>
        </p:blipFill>
        <p:spPr bwMode="auto">
          <a:xfrm>
            <a:off x="5638800" y="457200"/>
            <a:ext cx="3048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943600" y="4648200"/>
            <a:ext cx="259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К. Гросс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105400" y="990600"/>
            <a:ext cx="3810000" cy="4495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" y="1143000"/>
            <a:ext cx="4724400" cy="34163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игр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Януша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Корчака: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Хороводные игры;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Спортивные игры на проверку силы;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на закрепление знаний.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5000" y="5638800"/>
            <a:ext cx="259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Януш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Корчак</a:t>
            </a:r>
            <a:r>
              <a:rPr lang="ru-RU" sz="2000" dirty="0" smtClean="0"/>
              <a:t> польский писатель, педагог, врач.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038600" y="1752600"/>
            <a:ext cx="4876800" cy="26776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игр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Лесгафта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Петра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Францевича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Имитационные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(подражательные);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Подвижные (игры с правилами).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lum bright="-10000"/>
          </a:blip>
          <a:stretch>
            <a:fillRect/>
          </a:stretch>
        </p:blipFill>
        <p:spPr bwMode="auto">
          <a:xfrm>
            <a:off x="304800" y="685800"/>
            <a:ext cx="3581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8200" y="5486400"/>
            <a:ext cx="259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Лесгафт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Петр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Францевич</a:t>
            </a:r>
            <a:r>
              <a:rPr lang="ru-RU" sz="2000" dirty="0" smtClean="0"/>
              <a:t> 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dirty="0" smtClean="0"/>
              <a:t>русский педагог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533400"/>
            <a:ext cx="3429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810000" y="685800"/>
            <a:ext cx="5105400" cy="452431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игр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Крупской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Надежды Константиновны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Игры, придуманные самими детьми (творческие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самостоятельные);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с правилами (подвижные и дидактические), специально созданные (придуманные взрослыми с готовым содержанием и правилами).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5562600"/>
            <a:ext cx="32766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Крупская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Надежда Константиновна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74625" algn="l"/>
              </a:tabLst>
            </a:pPr>
            <a:r>
              <a:rPr lang="ru-RU" dirty="0" smtClean="0"/>
              <a:t>Заместитель народного комиссара просвещения РСФСР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733800" y="304800"/>
            <a:ext cx="5105400" cy="627864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игр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С. Л.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Новосёловой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4625" algn="l"/>
              </a:tabLst>
            </a:pPr>
            <a:endParaRPr kumimoji="0" lang="ru-RU" sz="1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Игры, возникающие по инициативе ребенка (детей), — это самостоятельные или творческие игры;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Игры, возникающие по инициативе взрослого, внедряющего их с образовательной и воспитательной целью (игры с правилами);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4625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46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Игры, идущие от исторической инициативы, — народные игры, которые могут возникать как по инициативе взрослого, так и более старших детей.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320"/>
            <a:ext cx="3639537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80" y="4685879"/>
            <a:ext cx="1309726" cy="2030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685879"/>
            <a:ext cx="1223928" cy="1897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1676400" y="533400"/>
            <a:ext cx="6172200" cy="6858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Классификация игр в детском саду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228600" y="1828800"/>
            <a:ext cx="2971800" cy="762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Творческие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429000" y="1828800"/>
            <a:ext cx="3124200" cy="5334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Игры с правилами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6705600" y="1828800"/>
            <a:ext cx="2143125" cy="6096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Народные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458200" y="64770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1676400" y="1219200"/>
            <a:ext cx="304800" cy="6096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800600" y="1219200"/>
            <a:ext cx="304800" cy="6096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7543800" y="1219200"/>
            <a:ext cx="304800" cy="6096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512" y="2708920"/>
            <a:ext cx="3816424" cy="3600400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04048" y="2564904"/>
            <a:ext cx="3816424" cy="374441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0800" y="228600"/>
            <a:ext cx="41910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ТВОРЧЕСКИЕ ИГРЫ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0" y="1295400"/>
            <a:ext cx="25908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Конструкторские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2800" y="1295400"/>
            <a:ext cx="28194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Сюжетно-ролевые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295400"/>
            <a:ext cx="28956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Театрализованные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573734" y="3541067"/>
            <a:ext cx="32766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 драматизации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-416866" y="3160068"/>
            <a:ext cx="25146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Режиссерские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6200000">
            <a:off x="2326332" y="3541067"/>
            <a:ext cx="32766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 элементами труда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6200000">
            <a:off x="3229066" y="3552735"/>
            <a:ext cx="403860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 элементами художественно-творческой деятельностью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4495800" y="685800"/>
            <a:ext cx="198119" cy="60960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2590800" y="685800"/>
            <a:ext cx="228600" cy="60960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6553200" y="685800"/>
            <a:ext cx="228600" cy="60960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685800" y="1752600"/>
            <a:ext cx="228600" cy="38100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2057400" y="1752600"/>
            <a:ext cx="228600" cy="38100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3810000" y="1752600"/>
            <a:ext cx="228600" cy="38100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5105400" y="1752600"/>
            <a:ext cx="228600" cy="38100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788" y="2133599"/>
            <a:ext cx="3203848" cy="2402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749" y="4294506"/>
            <a:ext cx="3491881" cy="2618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73191" y="4841986"/>
            <a:ext cx="2229244" cy="1671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трелка вниз 12"/>
          <p:cNvSpPr/>
          <p:nvPr/>
        </p:nvSpPr>
        <p:spPr>
          <a:xfrm>
            <a:off x="6629400" y="609600"/>
            <a:ext cx="198119" cy="6858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2590800" y="609600"/>
            <a:ext cx="228600" cy="6096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5562600" y="16002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6172200" y="16002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6934200" y="16002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8229600" y="16002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7620000" y="16002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1219200" y="16002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2057400" y="16002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590800" y="228600"/>
            <a:ext cx="41910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 С ПРАВИЛАМИ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219200"/>
            <a:ext cx="28194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62600" y="1295400"/>
            <a:ext cx="28194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Подвижные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16200000">
            <a:off x="40333" y="3160068"/>
            <a:ext cx="25146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Игры-занятия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16200000">
            <a:off x="878534" y="2975403"/>
            <a:ext cx="2514600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Дидактические игры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4231333" y="3160068"/>
            <a:ext cx="25146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 с бегом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5488635" y="3426767"/>
            <a:ext cx="30480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 с лазаньем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6200000">
            <a:off x="4726635" y="3426767"/>
            <a:ext cx="3047999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 с прыжками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6200000">
            <a:off x="6244799" y="3966001"/>
            <a:ext cx="4495799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 на ориентировку в пространстве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6200000">
            <a:off x="5602934" y="3998268"/>
            <a:ext cx="419100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Игры с метанием и ловлей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38630" y="3584834"/>
            <a:ext cx="3685081" cy="2763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0008" y="4893236"/>
            <a:ext cx="2189764" cy="1642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трелка вниз 6"/>
          <p:cNvSpPr/>
          <p:nvPr/>
        </p:nvSpPr>
        <p:spPr>
          <a:xfrm>
            <a:off x="4343400" y="6096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400800" y="6096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2286000" y="609600"/>
            <a:ext cx="198119" cy="5334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286000" y="228600"/>
            <a:ext cx="42672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Виды дидактических игр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0" y="1143000"/>
            <a:ext cx="28194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Словесные игры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24200" y="1143000"/>
            <a:ext cx="2819400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Настольно-печатные игры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1143000"/>
            <a:ext cx="28194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 с предметами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656" y="2165774"/>
            <a:ext cx="3763144" cy="2822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50"/>
            <a:ext cx="3429000" cy="257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68" y="3962400"/>
            <a:ext cx="3665188" cy="2748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5196840" y="381000"/>
            <a:ext cx="3429000" cy="4924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9600" algn="l"/>
              </a:tabLst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Подвижные  игры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29600" y="5791200"/>
            <a:ext cx="3810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DSC039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" y="205740"/>
            <a:ext cx="4023360" cy="301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AM_17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8640" y="3276600"/>
            <a:ext cx="480060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33" y="3276600"/>
            <a:ext cx="4101307" cy="3075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228600"/>
            <a:ext cx="3124200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Подвижные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спортивные игры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62600" y="4953000"/>
            <a:ext cx="3124200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 на ориентировку в пространстве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38600" y="3810000"/>
            <a:ext cx="2590800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 с метанием и ловлей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1524000"/>
            <a:ext cx="25908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 с бегом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3048000"/>
            <a:ext cx="25908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 с лазаньем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52600" y="2286000"/>
            <a:ext cx="25908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 с прыжками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17795" y="81934"/>
            <a:ext cx="3813810" cy="3345795"/>
          </a:xfrm>
          <a:prstGeom prst="round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-30480" y="3563422"/>
            <a:ext cx="3902267" cy="3381435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НАРОДНЫЕ ИГРЫ</a:t>
            </a:r>
            <a:endParaRPr kumimoji="0" lang="ru-RU" sz="44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4000500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5054"/>
            <a:ext cx="4343400" cy="3257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846138"/>
            <a:ext cx="4495800" cy="3371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980" y="4193540"/>
            <a:ext cx="3027680" cy="2270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2627" y="3263285"/>
            <a:ext cx="18288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Сюжетные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40880" y="2708255"/>
            <a:ext cx="19812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Хороводные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77000" y="3957935"/>
            <a:ext cx="26670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Театрализованные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6427" y="2277070"/>
            <a:ext cx="228354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Игры -</a:t>
            </a:r>
            <a:r>
              <a:rPr lang="ru-RU" sz="240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ловишки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91517" y="1216967"/>
            <a:ext cx="190008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Игры забавы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4567535"/>
            <a:ext cx="28956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Игры -аттракционы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90800" y="243533"/>
            <a:ext cx="4175027" cy="4028132"/>
          </a:xfrm>
          <a:prstGeom prst="round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755142" y="4216093"/>
            <a:ext cx="3472368" cy="2641907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5280" y="945882"/>
            <a:ext cx="24384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Игры, возникающие </a:t>
            </a:r>
          </a:p>
          <a:p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 инициативе детей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971800" y="945882"/>
            <a:ext cx="3048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Игры, возникающие по инициативе взрослого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24600" y="1084381"/>
            <a:ext cx="220980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Народные игры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50520" y="2286000"/>
            <a:ext cx="262128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Игры-экспериментирования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Игры с природными объектами;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Игры с игрушками;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Игры с животными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238500" y="1989646"/>
            <a:ext cx="251460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Обучающие игры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Сюжетно -дидактические;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Подвижные;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Музыкально – дидактические;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271297" y="1905037"/>
            <a:ext cx="251460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Тренинговые</a:t>
            </a: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игры</a:t>
            </a:r>
          </a:p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Интеллектуальные</a:t>
            </a: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Сенсомоторные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50520" y="4517229"/>
            <a:ext cx="2468880" cy="17409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Сюжетные игры</a:t>
            </a:r>
          </a:p>
          <a:p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Сюжетно - ролевые;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Режиссёрские;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Театрализованные.</a:t>
            </a:r>
          </a:p>
          <a:p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473190" y="3072060"/>
            <a:ext cx="228600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Подвижные игры </a:t>
            </a:r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0662" y="136192"/>
            <a:ext cx="51816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КЛАССИФИКАЦИЯ ИГР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69565" y="4244975"/>
            <a:ext cx="2951480" cy="2213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350" y="4057561"/>
            <a:ext cx="3451249" cy="2588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7536" y="274638"/>
            <a:ext cx="872892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464" y="1290301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96904">
            <a:off x="155014" y="2244249"/>
            <a:ext cx="4648200" cy="3486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BA2CBE0AD6D21D40802F3AF4298D6EB5" ma:contentTypeVersion="0" ma:contentTypeDescription="Создание документа." ma:contentTypeScope="" ma:versionID="8dcd93a706834633895f3b909f613668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97A714FE-AC88-4413-A879-551BCE9BF5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5EC1B0EE-D82A-4BD4-81FE-2145845484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B59ED92-8541-4DC3-ABCB-3BBA7E5B3049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437</Words>
  <Application>Microsoft Office PowerPoint</Application>
  <PresentationFormat>Экран (4:3)</PresentationFormat>
  <Paragraphs>120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ИГРЫ в жизни детей дошкольного возраста КЛАССИФИКАЦИЯ ИГР</dc:title>
  <dc:creator>Nikolai</dc:creator>
  <cp:lastModifiedBy>Пользователь</cp:lastModifiedBy>
  <cp:revision>116</cp:revision>
  <dcterms:modified xsi:type="dcterms:W3CDTF">2018-04-12T13:19:58Z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0x010100BA2CBE0AD6D21D40802F3AF4298D6EB5</vt:lpwstr>
  </property>
  <property fmtid="{D5CDD505-2E9C-101B-9397-08002B2CF9AE}" pid="3" name="NXPowerLiteLastOptimized">
    <vt:lpwstr>1830638</vt:lpwstr>
  </property>
  <property fmtid="{D5CDD505-2E9C-101B-9397-08002B2CF9AE}" pid="4" name="NXPowerLiteVersion">
    <vt:lpwstr>D4.1.4</vt:lpwstr>
  </property>
</Properties>
</file>