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76" r:id="rId4"/>
    <p:sldId id="277" r:id="rId5"/>
    <p:sldId id="281" r:id="rId6"/>
    <p:sldId id="282" r:id="rId7"/>
    <p:sldId id="283" r:id="rId8"/>
    <p:sldId id="284" r:id="rId9"/>
    <p:sldId id="286" r:id="rId10"/>
    <p:sldId id="278" r:id="rId11"/>
    <p:sldId id="290" r:id="rId12"/>
    <p:sldId id="291" r:id="rId13"/>
    <p:sldId id="287" r:id="rId14"/>
    <p:sldId id="288" r:id="rId15"/>
    <p:sldId id="289" r:id="rId1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2" d="100"/>
          <a:sy n="72" d="100"/>
        </p:scale>
        <p:origin x="1048" y="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5548609-C519-4DC5-85FD-C495F54408AC}" type="doc">
      <dgm:prSet loTypeId="urn:microsoft.com/office/officeart/2005/8/layout/process4" loCatId="process" qsTypeId="urn:microsoft.com/office/officeart/2005/8/quickstyle/3d3" qsCatId="3D" csTypeId="urn:microsoft.com/office/officeart/2005/8/colors/colorful4" csCatId="colorful"/>
      <dgm:spPr/>
      <dgm:t>
        <a:bodyPr/>
        <a:lstStyle/>
        <a:p>
          <a:endParaRPr lang="ru-RU"/>
        </a:p>
      </dgm:t>
    </dgm:pt>
    <dgm:pt modelId="{1C416735-FCB5-4231-A37E-8476946CEA46}">
      <dgm:prSet/>
      <dgm:spPr/>
      <dgm:t>
        <a:bodyPr/>
        <a:lstStyle/>
        <a:p>
          <a:pPr rtl="0"/>
          <a:r>
            <a:rPr lang="ru-RU" dirty="0"/>
            <a:t>состоит из четырех блоков (разделов), связанных между собой задачами и содержанием:</a:t>
          </a:r>
        </a:p>
      </dgm:t>
    </dgm:pt>
    <dgm:pt modelId="{B3FE956A-5A5E-4795-BEFA-14FECAB1D90B}" type="parTrans" cxnId="{94F503C0-E780-44B4-BE56-62A0D7F9816C}">
      <dgm:prSet/>
      <dgm:spPr/>
      <dgm:t>
        <a:bodyPr/>
        <a:lstStyle/>
        <a:p>
          <a:endParaRPr lang="ru-RU"/>
        </a:p>
      </dgm:t>
    </dgm:pt>
    <dgm:pt modelId="{DC592313-1FC0-4F5B-9B29-4D2184EFE9FA}" type="sibTrans" cxnId="{94F503C0-E780-44B4-BE56-62A0D7F9816C}">
      <dgm:prSet/>
      <dgm:spPr/>
      <dgm:t>
        <a:bodyPr/>
        <a:lstStyle/>
        <a:p>
          <a:endParaRPr lang="ru-RU"/>
        </a:p>
      </dgm:t>
    </dgm:pt>
    <dgm:pt modelId="{0C5BADFB-9D22-4077-A9C3-B86FC9CF9E40}">
      <dgm:prSet/>
      <dgm:spPr/>
      <dgm:t>
        <a:bodyPr/>
        <a:lstStyle/>
        <a:p>
          <a:pPr rtl="0"/>
          <a:r>
            <a:rPr lang="ru-RU" dirty="0"/>
            <a:t>«Труд и продукт (товар)», </a:t>
          </a:r>
        </a:p>
      </dgm:t>
    </dgm:pt>
    <dgm:pt modelId="{879E0B4A-B960-4458-B44C-D939301284FB}" type="parTrans" cxnId="{823A134E-8597-48E0-B30C-6C2D76C132A4}">
      <dgm:prSet/>
      <dgm:spPr/>
      <dgm:t>
        <a:bodyPr/>
        <a:lstStyle/>
        <a:p>
          <a:endParaRPr lang="ru-RU"/>
        </a:p>
      </dgm:t>
    </dgm:pt>
    <dgm:pt modelId="{4C3D8B53-365E-4B79-BA5A-343D5923A18A}" type="sibTrans" cxnId="{823A134E-8597-48E0-B30C-6C2D76C132A4}">
      <dgm:prSet/>
      <dgm:spPr/>
      <dgm:t>
        <a:bodyPr/>
        <a:lstStyle/>
        <a:p>
          <a:endParaRPr lang="ru-RU"/>
        </a:p>
      </dgm:t>
    </dgm:pt>
    <dgm:pt modelId="{F50E085E-5143-42D4-B604-252E36257461}">
      <dgm:prSet/>
      <dgm:spPr/>
      <dgm:t>
        <a:bodyPr/>
        <a:lstStyle/>
        <a:p>
          <a:pPr rtl="0"/>
          <a:r>
            <a:rPr lang="ru-RU"/>
            <a:t>«Деньги и цена (стоимость)»,</a:t>
          </a:r>
        </a:p>
      </dgm:t>
    </dgm:pt>
    <dgm:pt modelId="{6071B788-D32C-49CB-8FD2-74820677EDCD}" type="parTrans" cxnId="{D6D72A80-8DF3-4A67-9872-D4103274DCF7}">
      <dgm:prSet/>
      <dgm:spPr/>
      <dgm:t>
        <a:bodyPr/>
        <a:lstStyle/>
        <a:p>
          <a:endParaRPr lang="ru-RU"/>
        </a:p>
      </dgm:t>
    </dgm:pt>
    <dgm:pt modelId="{27819699-FB1B-4BF8-8DB5-44918B20013F}" type="sibTrans" cxnId="{D6D72A80-8DF3-4A67-9872-D4103274DCF7}">
      <dgm:prSet/>
      <dgm:spPr/>
      <dgm:t>
        <a:bodyPr/>
        <a:lstStyle/>
        <a:p>
          <a:endParaRPr lang="ru-RU"/>
        </a:p>
      </dgm:t>
    </dgm:pt>
    <dgm:pt modelId="{C72E9747-B754-48C6-B162-681F663B1743}">
      <dgm:prSet/>
      <dgm:spPr/>
      <dgm:t>
        <a:bodyPr/>
        <a:lstStyle/>
        <a:p>
          <a:pPr rtl="0"/>
          <a:r>
            <a:rPr lang="ru-RU"/>
            <a:t>«Реклама: правда и ложь, разум и чувства, желания и возможности», </a:t>
          </a:r>
        </a:p>
      </dgm:t>
    </dgm:pt>
    <dgm:pt modelId="{D93CE7D7-534E-4FC1-8358-03AB5B882457}" type="parTrans" cxnId="{C03FD313-5C56-49EA-A5C9-AAEFF93589AA}">
      <dgm:prSet/>
      <dgm:spPr/>
      <dgm:t>
        <a:bodyPr/>
        <a:lstStyle/>
        <a:p>
          <a:endParaRPr lang="ru-RU"/>
        </a:p>
      </dgm:t>
    </dgm:pt>
    <dgm:pt modelId="{A183F42B-09CB-42F6-B934-7D73B4810CE6}" type="sibTrans" cxnId="{C03FD313-5C56-49EA-A5C9-AAEFF93589AA}">
      <dgm:prSet/>
      <dgm:spPr/>
      <dgm:t>
        <a:bodyPr/>
        <a:lstStyle/>
        <a:p>
          <a:endParaRPr lang="ru-RU"/>
        </a:p>
      </dgm:t>
    </dgm:pt>
    <dgm:pt modelId="{4798EC10-6BAF-4806-A631-B1F4C6BCB204}">
      <dgm:prSet/>
      <dgm:spPr/>
      <dgm:t>
        <a:bodyPr/>
        <a:lstStyle/>
        <a:p>
          <a:pPr rtl="0"/>
          <a:r>
            <a:rPr lang="ru-RU"/>
            <a:t>«Полезные экономические навыки и привычки в быту».</a:t>
          </a:r>
        </a:p>
      </dgm:t>
    </dgm:pt>
    <dgm:pt modelId="{D1C99B19-AAAE-47B1-8D93-F1E9462E82C7}" type="parTrans" cxnId="{54DDF552-0123-44D1-8BC5-EA2381964745}">
      <dgm:prSet/>
      <dgm:spPr/>
      <dgm:t>
        <a:bodyPr/>
        <a:lstStyle/>
        <a:p>
          <a:endParaRPr lang="ru-RU"/>
        </a:p>
      </dgm:t>
    </dgm:pt>
    <dgm:pt modelId="{64352D4C-9C51-45B5-AA24-99905D682795}" type="sibTrans" cxnId="{54DDF552-0123-44D1-8BC5-EA2381964745}">
      <dgm:prSet/>
      <dgm:spPr/>
      <dgm:t>
        <a:bodyPr/>
        <a:lstStyle/>
        <a:p>
          <a:endParaRPr lang="ru-RU"/>
        </a:p>
      </dgm:t>
    </dgm:pt>
    <dgm:pt modelId="{59DB01B8-3E6A-4CDE-81B5-8FB71A1DD550}" type="pres">
      <dgm:prSet presAssocID="{C5548609-C519-4DC5-85FD-C495F54408AC}" presName="Name0" presStyleCnt="0">
        <dgm:presLayoutVars>
          <dgm:dir/>
          <dgm:animLvl val="lvl"/>
          <dgm:resizeHandles val="exact"/>
        </dgm:presLayoutVars>
      </dgm:prSet>
      <dgm:spPr/>
    </dgm:pt>
    <dgm:pt modelId="{B21F3706-541C-40A4-A50C-3F8919C445F8}" type="pres">
      <dgm:prSet presAssocID="{1C416735-FCB5-4231-A37E-8476946CEA46}" presName="boxAndChildren" presStyleCnt="0"/>
      <dgm:spPr/>
    </dgm:pt>
    <dgm:pt modelId="{B4B50B87-C5C1-4D1B-8DA4-E2640B6B899A}" type="pres">
      <dgm:prSet presAssocID="{1C416735-FCB5-4231-A37E-8476946CEA46}" presName="parentTextBox" presStyleLbl="node1" presStyleIdx="0" presStyleCnt="1"/>
      <dgm:spPr/>
    </dgm:pt>
    <dgm:pt modelId="{0522C23C-F942-4DFE-B7C6-9E6FA974EE31}" type="pres">
      <dgm:prSet presAssocID="{1C416735-FCB5-4231-A37E-8476946CEA46}" presName="entireBox" presStyleLbl="node1" presStyleIdx="0" presStyleCnt="1"/>
      <dgm:spPr/>
    </dgm:pt>
    <dgm:pt modelId="{AF7C9CDE-4F90-4905-B959-E6825E8DAB09}" type="pres">
      <dgm:prSet presAssocID="{1C416735-FCB5-4231-A37E-8476946CEA46}" presName="descendantBox" presStyleCnt="0"/>
      <dgm:spPr/>
    </dgm:pt>
    <dgm:pt modelId="{F8574425-3903-4075-8C46-B73D34156941}" type="pres">
      <dgm:prSet presAssocID="{0C5BADFB-9D22-4077-A9C3-B86FC9CF9E40}" presName="childTextBox" presStyleLbl="fgAccFollowNode1" presStyleIdx="0" presStyleCnt="4">
        <dgm:presLayoutVars>
          <dgm:bulletEnabled val="1"/>
        </dgm:presLayoutVars>
      </dgm:prSet>
      <dgm:spPr/>
    </dgm:pt>
    <dgm:pt modelId="{4955F53E-30E5-4EB7-8B02-BD8AD997AAAF}" type="pres">
      <dgm:prSet presAssocID="{F50E085E-5143-42D4-B604-252E36257461}" presName="childTextBox" presStyleLbl="fgAccFollowNode1" presStyleIdx="1" presStyleCnt="4">
        <dgm:presLayoutVars>
          <dgm:bulletEnabled val="1"/>
        </dgm:presLayoutVars>
      </dgm:prSet>
      <dgm:spPr/>
    </dgm:pt>
    <dgm:pt modelId="{CAF40E25-3857-410F-B48A-3D59579D9A4D}" type="pres">
      <dgm:prSet presAssocID="{C72E9747-B754-48C6-B162-681F663B1743}" presName="childTextBox" presStyleLbl="fgAccFollowNode1" presStyleIdx="2" presStyleCnt="4">
        <dgm:presLayoutVars>
          <dgm:bulletEnabled val="1"/>
        </dgm:presLayoutVars>
      </dgm:prSet>
      <dgm:spPr/>
    </dgm:pt>
    <dgm:pt modelId="{4909E109-BC33-4534-899F-50DA0761B320}" type="pres">
      <dgm:prSet presAssocID="{4798EC10-6BAF-4806-A631-B1F4C6BCB204}" presName="childTextBox" presStyleLbl="fgAccFollowNode1" presStyleIdx="3" presStyleCnt="4">
        <dgm:presLayoutVars>
          <dgm:bulletEnabled val="1"/>
        </dgm:presLayoutVars>
      </dgm:prSet>
      <dgm:spPr/>
    </dgm:pt>
  </dgm:ptLst>
  <dgm:cxnLst>
    <dgm:cxn modelId="{C03FD313-5C56-49EA-A5C9-AAEFF93589AA}" srcId="{1C416735-FCB5-4231-A37E-8476946CEA46}" destId="{C72E9747-B754-48C6-B162-681F663B1743}" srcOrd="2" destOrd="0" parTransId="{D93CE7D7-534E-4FC1-8358-03AB5B882457}" sibTransId="{A183F42B-09CB-42F6-B934-7D73B4810CE6}"/>
    <dgm:cxn modelId="{AFA1E06A-C63C-4FBE-A915-D5839B0A3307}" type="presOf" srcId="{1C416735-FCB5-4231-A37E-8476946CEA46}" destId="{B4B50B87-C5C1-4D1B-8DA4-E2640B6B899A}" srcOrd="0" destOrd="0" presId="urn:microsoft.com/office/officeart/2005/8/layout/process4"/>
    <dgm:cxn modelId="{823A134E-8597-48E0-B30C-6C2D76C132A4}" srcId="{1C416735-FCB5-4231-A37E-8476946CEA46}" destId="{0C5BADFB-9D22-4077-A9C3-B86FC9CF9E40}" srcOrd="0" destOrd="0" parTransId="{879E0B4A-B960-4458-B44C-D939301284FB}" sibTransId="{4C3D8B53-365E-4B79-BA5A-343D5923A18A}"/>
    <dgm:cxn modelId="{9003474E-057F-4A77-B104-00B636557DA0}" type="presOf" srcId="{F50E085E-5143-42D4-B604-252E36257461}" destId="{4955F53E-30E5-4EB7-8B02-BD8AD997AAAF}" srcOrd="0" destOrd="0" presId="urn:microsoft.com/office/officeart/2005/8/layout/process4"/>
    <dgm:cxn modelId="{39E64B6E-7C01-4625-B174-E2A4DD97EE60}" type="presOf" srcId="{C5548609-C519-4DC5-85FD-C495F54408AC}" destId="{59DB01B8-3E6A-4CDE-81B5-8FB71A1DD550}" srcOrd="0" destOrd="0" presId="urn:microsoft.com/office/officeart/2005/8/layout/process4"/>
    <dgm:cxn modelId="{54DDF552-0123-44D1-8BC5-EA2381964745}" srcId="{1C416735-FCB5-4231-A37E-8476946CEA46}" destId="{4798EC10-6BAF-4806-A631-B1F4C6BCB204}" srcOrd="3" destOrd="0" parTransId="{D1C99B19-AAAE-47B1-8D93-F1E9462E82C7}" sibTransId="{64352D4C-9C51-45B5-AA24-99905D682795}"/>
    <dgm:cxn modelId="{271BE554-725F-450B-8F40-6538005E74C2}" type="presOf" srcId="{C72E9747-B754-48C6-B162-681F663B1743}" destId="{CAF40E25-3857-410F-B48A-3D59579D9A4D}" srcOrd="0" destOrd="0" presId="urn:microsoft.com/office/officeart/2005/8/layout/process4"/>
    <dgm:cxn modelId="{D6D72A80-8DF3-4A67-9872-D4103274DCF7}" srcId="{1C416735-FCB5-4231-A37E-8476946CEA46}" destId="{F50E085E-5143-42D4-B604-252E36257461}" srcOrd="1" destOrd="0" parTransId="{6071B788-D32C-49CB-8FD2-74820677EDCD}" sibTransId="{27819699-FB1B-4BF8-8DB5-44918B20013F}"/>
    <dgm:cxn modelId="{94F503C0-E780-44B4-BE56-62A0D7F9816C}" srcId="{C5548609-C519-4DC5-85FD-C495F54408AC}" destId="{1C416735-FCB5-4231-A37E-8476946CEA46}" srcOrd="0" destOrd="0" parTransId="{B3FE956A-5A5E-4795-BEFA-14FECAB1D90B}" sibTransId="{DC592313-1FC0-4F5B-9B29-4D2184EFE9FA}"/>
    <dgm:cxn modelId="{6AD712D8-35A3-4F97-B93C-7CFAF91ABC47}" type="presOf" srcId="{0C5BADFB-9D22-4077-A9C3-B86FC9CF9E40}" destId="{F8574425-3903-4075-8C46-B73D34156941}" srcOrd="0" destOrd="0" presId="urn:microsoft.com/office/officeart/2005/8/layout/process4"/>
    <dgm:cxn modelId="{DE689CF2-1BB9-47F8-9F4F-2E2D22515A2E}" type="presOf" srcId="{1C416735-FCB5-4231-A37E-8476946CEA46}" destId="{0522C23C-F942-4DFE-B7C6-9E6FA974EE31}" srcOrd="1" destOrd="0" presId="urn:microsoft.com/office/officeart/2005/8/layout/process4"/>
    <dgm:cxn modelId="{CDC064F8-61CE-44B8-9674-C036F15CD906}" type="presOf" srcId="{4798EC10-6BAF-4806-A631-B1F4C6BCB204}" destId="{4909E109-BC33-4534-899F-50DA0761B320}" srcOrd="0" destOrd="0" presId="urn:microsoft.com/office/officeart/2005/8/layout/process4"/>
    <dgm:cxn modelId="{1B1D3B09-821C-4E1C-A78C-DB78120932EB}" type="presParOf" srcId="{59DB01B8-3E6A-4CDE-81B5-8FB71A1DD550}" destId="{B21F3706-541C-40A4-A50C-3F8919C445F8}" srcOrd="0" destOrd="0" presId="urn:microsoft.com/office/officeart/2005/8/layout/process4"/>
    <dgm:cxn modelId="{415A664E-8D73-4669-ABFB-2D1DA452C169}" type="presParOf" srcId="{B21F3706-541C-40A4-A50C-3F8919C445F8}" destId="{B4B50B87-C5C1-4D1B-8DA4-E2640B6B899A}" srcOrd="0" destOrd="0" presId="urn:microsoft.com/office/officeart/2005/8/layout/process4"/>
    <dgm:cxn modelId="{DD74D6A3-083E-4CD4-8E09-4AFED44FB509}" type="presParOf" srcId="{B21F3706-541C-40A4-A50C-3F8919C445F8}" destId="{0522C23C-F942-4DFE-B7C6-9E6FA974EE31}" srcOrd="1" destOrd="0" presId="urn:microsoft.com/office/officeart/2005/8/layout/process4"/>
    <dgm:cxn modelId="{39444DBD-9764-42A9-9535-56FD4B45275B}" type="presParOf" srcId="{B21F3706-541C-40A4-A50C-3F8919C445F8}" destId="{AF7C9CDE-4F90-4905-B959-E6825E8DAB09}" srcOrd="2" destOrd="0" presId="urn:microsoft.com/office/officeart/2005/8/layout/process4"/>
    <dgm:cxn modelId="{4561844F-FA48-42E8-B65F-7567595DEB93}" type="presParOf" srcId="{AF7C9CDE-4F90-4905-B959-E6825E8DAB09}" destId="{F8574425-3903-4075-8C46-B73D34156941}" srcOrd="0" destOrd="0" presId="urn:microsoft.com/office/officeart/2005/8/layout/process4"/>
    <dgm:cxn modelId="{1517A7DF-A679-465D-B631-079A56909169}" type="presParOf" srcId="{AF7C9CDE-4F90-4905-B959-E6825E8DAB09}" destId="{4955F53E-30E5-4EB7-8B02-BD8AD997AAAF}" srcOrd="1" destOrd="0" presId="urn:microsoft.com/office/officeart/2005/8/layout/process4"/>
    <dgm:cxn modelId="{926230A6-530F-4E8C-8201-628BEE3091BD}" type="presParOf" srcId="{AF7C9CDE-4F90-4905-B959-E6825E8DAB09}" destId="{CAF40E25-3857-410F-B48A-3D59579D9A4D}" srcOrd="2" destOrd="0" presId="urn:microsoft.com/office/officeart/2005/8/layout/process4"/>
    <dgm:cxn modelId="{A37BEED5-C306-445F-9684-D9C56B71D87B}" type="presParOf" srcId="{AF7C9CDE-4F90-4905-B959-E6825E8DAB09}" destId="{4909E109-BC33-4534-899F-50DA0761B320}" srcOrd="3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9A55281-8404-416F-A624-EC01C4965084}" type="doc">
      <dgm:prSet loTypeId="urn:microsoft.com/office/officeart/2005/8/layout/venn3" loCatId="relationship" qsTypeId="urn:microsoft.com/office/officeart/2005/8/quickstyle/simple1" qsCatId="simple" csTypeId="urn:microsoft.com/office/officeart/2005/8/colors/colorful4" csCatId="colorful"/>
      <dgm:spPr/>
      <dgm:t>
        <a:bodyPr/>
        <a:lstStyle/>
        <a:p>
          <a:endParaRPr lang="ru-RU"/>
        </a:p>
      </dgm:t>
    </dgm:pt>
    <dgm:pt modelId="{FC105B1A-6CD7-46C1-BA07-E2576E9988C1}">
      <dgm:prSet/>
      <dgm:spPr/>
      <dgm:t>
        <a:bodyPr/>
        <a:lstStyle/>
        <a:p>
          <a:pPr rtl="0"/>
          <a:r>
            <a:rPr lang="ru-RU" dirty="0"/>
            <a:t>Программа может быть реализована как в течение одного года (в подготовительной к школе группе), так и двух лет (в старшей и подготовительной к школе группах)</a:t>
          </a:r>
        </a:p>
      </dgm:t>
    </dgm:pt>
    <dgm:pt modelId="{A0FA6CCB-3F28-469A-9109-7F89EC1E15EB}" type="parTrans" cxnId="{D2C8F20D-AAA4-42F5-8C25-8CE0288A1708}">
      <dgm:prSet/>
      <dgm:spPr/>
      <dgm:t>
        <a:bodyPr/>
        <a:lstStyle/>
        <a:p>
          <a:endParaRPr lang="ru-RU"/>
        </a:p>
      </dgm:t>
    </dgm:pt>
    <dgm:pt modelId="{10CCF073-0F0B-4E15-9515-8ACFA13DC046}" type="sibTrans" cxnId="{D2C8F20D-AAA4-42F5-8C25-8CE0288A1708}">
      <dgm:prSet/>
      <dgm:spPr/>
      <dgm:t>
        <a:bodyPr/>
        <a:lstStyle/>
        <a:p>
          <a:endParaRPr lang="ru-RU"/>
        </a:p>
      </dgm:t>
    </dgm:pt>
    <dgm:pt modelId="{1576ADBE-926D-4316-8142-8C471B02F701}">
      <dgm:prSet/>
      <dgm:spPr/>
      <dgm:t>
        <a:bodyPr/>
        <a:lstStyle/>
        <a:p>
          <a:pPr rtl="0"/>
          <a:r>
            <a:rPr lang="ru-RU"/>
            <a:t>Оптимальный режим работы с детьми по Программе — не реже одного раза в месяц.</a:t>
          </a:r>
        </a:p>
      </dgm:t>
    </dgm:pt>
    <dgm:pt modelId="{603C08EC-065A-48BC-A32D-474E59A45063}" type="parTrans" cxnId="{C84EA9B1-2EA2-47A8-987B-637C758DB158}">
      <dgm:prSet/>
      <dgm:spPr/>
      <dgm:t>
        <a:bodyPr/>
        <a:lstStyle/>
        <a:p>
          <a:endParaRPr lang="ru-RU"/>
        </a:p>
      </dgm:t>
    </dgm:pt>
    <dgm:pt modelId="{3CD2EC6F-5836-403A-9F1B-334E6CA36C64}" type="sibTrans" cxnId="{C84EA9B1-2EA2-47A8-987B-637C758DB158}">
      <dgm:prSet/>
      <dgm:spPr/>
      <dgm:t>
        <a:bodyPr/>
        <a:lstStyle/>
        <a:p>
          <a:endParaRPr lang="ru-RU"/>
        </a:p>
      </dgm:t>
    </dgm:pt>
    <dgm:pt modelId="{1B7A076D-44DB-4898-9F46-67C7F9C0C604}" type="pres">
      <dgm:prSet presAssocID="{79A55281-8404-416F-A624-EC01C4965084}" presName="Name0" presStyleCnt="0">
        <dgm:presLayoutVars>
          <dgm:dir/>
          <dgm:resizeHandles val="exact"/>
        </dgm:presLayoutVars>
      </dgm:prSet>
      <dgm:spPr/>
    </dgm:pt>
    <dgm:pt modelId="{39AFCD6D-6448-4205-B963-C9F3909C40AD}" type="pres">
      <dgm:prSet presAssocID="{FC105B1A-6CD7-46C1-BA07-E2576E9988C1}" presName="Name5" presStyleLbl="vennNode1" presStyleIdx="0" presStyleCnt="2">
        <dgm:presLayoutVars>
          <dgm:bulletEnabled val="1"/>
        </dgm:presLayoutVars>
      </dgm:prSet>
      <dgm:spPr/>
    </dgm:pt>
    <dgm:pt modelId="{58F0DF5A-B328-4087-B2E3-01B274840225}" type="pres">
      <dgm:prSet presAssocID="{10CCF073-0F0B-4E15-9515-8ACFA13DC046}" presName="space" presStyleCnt="0"/>
      <dgm:spPr/>
    </dgm:pt>
    <dgm:pt modelId="{1D44DA88-5E25-4D7F-A2F7-12624FD28D48}" type="pres">
      <dgm:prSet presAssocID="{1576ADBE-926D-4316-8142-8C471B02F701}" presName="Name5" presStyleLbl="vennNode1" presStyleIdx="1" presStyleCnt="2">
        <dgm:presLayoutVars>
          <dgm:bulletEnabled val="1"/>
        </dgm:presLayoutVars>
      </dgm:prSet>
      <dgm:spPr/>
    </dgm:pt>
  </dgm:ptLst>
  <dgm:cxnLst>
    <dgm:cxn modelId="{D2C8F20D-AAA4-42F5-8C25-8CE0288A1708}" srcId="{79A55281-8404-416F-A624-EC01C4965084}" destId="{FC105B1A-6CD7-46C1-BA07-E2576E9988C1}" srcOrd="0" destOrd="0" parTransId="{A0FA6CCB-3F28-469A-9109-7F89EC1E15EB}" sibTransId="{10CCF073-0F0B-4E15-9515-8ACFA13DC046}"/>
    <dgm:cxn modelId="{70ABBF18-1AC0-473D-9D81-D2063BD31EA3}" type="presOf" srcId="{79A55281-8404-416F-A624-EC01C4965084}" destId="{1B7A076D-44DB-4898-9F46-67C7F9C0C604}" srcOrd="0" destOrd="0" presId="urn:microsoft.com/office/officeart/2005/8/layout/venn3"/>
    <dgm:cxn modelId="{3FFEE31E-04D0-4E6C-9173-3D7DC7049DE3}" type="presOf" srcId="{1576ADBE-926D-4316-8142-8C471B02F701}" destId="{1D44DA88-5E25-4D7F-A2F7-12624FD28D48}" srcOrd="0" destOrd="0" presId="urn:microsoft.com/office/officeart/2005/8/layout/venn3"/>
    <dgm:cxn modelId="{C84EA9B1-2EA2-47A8-987B-637C758DB158}" srcId="{79A55281-8404-416F-A624-EC01C4965084}" destId="{1576ADBE-926D-4316-8142-8C471B02F701}" srcOrd="1" destOrd="0" parTransId="{603C08EC-065A-48BC-A32D-474E59A45063}" sibTransId="{3CD2EC6F-5836-403A-9F1B-334E6CA36C64}"/>
    <dgm:cxn modelId="{180489B2-6EE6-4CD7-B304-B6A03D8776A4}" type="presOf" srcId="{FC105B1A-6CD7-46C1-BA07-E2576E9988C1}" destId="{39AFCD6D-6448-4205-B963-C9F3909C40AD}" srcOrd="0" destOrd="0" presId="urn:microsoft.com/office/officeart/2005/8/layout/venn3"/>
    <dgm:cxn modelId="{9A3D4868-8795-435B-AC28-8213E0B501D7}" type="presParOf" srcId="{1B7A076D-44DB-4898-9F46-67C7F9C0C604}" destId="{39AFCD6D-6448-4205-B963-C9F3909C40AD}" srcOrd="0" destOrd="0" presId="urn:microsoft.com/office/officeart/2005/8/layout/venn3"/>
    <dgm:cxn modelId="{90984064-31F4-44AB-86CA-A41B3677C2F4}" type="presParOf" srcId="{1B7A076D-44DB-4898-9F46-67C7F9C0C604}" destId="{58F0DF5A-B328-4087-B2E3-01B274840225}" srcOrd="1" destOrd="0" presId="urn:microsoft.com/office/officeart/2005/8/layout/venn3"/>
    <dgm:cxn modelId="{2AEABE0C-CD07-4B4D-BFB9-B688E496A96F}" type="presParOf" srcId="{1B7A076D-44DB-4898-9F46-67C7F9C0C604}" destId="{1D44DA88-5E25-4D7F-A2F7-12624FD28D48}" srcOrd="2" destOrd="0" presId="urn:microsoft.com/office/officeart/2005/8/layout/venn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B6C6A86-4A9D-4E54-8FE3-A6812CF50CD9}" type="doc">
      <dgm:prSet loTypeId="urn:microsoft.com/office/officeart/2005/8/layout/vList4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99FEA2C-5F4D-410B-9745-F241CE6B57A8}">
      <dgm:prSet custT="1"/>
      <dgm:spPr/>
      <dgm:t>
        <a:bodyPr/>
        <a:lstStyle/>
        <a:p>
          <a:pPr algn="ctr" rtl="0"/>
          <a:r>
            <a:rPr lang="ru-RU" sz="1800" dirty="0"/>
            <a:t>	</a:t>
          </a:r>
          <a:r>
            <a:rPr lang="ru-RU" sz="2400" dirty="0"/>
            <a:t>формирование первичных финансовых навыков (привычек) через ритуальные действия;</a:t>
          </a:r>
        </a:p>
      </dgm:t>
    </dgm:pt>
    <dgm:pt modelId="{C1F400DE-D117-4033-9592-E8F0CB3CCBCD}" type="parTrans" cxnId="{E70D7799-6C4C-4180-8546-347E8F130C36}">
      <dgm:prSet/>
      <dgm:spPr/>
      <dgm:t>
        <a:bodyPr/>
        <a:lstStyle/>
        <a:p>
          <a:endParaRPr lang="ru-RU" sz="1600"/>
        </a:p>
      </dgm:t>
    </dgm:pt>
    <dgm:pt modelId="{DDFF6830-1B37-4432-8E9E-DFE30E365FA0}" type="sibTrans" cxnId="{E70D7799-6C4C-4180-8546-347E8F130C36}">
      <dgm:prSet/>
      <dgm:spPr/>
      <dgm:t>
        <a:bodyPr/>
        <a:lstStyle/>
        <a:p>
          <a:endParaRPr lang="ru-RU" sz="1600"/>
        </a:p>
      </dgm:t>
    </dgm:pt>
    <dgm:pt modelId="{52297F36-DBDE-48C8-88F5-F975463BDF97}">
      <dgm:prSet custT="1"/>
      <dgm:spPr/>
      <dgm:t>
        <a:bodyPr/>
        <a:lstStyle/>
        <a:p>
          <a:pPr algn="ctr" rtl="0"/>
          <a:r>
            <a:rPr lang="ru-RU" sz="1800" dirty="0"/>
            <a:t>	</a:t>
          </a:r>
          <a:r>
            <a:rPr lang="ru-RU" sz="2400" dirty="0"/>
            <a:t>закрепление разумных материальных потребностей</a:t>
          </a:r>
        </a:p>
      </dgm:t>
    </dgm:pt>
    <dgm:pt modelId="{60ABAF90-3152-403C-8A03-66924DF25A85}" type="parTrans" cxnId="{6AAA78D2-BFEB-4533-B7F7-9ABC1D54AB50}">
      <dgm:prSet/>
      <dgm:spPr/>
      <dgm:t>
        <a:bodyPr/>
        <a:lstStyle/>
        <a:p>
          <a:endParaRPr lang="ru-RU" sz="1600"/>
        </a:p>
      </dgm:t>
    </dgm:pt>
    <dgm:pt modelId="{FA4CF3CC-0920-4036-83AB-AA0BF9366AF6}" type="sibTrans" cxnId="{6AAA78D2-BFEB-4533-B7F7-9ABC1D54AB50}">
      <dgm:prSet/>
      <dgm:spPr/>
      <dgm:t>
        <a:bodyPr/>
        <a:lstStyle/>
        <a:p>
          <a:endParaRPr lang="ru-RU" sz="1600"/>
        </a:p>
      </dgm:t>
    </dgm:pt>
    <dgm:pt modelId="{C66BB527-D8E2-45ED-A4C3-1307A1A3DB70}">
      <dgm:prSet custT="1"/>
      <dgm:spPr/>
      <dgm:t>
        <a:bodyPr/>
        <a:lstStyle/>
        <a:p>
          <a:pPr algn="ctr" rtl="0"/>
          <a:r>
            <a:rPr lang="ru-RU" sz="2000" dirty="0"/>
            <a:t>формирование у ребенка определенных психологических установок на то или иное «финансовое поведение» через базовые нравственные понятия: о добре - зле, красивом – некрасивом, о хорошем – плохом.</a:t>
          </a:r>
        </a:p>
      </dgm:t>
    </dgm:pt>
    <dgm:pt modelId="{212DC204-13BD-40F6-92C6-47576A0B9A08}" type="parTrans" cxnId="{CFE06D41-26FC-4872-BCE8-C423E607B130}">
      <dgm:prSet/>
      <dgm:spPr/>
      <dgm:t>
        <a:bodyPr/>
        <a:lstStyle/>
        <a:p>
          <a:endParaRPr lang="ru-RU" sz="1600"/>
        </a:p>
      </dgm:t>
    </dgm:pt>
    <dgm:pt modelId="{39A12C65-C953-40FA-A925-1BE635C764B8}" type="sibTrans" cxnId="{CFE06D41-26FC-4872-BCE8-C423E607B130}">
      <dgm:prSet/>
      <dgm:spPr/>
      <dgm:t>
        <a:bodyPr/>
        <a:lstStyle/>
        <a:p>
          <a:endParaRPr lang="ru-RU" sz="1600"/>
        </a:p>
      </dgm:t>
    </dgm:pt>
    <dgm:pt modelId="{041B0BCF-A624-48F7-B1E8-1FBA9D71C5FC}" type="pres">
      <dgm:prSet presAssocID="{3B6C6A86-4A9D-4E54-8FE3-A6812CF50CD9}" presName="linear" presStyleCnt="0">
        <dgm:presLayoutVars>
          <dgm:dir/>
          <dgm:resizeHandles val="exact"/>
        </dgm:presLayoutVars>
      </dgm:prSet>
      <dgm:spPr/>
    </dgm:pt>
    <dgm:pt modelId="{258D2B47-91BB-41F6-853C-5129B6AF4BF6}" type="pres">
      <dgm:prSet presAssocID="{199FEA2C-5F4D-410B-9745-F241CE6B57A8}" presName="comp" presStyleCnt="0"/>
      <dgm:spPr/>
    </dgm:pt>
    <dgm:pt modelId="{F6FF94E3-078B-4980-BBD6-3441F7178BC1}" type="pres">
      <dgm:prSet presAssocID="{199FEA2C-5F4D-410B-9745-F241CE6B57A8}" presName="box" presStyleLbl="node1" presStyleIdx="0" presStyleCnt="3"/>
      <dgm:spPr/>
    </dgm:pt>
    <dgm:pt modelId="{D0E14484-8F24-4A29-948D-6C1E92CCAD3F}" type="pres">
      <dgm:prSet presAssocID="{199FEA2C-5F4D-410B-9745-F241CE6B57A8}" presName="img" presStyleLbl="fgImgPlace1" presStyleIdx="0" presStyleCnt="3"/>
      <dgm:spPr/>
    </dgm:pt>
    <dgm:pt modelId="{04D48C3C-369E-4A9B-BA7B-B14CA6AA9701}" type="pres">
      <dgm:prSet presAssocID="{199FEA2C-5F4D-410B-9745-F241CE6B57A8}" presName="text" presStyleLbl="node1" presStyleIdx="0" presStyleCnt="3">
        <dgm:presLayoutVars>
          <dgm:bulletEnabled val="1"/>
        </dgm:presLayoutVars>
      </dgm:prSet>
      <dgm:spPr/>
    </dgm:pt>
    <dgm:pt modelId="{6B3C2DD4-E3C7-4F65-B43C-C42E1FC7C234}" type="pres">
      <dgm:prSet presAssocID="{DDFF6830-1B37-4432-8E9E-DFE30E365FA0}" presName="spacer" presStyleCnt="0"/>
      <dgm:spPr/>
    </dgm:pt>
    <dgm:pt modelId="{E4C41515-A7E9-4D9B-BB2A-846DDBF1EFFA}" type="pres">
      <dgm:prSet presAssocID="{52297F36-DBDE-48C8-88F5-F975463BDF97}" presName="comp" presStyleCnt="0"/>
      <dgm:spPr/>
    </dgm:pt>
    <dgm:pt modelId="{5D64B9AE-2E82-42A7-A2FB-0713CDEF6594}" type="pres">
      <dgm:prSet presAssocID="{52297F36-DBDE-48C8-88F5-F975463BDF97}" presName="box" presStyleLbl="node1" presStyleIdx="1" presStyleCnt="3"/>
      <dgm:spPr/>
    </dgm:pt>
    <dgm:pt modelId="{2FFB8786-A6E2-4918-91DC-D9B633F2C43A}" type="pres">
      <dgm:prSet presAssocID="{52297F36-DBDE-48C8-88F5-F975463BDF97}" presName="img" presStyleLbl="fgImgPlace1" presStyleIdx="1" presStyleCnt="3"/>
      <dgm:spPr/>
    </dgm:pt>
    <dgm:pt modelId="{A326B3E7-852C-4CEE-90C1-FE11ADA44EAC}" type="pres">
      <dgm:prSet presAssocID="{52297F36-DBDE-48C8-88F5-F975463BDF97}" presName="text" presStyleLbl="node1" presStyleIdx="1" presStyleCnt="3">
        <dgm:presLayoutVars>
          <dgm:bulletEnabled val="1"/>
        </dgm:presLayoutVars>
      </dgm:prSet>
      <dgm:spPr/>
    </dgm:pt>
    <dgm:pt modelId="{7292EFF2-9051-474E-94AF-BE4CFEC9BE82}" type="pres">
      <dgm:prSet presAssocID="{FA4CF3CC-0920-4036-83AB-AA0BF9366AF6}" presName="spacer" presStyleCnt="0"/>
      <dgm:spPr/>
    </dgm:pt>
    <dgm:pt modelId="{6E7119D6-C2C7-484B-9AE6-D4B9B15CE97D}" type="pres">
      <dgm:prSet presAssocID="{C66BB527-D8E2-45ED-A4C3-1307A1A3DB70}" presName="comp" presStyleCnt="0"/>
      <dgm:spPr/>
    </dgm:pt>
    <dgm:pt modelId="{C422B2C7-D7BC-4070-A76E-69609D364273}" type="pres">
      <dgm:prSet presAssocID="{C66BB527-D8E2-45ED-A4C3-1307A1A3DB70}" presName="box" presStyleLbl="node1" presStyleIdx="2" presStyleCnt="3"/>
      <dgm:spPr/>
    </dgm:pt>
    <dgm:pt modelId="{9C4C1DEE-C74E-431F-B1C1-8001CD6DE5D6}" type="pres">
      <dgm:prSet presAssocID="{C66BB527-D8E2-45ED-A4C3-1307A1A3DB70}" presName="img" presStyleLbl="fgImgPlace1" presStyleIdx="2" presStyleCnt="3"/>
      <dgm:spPr/>
    </dgm:pt>
    <dgm:pt modelId="{DFAC0C06-F3EA-4135-B10E-AFA37E9A8DA5}" type="pres">
      <dgm:prSet presAssocID="{C66BB527-D8E2-45ED-A4C3-1307A1A3DB70}" presName="text" presStyleLbl="node1" presStyleIdx="2" presStyleCnt="3">
        <dgm:presLayoutVars>
          <dgm:bulletEnabled val="1"/>
        </dgm:presLayoutVars>
      </dgm:prSet>
      <dgm:spPr/>
    </dgm:pt>
  </dgm:ptLst>
  <dgm:cxnLst>
    <dgm:cxn modelId="{DDF98904-3123-4C97-A6DF-CF1D12C76F6F}" type="presOf" srcId="{C66BB527-D8E2-45ED-A4C3-1307A1A3DB70}" destId="{C422B2C7-D7BC-4070-A76E-69609D364273}" srcOrd="0" destOrd="0" presId="urn:microsoft.com/office/officeart/2005/8/layout/vList4"/>
    <dgm:cxn modelId="{DF1B720B-5912-474A-93F2-3E48DAB0A15B}" type="presOf" srcId="{52297F36-DBDE-48C8-88F5-F975463BDF97}" destId="{5D64B9AE-2E82-42A7-A2FB-0713CDEF6594}" srcOrd="0" destOrd="0" presId="urn:microsoft.com/office/officeart/2005/8/layout/vList4"/>
    <dgm:cxn modelId="{E917160E-6449-4AC5-8D76-173730AA6974}" type="presOf" srcId="{199FEA2C-5F4D-410B-9745-F241CE6B57A8}" destId="{F6FF94E3-078B-4980-BBD6-3441F7178BC1}" srcOrd="0" destOrd="0" presId="urn:microsoft.com/office/officeart/2005/8/layout/vList4"/>
    <dgm:cxn modelId="{58BCDA28-3ED7-4DAF-B1B6-69CD9BDD95C8}" type="presOf" srcId="{199FEA2C-5F4D-410B-9745-F241CE6B57A8}" destId="{04D48C3C-369E-4A9B-BA7B-B14CA6AA9701}" srcOrd="1" destOrd="0" presId="urn:microsoft.com/office/officeart/2005/8/layout/vList4"/>
    <dgm:cxn modelId="{27D6B12B-535B-40FF-A77F-5B6295FD3DF2}" type="presOf" srcId="{C66BB527-D8E2-45ED-A4C3-1307A1A3DB70}" destId="{DFAC0C06-F3EA-4135-B10E-AFA37E9A8DA5}" srcOrd="1" destOrd="0" presId="urn:microsoft.com/office/officeart/2005/8/layout/vList4"/>
    <dgm:cxn modelId="{4EB3283B-6F26-41BF-BBC3-A4F8BBF26BFF}" type="presOf" srcId="{3B6C6A86-4A9D-4E54-8FE3-A6812CF50CD9}" destId="{041B0BCF-A624-48F7-B1E8-1FBA9D71C5FC}" srcOrd="0" destOrd="0" presId="urn:microsoft.com/office/officeart/2005/8/layout/vList4"/>
    <dgm:cxn modelId="{CFE06D41-26FC-4872-BCE8-C423E607B130}" srcId="{3B6C6A86-4A9D-4E54-8FE3-A6812CF50CD9}" destId="{C66BB527-D8E2-45ED-A4C3-1307A1A3DB70}" srcOrd="2" destOrd="0" parTransId="{212DC204-13BD-40F6-92C6-47576A0B9A08}" sibTransId="{39A12C65-C953-40FA-A925-1BE635C764B8}"/>
    <dgm:cxn modelId="{E70D7799-6C4C-4180-8546-347E8F130C36}" srcId="{3B6C6A86-4A9D-4E54-8FE3-A6812CF50CD9}" destId="{199FEA2C-5F4D-410B-9745-F241CE6B57A8}" srcOrd="0" destOrd="0" parTransId="{C1F400DE-D117-4033-9592-E8F0CB3CCBCD}" sibTransId="{DDFF6830-1B37-4432-8E9E-DFE30E365FA0}"/>
    <dgm:cxn modelId="{9D0621C4-4D7D-417B-B802-BDB695EF61C3}" type="presOf" srcId="{52297F36-DBDE-48C8-88F5-F975463BDF97}" destId="{A326B3E7-852C-4CEE-90C1-FE11ADA44EAC}" srcOrd="1" destOrd="0" presId="urn:microsoft.com/office/officeart/2005/8/layout/vList4"/>
    <dgm:cxn modelId="{6AAA78D2-BFEB-4533-B7F7-9ABC1D54AB50}" srcId="{3B6C6A86-4A9D-4E54-8FE3-A6812CF50CD9}" destId="{52297F36-DBDE-48C8-88F5-F975463BDF97}" srcOrd="1" destOrd="0" parTransId="{60ABAF90-3152-403C-8A03-66924DF25A85}" sibTransId="{FA4CF3CC-0920-4036-83AB-AA0BF9366AF6}"/>
    <dgm:cxn modelId="{3994F9B4-B4B6-4CB7-9DD2-E5A0661ED03D}" type="presParOf" srcId="{041B0BCF-A624-48F7-B1E8-1FBA9D71C5FC}" destId="{258D2B47-91BB-41F6-853C-5129B6AF4BF6}" srcOrd="0" destOrd="0" presId="urn:microsoft.com/office/officeart/2005/8/layout/vList4"/>
    <dgm:cxn modelId="{724022AC-81D1-4967-A516-7772C2FC8C8F}" type="presParOf" srcId="{258D2B47-91BB-41F6-853C-5129B6AF4BF6}" destId="{F6FF94E3-078B-4980-BBD6-3441F7178BC1}" srcOrd="0" destOrd="0" presId="urn:microsoft.com/office/officeart/2005/8/layout/vList4"/>
    <dgm:cxn modelId="{3C4E5C0A-A009-4894-B8B0-CB82A442E20C}" type="presParOf" srcId="{258D2B47-91BB-41F6-853C-5129B6AF4BF6}" destId="{D0E14484-8F24-4A29-948D-6C1E92CCAD3F}" srcOrd="1" destOrd="0" presId="urn:microsoft.com/office/officeart/2005/8/layout/vList4"/>
    <dgm:cxn modelId="{5859D4E4-3366-4D1E-9E44-EF1C84C89C47}" type="presParOf" srcId="{258D2B47-91BB-41F6-853C-5129B6AF4BF6}" destId="{04D48C3C-369E-4A9B-BA7B-B14CA6AA9701}" srcOrd="2" destOrd="0" presId="urn:microsoft.com/office/officeart/2005/8/layout/vList4"/>
    <dgm:cxn modelId="{D9F70956-B93F-41C8-A35E-9AAC7EE2D737}" type="presParOf" srcId="{041B0BCF-A624-48F7-B1E8-1FBA9D71C5FC}" destId="{6B3C2DD4-E3C7-4F65-B43C-C42E1FC7C234}" srcOrd="1" destOrd="0" presId="urn:microsoft.com/office/officeart/2005/8/layout/vList4"/>
    <dgm:cxn modelId="{73579B92-7080-4A79-9F7D-9787B60EFAA9}" type="presParOf" srcId="{041B0BCF-A624-48F7-B1E8-1FBA9D71C5FC}" destId="{E4C41515-A7E9-4D9B-BB2A-846DDBF1EFFA}" srcOrd="2" destOrd="0" presId="urn:microsoft.com/office/officeart/2005/8/layout/vList4"/>
    <dgm:cxn modelId="{A76488F6-DC1D-4D09-A63B-3ED1E2E07945}" type="presParOf" srcId="{E4C41515-A7E9-4D9B-BB2A-846DDBF1EFFA}" destId="{5D64B9AE-2E82-42A7-A2FB-0713CDEF6594}" srcOrd="0" destOrd="0" presId="urn:microsoft.com/office/officeart/2005/8/layout/vList4"/>
    <dgm:cxn modelId="{6F9CDD30-059C-42FE-BAA3-93473235A639}" type="presParOf" srcId="{E4C41515-A7E9-4D9B-BB2A-846DDBF1EFFA}" destId="{2FFB8786-A6E2-4918-91DC-D9B633F2C43A}" srcOrd="1" destOrd="0" presId="urn:microsoft.com/office/officeart/2005/8/layout/vList4"/>
    <dgm:cxn modelId="{60BB4C86-70B8-4E1A-85D7-91903645E800}" type="presParOf" srcId="{E4C41515-A7E9-4D9B-BB2A-846DDBF1EFFA}" destId="{A326B3E7-852C-4CEE-90C1-FE11ADA44EAC}" srcOrd="2" destOrd="0" presId="urn:microsoft.com/office/officeart/2005/8/layout/vList4"/>
    <dgm:cxn modelId="{333D4B02-65FD-4291-A354-F733D6C706A8}" type="presParOf" srcId="{041B0BCF-A624-48F7-B1E8-1FBA9D71C5FC}" destId="{7292EFF2-9051-474E-94AF-BE4CFEC9BE82}" srcOrd="3" destOrd="0" presId="urn:microsoft.com/office/officeart/2005/8/layout/vList4"/>
    <dgm:cxn modelId="{10CF7AC8-7AEE-4B69-8F0E-2BE7A477C526}" type="presParOf" srcId="{041B0BCF-A624-48F7-B1E8-1FBA9D71C5FC}" destId="{6E7119D6-C2C7-484B-9AE6-D4B9B15CE97D}" srcOrd="4" destOrd="0" presId="urn:microsoft.com/office/officeart/2005/8/layout/vList4"/>
    <dgm:cxn modelId="{98B452B9-1BD6-4EF0-B7DA-559B486EB6CA}" type="presParOf" srcId="{6E7119D6-C2C7-484B-9AE6-D4B9B15CE97D}" destId="{C422B2C7-D7BC-4070-A76E-69609D364273}" srcOrd="0" destOrd="0" presId="urn:microsoft.com/office/officeart/2005/8/layout/vList4"/>
    <dgm:cxn modelId="{9E882647-81DA-467F-A0B7-372221EF9445}" type="presParOf" srcId="{6E7119D6-C2C7-484B-9AE6-D4B9B15CE97D}" destId="{9C4C1DEE-C74E-431F-B1C1-8001CD6DE5D6}" srcOrd="1" destOrd="0" presId="urn:microsoft.com/office/officeart/2005/8/layout/vList4"/>
    <dgm:cxn modelId="{39EB9CB7-222B-4A68-A7FC-EDF9F94E2D9B}" type="presParOf" srcId="{6E7119D6-C2C7-484B-9AE6-D4B9B15CE97D}" destId="{DFAC0C06-F3EA-4135-B10E-AFA37E9A8DA5}" srcOrd="2" destOrd="0" presId="urn:microsoft.com/office/officeart/2005/8/layout/vList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481E9FF8-665B-48EB-B895-14F3D7F67CFD}" type="doc">
      <dgm:prSet loTypeId="urn:microsoft.com/office/officeart/2005/8/layout/matrix2" loCatId="matrix" qsTypeId="urn:microsoft.com/office/officeart/2005/8/quickstyle/3d1" qsCatId="3D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E5CB0BC1-D7EE-451C-AC82-EB0745C5B998}">
      <dgm:prSet/>
      <dgm:spPr/>
      <dgm:t>
        <a:bodyPr/>
        <a:lstStyle/>
        <a:p>
          <a:pPr rtl="0"/>
          <a:r>
            <a:rPr lang="ru-RU"/>
            <a:t>«Финансовая грамотность: методические рекомендации для преподавателя» А. О. Жданова</a:t>
          </a:r>
        </a:p>
      </dgm:t>
    </dgm:pt>
    <dgm:pt modelId="{7F8C04EC-9860-4C83-A132-E4F9E67B416C}" type="parTrans" cxnId="{E72B477C-DD48-4AC4-8740-F67CE89DC11D}">
      <dgm:prSet/>
      <dgm:spPr/>
      <dgm:t>
        <a:bodyPr/>
        <a:lstStyle/>
        <a:p>
          <a:endParaRPr lang="ru-RU"/>
        </a:p>
      </dgm:t>
    </dgm:pt>
    <dgm:pt modelId="{88248975-9C31-4136-9524-4DC63870C604}" type="sibTrans" cxnId="{E72B477C-DD48-4AC4-8740-F67CE89DC11D}">
      <dgm:prSet/>
      <dgm:spPr/>
      <dgm:t>
        <a:bodyPr/>
        <a:lstStyle/>
        <a:p>
          <a:endParaRPr lang="ru-RU"/>
        </a:p>
      </dgm:t>
    </dgm:pt>
    <dgm:pt modelId="{6162F9D8-39DD-459B-B4DE-BAE0AC64CF38}">
      <dgm:prSet/>
      <dgm:spPr/>
      <dgm:t>
        <a:bodyPr/>
        <a:lstStyle/>
        <a:p>
          <a:pPr rtl="0"/>
          <a:r>
            <a:rPr lang="ru-RU"/>
            <a:t>«Дети и деньги» А. Е. Пушкарь</a:t>
          </a:r>
        </a:p>
      </dgm:t>
    </dgm:pt>
    <dgm:pt modelId="{278FEFAE-A314-4F29-B0BE-3A42B8ABB051}" type="parTrans" cxnId="{118F99E7-D204-4BA8-A176-1E3DF5DB6490}">
      <dgm:prSet/>
      <dgm:spPr/>
      <dgm:t>
        <a:bodyPr/>
        <a:lstStyle/>
        <a:p>
          <a:endParaRPr lang="ru-RU"/>
        </a:p>
      </dgm:t>
    </dgm:pt>
    <dgm:pt modelId="{FAD6DEC1-B070-4291-B34B-DAFE8C0A5274}" type="sibTrans" cxnId="{118F99E7-D204-4BA8-A176-1E3DF5DB6490}">
      <dgm:prSet/>
      <dgm:spPr/>
      <dgm:t>
        <a:bodyPr/>
        <a:lstStyle/>
        <a:p>
          <a:endParaRPr lang="ru-RU"/>
        </a:p>
      </dgm:t>
    </dgm:pt>
    <dgm:pt modelId="{1C50A53F-0883-4FA7-80AD-FE3E8B763F33}">
      <dgm:prSet/>
      <dgm:spPr/>
      <dgm:t>
        <a:bodyPr/>
        <a:lstStyle/>
        <a:p>
          <a:pPr rtl="0"/>
          <a:r>
            <a:rPr lang="ru-RU"/>
            <a:t>«Первые шаги по ступеням финансовой грамотности для дошкольников» Н. А. Крючкова.</a:t>
          </a:r>
        </a:p>
      </dgm:t>
    </dgm:pt>
    <dgm:pt modelId="{6D056846-5CC9-4E59-8122-A6051ECE48DE}" type="parTrans" cxnId="{DD0D70D9-84E5-4BC9-92EB-A234F9781ACD}">
      <dgm:prSet/>
      <dgm:spPr/>
      <dgm:t>
        <a:bodyPr/>
        <a:lstStyle/>
        <a:p>
          <a:endParaRPr lang="ru-RU"/>
        </a:p>
      </dgm:t>
    </dgm:pt>
    <dgm:pt modelId="{82573C3C-8D3A-427F-AD63-793403762255}" type="sibTrans" cxnId="{DD0D70D9-84E5-4BC9-92EB-A234F9781ACD}">
      <dgm:prSet/>
      <dgm:spPr/>
      <dgm:t>
        <a:bodyPr/>
        <a:lstStyle/>
        <a:p>
          <a:endParaRPr lang="ru-RU"/>
        </a:p>
      </dgm:t>
    </dgm:pt>
    <dgm:pt modelId="{96CD5037-C119-4352-B146-6A4A2BB2AA7B}">
      <dgm:prSet/>
      <dgm:spPr/>
      <dgm:t>
        <a:bodyPr/>
        <a:lstStyle/>
        <a:p>
          <a:pPr rtl="0"/>
          <a:r>
            <a:rPr lang="ru-RU"/>
            <a:t>программа А.Д.Шатовой «Дошкольник и экономика»</a:t>
          </a:r>
        </a:p>
      </dgm:t>
    </dgm:pt>
    <dgm:pt modelId="{EF7D0DC1-4E0B-4366-A3E8-523D4E70A995}" type="parTrans" cxnId="{FBC915D5-EC5F-4016-A9BA-F56C7436CCD3}">
      <dgm:prSet/>
      <dgm:spPr/>
      <dgm:t>
        <a:bodyPr/>
        <a:lstStyle/>
        <a:p>
          <a:endParaRPr lang="ru-RU"/>
        </a:p>
      </dgm:t>
    </dgm:pt>
    <dgm:pt modelId="{2404CD29-D3D7-47B7-8DBD-CF90C556739A}" type="sibTrans" cxnId="{FBC915D5-EC5F-4016-A9BA-F56C7436CCD3}">
      <dgm:prSet/>
      <dgm:spPr/>
      <dgm:t>
        <a:bodyPr/>
        <a:lstStyle/>
        <a:p>
          <a:endParaRPr lang="ru-RU"/>
        </a:p>
      </dgm:t>
    </dgm:pt>
    <dgm:pt modelId="{B6CD1DF4-7C99-4011-B1E2-1647363DB9B7}" type="pres">
      <dgm:prSet presAssocID="{481E9FF8-665B-48EB-B895-14F3D7F67CFD}" presName="matrix" presStyleCnt="0">
        <dgm:presLayoutVars>
          <dgm:chMax val="1"/>
          <dgm:dir/>
          <dgm:resizeHandles val="exact"/>
        </dgm:presLayoutVars>
      </dgm:prSet>
      <dgm:spPr/>
    </dgm:pt>
    <dgm:pt modelId="{E957E4E7-6567-4DC4-AEBF-DEF4C2E48C57}" type="pres">
      <dgm:prSet presAssocID="{481E9FF8-665B-48EB-B895-14F3D7F67CFD}" presName="axisShape" presStyleLbl="bgShp" presStyleIdx="0" presStyleCnt="1"/>
      <dgm:spPr/>
    </dgm:pt>
    <dgm:pt modelId="{10423B7D-29D5-4A03-8467-C6749A597C3B}" type="pres">
      <dgm:prSet presAssocID="{481E9FF8-665B-48EB-B895-14F3D7F67CFD}" presName="rect1" presStyleLbl="node1" presStyleIdx="0" presStyleCnt="4">
        <dgm:presLayoutVars>
          <dgm:chMax val="0"/>
          <dgm:chPref val="0"/>
          <dgm:bulletEnabled val="1"/>
        </dgm:presLayoutVars>
      </dgm:prSet>
      <dgm:spPr/>
    </dgm:pt>
    <dgm:pt modelId="{62C97F0F-9765-4E52-9722-8047EC90C0C6}" type="pres">
      <dgm:prSet presAssocID="{481E9FF8-665B-48EB-B895-14F3D7F67CFD}" presName="rect2" presStyleLbl="node1" presStyleIdx="1" presStyleCnt="4">
        <dgm:presLayoutVars>
          <dgm:chMax val="0"/>
          <dgm:chPref val="0"/>
          <dgm:bulletEnabled val="1"/>
        </dgm:presLayoutVars>
      </dgm:prSet>
      <dgm:spPr/>
    </dgm:pt>
    <dgm:pt modelId="{4AD4EA49-130D-4685-9B69-DA7EE4CBAF44}" type="pres">
      <dgm:prSet presAssocID="{481E9FF8-665B-48EB-B895-14F3D7F67CFD}" presName="rect3" presStyleLbl="node1" presStyleIdx="2" presStyleCnt="4">
        <dgm:presLayoutVars>
          <dgm:chMax val="0"/>
          <dgm:chPref val="0"/>
          <dgm:bulletEnabled val="1"/>
        </dgm:presLayoutVars>
      </dgm:prSet>
      <dgm:spPr/>
    </dgm:pt>
    <dgm:pt modelId="{C922EDAE-E84A-4EE6-8AF6-DC3FDA7775E0}" type="pres">
      <dgm:prSet presAssocID="{481E9FF8-665B-48EB-B895-14F3D7F67CFD}" presName="rect4" presStyleLbl="node1" presStyleIdx="3" presStyleCnt="4">
        <dgm:presLayoutVars>
          <dgm:chMax val="0"/>
          <dgm:chPref val="0"/>
          <dgm:bulletEnabled val="1"/>
        </dgm:presLayoutVars>
      </dgm:prSet>
      <dgm:spPr/>
    </dgm:pt>
  </dgm:ptLst>
  <dgm:cxnLst>
    <dgm:cxn modelId="{A190B15D-9333-4418-9973-1E229A3EFF2A}" type="presOf" srcId="{481E9FF8-665B-48EB-B895-14F3D7F67CFD}" destId="{B6CD1DF4-7C99-4011-B1E2-1647363DB9B7}" srcOrd="0" destOrd="0" presId="urn:microsoft.com/office/officeart/2005/8/layout/matrix2"/>
    <dgm:cxn modelId="{C789FD4C-6D19-4755-B3EB-A9A5F7C17675}" type="presOf" srcId="{96CD5037-C119-4352-B146-6A4A2BB2AA7B}" destId="{C922EDAE-E84A-4EE6-8AF6-DC3FDA7775E0}" srcOrd="0" destOrd="0" presId="urn:microsoft.com/office/officeart/2005/8/layout/matrix2"/>
    <dgm:cxn modelId="{E72B477C-DD48-4AC4-8740-F67CE89DC11D}" srcId="{481E9FF8-665B-48EB-B895-14F3D7F67CFD}" destId="{E5CB0BC1-D7EE-451C-AC82-EB0745C5B998}" srcOrd="0" destOrd="0" parTransId="{7F8C04EC-9860-4C83-A132-E4F9E67B416C}" sibTransId="{88248975-9C31-4136-9524-4DC63870C604}"/>
    <dgm:cxn modelId="{AC7D117F-DAD1-40EE-94D0-DB8F31EF6382}" type="presOf" srcId="{1C50A53F-0883-4FA7-80AD-FE3E8B763F33}" destId="{4AD4EA49-130D-4685-9B69-DA7EE4CBAF44}" srcOrd="0" destOrd="0" presId="urn:microsoft.com/office/officeart/2005/8/layout/matrix2"/>
    <dgm:cxn modelId="{60C63595-7E00-4E05-B1F9-E5D6CC0CB681}" type="presOf" srcId="{6162F9D8-39DD-459B-B4DE-BAE0AC64CF38}" destId="{62C97F0F-9765-4E52-9722-8047EC90C0C6}" srcOrd="0" destOrd="0" presId="urn:microsoft.com/office/officeart/2005/8/layout/matrix2"/>
    <dgm:cxn modelId="{FBC915D5-EC5F-4016-A9BA-F56C7436CCD3}" srcId="{481E9FF8-665B-48EB-B895-14F3D7F67CFD}" destId="{96CD5037-C119-4352-B146-6A4A2BB2AA7B}" srcOrd="3" destOrd="0" parTransId="{EF7D0DC1-4E0B-4366-A3E8-523D4E70A995}" sibTransId="{2404CD29-D3D7-47B7-8DBD-CF90C556739A}"/>
    <dgm:cxn modelId="{EB741FD7-21ED-4466-9A32-A5B07AC69FF8}" type="presOf" srcId="{E5CB0BC1-D7EE-451C-AC82-EB0745C5B998}" destId="{10423B7D-29D5-4A03-8467-C6749A597C3B}" srcOrd="0" destOrd="0" presId="urn:microsoft.com/office/officeart/2005/8/layout/matrix2"/>
    <dgm:cxn modelId="{DD0D70D9-84E5-4BC9-92EB-A234F9781ACD}" srcId="{481E9FF8-665B-48EB-B895-14F3D7F67CFD}" destId="{1C50A53F-0883-4FA7-80AD-FE3E8B763F33}" srcOrd="2" destOrd="0" parTransId="{6D056846-5CC9-4E59-8122-A6051ECE48DE}" sibTransId="{82573C3C-8D3A-427F-AD63-793403762255}"/>
    <dgm:cxn modelId="{118F99E7-D204-4BA8-A176-1E3DF5DB6490}" srcId="{481E9FF8-665B-48EB-B895-14F3D7F67CFD}" destId="{6162F9D8-39DD-459B-B4DE-BAE0AC64CF38}" srcOrd="1" destOrd="0" parTransId="{278FEFAE-A314-4F29-B0BE-3A42B8ABB051}" sibTransId="{FAD6DEC1-B070-4291-B34B-DAFE8C0A5274}"/>
    <dgm:cxn modelId="{BB971D08-A623-4EC7-92D6-7D17C59F5DBE}" type="presParOf" srcId="{B6CD1DF4-7C99-4011-B1E2-1647363DB9B7}" destId="{E957E4E7-6567-4DC4-AEBF-DEF4C2E48C57}" srcOrd="0" destOrd="0" presId="urn:microsoft.com/office/officeart/2005/8/layout/matrix2"/>
    <dgm:cxn modelId="{A0954BAA-92AC-4B0F-A04D-2CA8F788FC49}" type="presParOf" srcId="{B6CD1DF4-7C99-4011-B1E2-1647363DB9B7}" destId="{10423B7D-29D5-4A03-8467-C6749A597C3B}" srcOrd="1" destOrd="0" presId="urn:microsoft.com/office/officeart/2005/8/layout/matrix2"/>
    <dgm:cxn modelId="{D483B277-AE7A-4849-9B27-F7175A489C39}" type="presParOf" srcId="{B6CD1DF4-7C99-4011-B1E2-1647363DB9B7}" destId="{62C97F0F-9765-4E52-9722-8047EC90C0C6}" srcOrd="2" destOrd="0" presId="urn:microsoft.com/office/officeart/2005/8/layout/matrix2"/>
    <dgm:cxn modelId="{B429300E-355C-4A0A-9615-1BA78E1AA23D}" type="presParOf" srcId="{B6CD1DF4-7C99-4011-B1E2-1647363DB9B7}" destId="{4AD4EA49-130D-4685-9B69-DA7EE4CBAF44}" srcOrd="3" destOrd="0" presId="urn:microsoft.com/office/officeart/2005/8/layout/matrix2"/>
    <dgm:cxn modelId="{CBC2E4AE-049C-484C-89B4-319CE483E3C7}" type="presParOf" srcId="{B6CD1DF4-7C99-4011-B1E2-1647363DB9B7}" destId="{C922EDAE-E84A-4EE6-8AF6-DC3FDA7775E0}" srcOrd="4" destOrd="0" presId="urn:microsoft.com/office/officeart/2005/8/layout/matrix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522C23C-F942-4DFE-B7C6-9E6FA974EE31}">
      <dsp:nvSpPr>
        <dsp:cNvPr id="0" name=""/>
        <dsp:cNvSpPr/>
      </dsp:nvSpPr>
      <dsp:spPr>
        <a:xfrm>
          <a:off x="0" y="0"/>
          <a:ext cx="7955280" cy="4232448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12700" dir="5400000" algn="ctr" rotWithShape="0">
            <a:srgbClr val="000000">
              <a:alpha val="63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34696" tIns="234696" rIns="234696" bIns="234696" numCol="1" spcCol="1270" anchor="ctr" anchorCtr="0">
          <a:noAutofit/>
        </a:bodyPr>
        <a:lstStyle/>
        <a:p>
          <a:pPr marL="0" lvl="0" indent="0" algn="ctr" defTabSz="14668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300" kern="1200" dirty="0"/>
            <a:t>состоит из четырех блоков (разделов), связанных между собой задачами и содержанием:</a:t>
          </a:r>
        </a:p>
      </dsp:txBody>
      <dsp:txXfrm>
        <a:off x="0" y="0"/>
        <a:ext cx="7955280" cy="2285521"/>
      </dsp:txXfrm>
    </dsp:sp>
    <dsp:sp modelId="{F8574425-3903-4075-8C46-B73D34156941}">
      <dsp:nvSpPr>
        <dsp:cNvPr id="0" name=""/>
        <dsp:cNvSpPr/>
      </dsp:nvSpPr>
      <dsp:spPr>
        <a:xfrm>
          <a:off x="0" y="2200872"/>
          <a:ext cx="1988820" cy="1946926"/>
        </a:xfrm>
        <a:prstGeom prst="rect">
          <a:avLst/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0904" tIns="21590" rIns="120904" bIns="21590" numCol="1" spcCol="1270" anchor="ctr" anchorCtr="0">
          <a:noAutofit/>
        </a:bodyPr>
        <a:lstStyle/>
        <a:p>
          <a:pPr marL="0" lvl="0" indent="0" algn="ctr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700" kern="1200" dirty="0"/>
            <a:t>«Труд и продукт (товар)», </a:t>
          </a:r>
        </a:p>
      </dsp:txBody>
      <dsp:txXfrm>
        <a:off x="0" y="2200872"/>
        <a:ext cx="1988820" cy="1946926"/>
      </dsp:txXfrm>
    </dsp:sp>
    <dsp:sp modelId="{4955F53E-30E5-4EB7-8B02-BD8AD997AAAF}">
      <dsp:nvSpPr>
        <dsp:cNvPr id="0" name=""/>
        <dsp:cNvSpPr/>
      </dsp:nvSpPr>
      <dsp:spPr>
        <a:xfrm>
          <a:off x="1988819" y="2200872"/>
          <a:ext cx="1988820" cy="1946926"/>
        </a:xfrm>
        <a:prstGeom prst="rect">
          <a:avLst/>
        </a:prstGeom>
        <a:solidFill>
          <a:schemeClr val="accent4">
            <a:tint val="40000"/>
            <a:alpha val="90000"/>
            <a:hueOff val="3620642"/>
            <a:satOff val="-17082"/>
            <a:lumOff val="-617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0904" tIns="21590" rIns="120904" bIns="21590" numCol="1" spcCol="1270" anchor="ctr" anchorCtr="0">
          <a:noAutofit/>
        </a:bodyPr>
        <a:lstStyle/>
        <a:p>
          <a:pPr marL="0" lvl="0" indent="0" algn="ctr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700" kern="1200"/>
            <a:t>«Деньги и цена (стоимость)»,</a:t>
          </a:r>
        </a:p>
      </dsp:txBody>
      <dsp:txXfrm>
        <a:off x="1988819" y="2200872"/>
        <a:ext cx="1988820" cy="1946926"/>
      </dsp:txXfrm>
    </dsp:sp>
    <dsp:sp modelId="{CAF40E25-3857-410F-B48A-3D59579D9A4D}">
      <dsp:nvSpPr>
        <dsp:cNvPr id="0" name=""/>
        <dsp:cNvSpPr/>
      </dsp:nvSpPr>
      <dsp:spPr>
        <a:xfrm>
          <a:off x="3977640" y="2200872"/>
          <a:ext cx="1988820" cy="1946926"/>
        </a:xfrm>
        <a:prstGeom prst="rect">
          <a:avLst/>
        </a:prstGeom>
        <a:solidFill>
          <a:schemeClr val="accent4">
            <a:tint val="40000"/>
            <a:alpha val="90000"/>
            <a:hueOff val="7241284"/>
            <a:satOff val="-34163"/>
            <a:lumOff val="-1234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0904" tIns="21590" rIns="120904" bIns="21590" numCol="1" spcCol="1270" anchor="ctr" anchorCtr="0">
          <a:noAutofit/>
        </a:bodyPr>
        <a:lstStyle/>
        <a:p>
          <a:pPr marL="0" lvl="0" indent="0" algn="ctr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700" kern="1200"/>
            <a:t>«Реклама: правда и ложь, разум и чувства, желания и возможности», </a:t>
          </a:r>
        </a:p>
      </dsp:txBody>
      <dsp:txXfrm>
        <a:off x="3977640" y="2200872"/>
        <a:ext cx="1988820" cy="1946926"/>
      </dsp:txXfrm>
    </dsp:sp>
    <dsp:sp modelId="{4909E109-BC33-4534-899F-50DA0761B320}">
      <dsp:nvSpPr>
        <dsp:cNvPr id="0" name=""/>
        <dsp:cNvSpPr/>
      </dsp:nvSpPr>
      <dsp:spPr>
        <a:xfrm>
          <a:off x="5966460" y="2200872"/>
          <a:ext cx="1988820" cy="1946926"/>
        </a:xfrm>
        <a:prstGeom prst="rect">
          <a:avLst/>
        </a:prstGeom>
        <a:solidFill>
          <a:schemeClr val="accent4">
            <a:tint val="40000"/>
            <a:alpha val="90000"/>
            <a:hueOff val="10861925"/>
            <a:satOff val="-51245"/>
            <a:lumOff val="-1851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0904" tIns="21590" rIns="120904" bIns="21590" numCol="1" spcCol="1270" anchor="ctr" anchorCtr="0">
          <a:noAutofit/>
        </a:bodyPr>
        <a:lstStyle/>
        <a:p>
          <a:pPr marL="0" lvl="0" indent="0" algn="ctr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700" kern="1200"/>
            <a:t>«Полезные экономические навыки и привычки в быту».</a:t>
          </a:r>
        </a:p>
      </dsp:txBody>
      <dsp:txXfrm>
        <a:off x="5966460" y="2200872"/>
        <a:ext cx="1988820" cy="194692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9AFCD6D-6448-4205-B963-C9F3909C40AD}">
      <dsp:nvSpPr>
        <dsp:cNvPr id="0" name=""/>
        <dsp:cNvSpPr/>
      </dsp:nvSpPr>
      <dsp:spPr>
        <a:xfrm>
          <a:off x="6252" y="461083"/>
          <a:ext cx="4439292" cy="4439292"/>
        </a:xfrm>
        <a:prstGeom prst="ellipse">
          <a:avLst/>
        </a:prstGeom>
        <a:solidFill>
          <a:schemeClr val="accent4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44309" tIns="26670" rIns="244309" bIns="26670" numCol="1" spcCol="1270" anchor="ctr" anchorCtr="0">
          <a:noAutofit/>
        </a:bodyPr>
        <a:lstStyle/>
        <a:p>
          <a:pPr marL="0" lvl="0" indent="0" algn="ctr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100" kern="1200" dirty="0"/>
            <a:t>Программа может быть реализована как в течение одного года (в подготовительной к школе группе), так и двух лет (в старшей и подготовительной к школе группах)</a:t>
          </a:r>
        </a:p>
      </dsp:txBody>
      <dsp:txXfrm>
        <a:off x="656371" y="1111202"/>
        <a:ext cx="3139054" cy="3139054"/>
      </dsp:txXfrm>
    </dsp:sp>
    <dsp:sp modelId="{1D44DA88-5E25-4D7F-A2F7-12624FD28D48}">
      <dsp:nvSpPr>
        <dsp:cNvPr id="0" name=""/>
        <dsp:cNvSpPr/>
      </dsp:nvSpPr>
      <dsp:spPr>
        <a:xfrm>
          <a:off x="3557686" y="461083"/>
          <a:ext cx="4439292" cy="4439292"/>
        </a:xfrm>
        <a:prstGeom prst="ellipse">
          <a:avLst/>
        </a:prstGeom>
        <a:solidFill>
          <a:schemeClr val="accent4">
            <a:alpha val="50000"/>
            <a:hueOff val="9800891"/>
            <a:satOff val="-40777"/>
            <a:lumOff val="960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44309" tIns="26670" rIns="244309" bIns="26670" numCol="1" spcCol="1270" anchor="ctr" anchorCtr="0">
          <a:noAutofit/>
        </a:bodyPr>
        <a:lstStyle/>
        <a:p>
          <a:pPr marL="0" lvl="0" indent="0" algn="ctr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100" kern="1200"/>
            <a:t>Оптимальный режим работы с детьми по Программе — не реже одного раза в месяц.</a:t>
          </a:r>
        </a:p>
      </dsp:txBody>
      <dsp:txXfrm>
        <a:off x="4207805" y="1111202"/>
        <a:ext cx="3139054" cy="313905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6FF94E3-078B-4980-BBD6-3441F7178BC1}">
      <dsp:nvSpPr>
        <dsp:cNvPr id="0" name=""/>
        <dsp:cNvSpPr/>
      </dsp:nvSpPr>
      <dsp:spPr>
        <a:xfrm>
          <a:off x="0" y="0"/>
          <a:ext cx="8507288" cy="162911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/>
            <a:t>	</a:t>
          </a:r>
          <a:r>
            <a:rPr lang="ru-RU" sz="2400" kern="1200" dirty="0"/>
            <a:t>формирование первичных финансовых навыков (привычек) через ритуальные действия;</a:t>
          </a:r>
        </a:p>
      </dsp:txBody>
      <dsp:txXfrm>
        <a:off x="1864369" y="0"/>
        <a:ext cx="6642918" cy="1629117"/>
      </dsp:txXfrm>
    </dsp:sp>
    <dsp:sp modelId="{D0E14484-8F24-4A29-948D-6C1E92CCAD3F}">
      <dsp:nvSpPr>
        <dsp:cNvPr id="0" name=""/>
        <dsp:cNvSpPr/>
      </dsp:nvSpPr>
      <dsp:spPr>
        <a:xfrm>
          <a:off x="162911" y="162911"/>
          <a:ext cx="1701457" cy="1303294"/>
        </a:xfrm>
        <a:prstGeom prst="roundRect">
          <a:avLst>
            <a:gd name="adj" fmla="val 1000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D64B9AE-2E82-42A7-A2FB-0713CDEF6594}">
      <dsp:nvSpPr>
        <dsp:cNvPr id="0" name=""/>
        <dsp:cNvSpPr/>
      </dsp:nvSpPr>
      <dsp:spPr>
        <a:xfrm>
          <a:off x="0" y="1792029"/>
          <a:ext cx="8507288" cy="162911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/>
            <a:t>	</a:t>
          </a:r>
          <a:r>
            <a:rPr lang="ru-RU" sz="2400" kern="1200" dirty="0"/>
            <a:t>закрепление разумных материальных потребностей</a:t>
          </a:r>
        </a:p>
      </dsp:txBody>
      <dsp:txXfrm>
        <a:off x="1864369" y="1792029"/>
        <a:ext cx="6642918" cy="1629117"/>
      </dsp:txXfrm>
    </dsp:sp>
    <dsp:sp modelId="{2FFB8786-A6E2-4918-91DC-D9B633F2C43A}">
      <dsp:nvSpPr>
        <dsp:cNvPr id="0" name=""/>
        <dsp:cNvSpPr/>
      </dsp:nvSpPr>
      <dsp:spPr>
        <a:xfrm>
          <a:off x="162911" y="1954941"/>
          <a:ext cx="1701457" cy="1303294"/>
        </a:xfrm>
        <a:prstGeom prst="roundRect">
          <a:avLst>
            <a:gd name="adj" fmla="val 1000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422B2C7-D7BC-4070-A76E-69609D364273}">
      <dsp:nvSpPr>
        <dsp:cNvPr id="0" name=""/>
        <dsp:cNvSpPr/>
      </dsp:nvSpPr>
      <dsp:spPr>
        <a:xfrm>
          <a:off x="0" y="3584058"/>
          <a:ext cx="8507288" cy="162911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/>
            <a:t>формирование у ребенка определенных психологических установок на то или иное «финансовое поведение» через базовые нравственные понятия: о добре - зле, красивом – некрасивом, о хорошем – плохом.</a:t>
          </a:r>
        </a:p>
      </dsp:txBody>
      <dsp:txXfrm>
        <a:off x="1864369" y="3584058"/>
        <a:ext cx="6642918" cy="1629117"/>
      </dsp:txXfrm>
    </dsp:sp>
    <dsp:sp modelId="{9C4C1DEE-C74E-431F-B1C1-8001CD6DE5D6}">
      <dsp:nvSpPr>
        <dsp:cNvPr id="0" name=""/>
        <dsp:cNvSpPr/>
      </dsp:nvSpPr>
      <dsp:spPr>
        <a:xfrm>
          <a:off x="162911" y="3746970"/>
          <a:ext cx="1701457" cy="1303294"/>
        </a:xfrm>
        <a:prstGeom prst="roundRect">
          <a:avLst>
            <a:gd name="adj" fmla="val 1000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957E4E7-6567-4DC4-AEBF-DEF4C2E48C57}">
      <dsp:nvSpPr>
        <dsp:cNvPr id="0" name=""/>
        <dsp:cNvSpPr/>
      </dsp:nvSpPr>
      <dsp:spPr>
        <a:xfrm>
          <a:off x="1356890" y="0"/>
          <a:ext cx="5649491" cy="5649491"/>
        </a:xfrm>
        <a:prstGeom prst="quadArrow">
          <a:avLst>
            <a:gd name="adj1" fmla="val 2000"/>
            <a:gd name="adj2" fmla="val 4000"/>
            <a:gd name="adj3" fmla="val 5000"/>
          </a:avLst>
        </a:prstGeom>
        <a:gradFill rotWithShape="0">
          <a:gsLst>
            <a:gs pos="0">
              <a:schemeClr val="accent3">
                <a:tint val="40000"/>
                <a:hueOff val="0"/>
                <a:satOff val="0"/>
                <a:lumOff val="0"/>
                <a:alphaOff val="0"/>
                <a:satMod val="100000"/>
                <a:lumMod val="100000"/>
              </a:schemeClr>
            </a:gs>
            <a:gs pos="50000">
              <a:schemeClr val="accent3">
                <a:tint val="40000"/>
                <a:hueOff val="0"/>
                <a:satOff val="0"/>
                <a:lumOff val="0"/>
                <a:alphaOff val="0"/>
                <a:shade val="99000"/>
                <a:satMod val="105000"/>
                <a:lumMod val="100000"/>
              </a:schemeClr>
            </a:gs>
            <a:gs pos="100000">
              <a:schemeClr val="accent3">
                <a:tint val="40000"/>
                <a:hueOff val="0"/>
                <a:satOff val="0"/>
                <a:lumOff val="0"/>
                <a:alphaOff val="0"/>
                <a:shade val="98000"/>
                <a:satMod val="105000"/>
                <a:lumMod val="10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190500" extrusionH="12700" prstMaterial="plastic">
          <a:bevelT w="50800" h="50800"/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10423B7D-29D5-4A03-8467-C6749A597C3B}">
      <dsp:nvSpPr>
        <dsp:cNvPr id="0" name=""/>
        <dsp:cNvSpPr/>
      </dsp:nvSpPr>
      <dsp:spPr>
        <a:xfrm>
          <a:off x="1724107" y="367216"/>
          <a:ext cx="2259796" cy="2259796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0000"/>
                <a:lumMod val="100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hade val="99000"/>
                <a:satMod val="105000"/>
                <a:lumMod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8000"/>
                <a:satMod val="105000"/>
                <a:lumMod val="100000"/>
              </a:schemeClr>
            </a:gs>
          </a:gsLst>
          <a:lin ang="5400000" scaled="0"/>
        </a:gradFill>
        <a:ln>
          <a:noFill/>
        </a:ln>
        <a:effectLst>
          <a:outerShdw blurRad="38100" dist="12700" dir="5400000" algn="ctr" rotWithShape="0">
            <a:srgbClr val="000000">
              <a:alpha val="63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/>
            <a:t>«Финансовая грамотность: методические рекомендации для преподавателя» А. О. Жданова</a:t>
          </a:r>
        </a:p>
      </dsp:txBody>
      <dsp:txXfrm>
        <a:off x="1834421" y="477530"/>
        <a:ext cx="2039168" cy="2039168"/>
      </dsp:txXfrm>
    </dsp:sp>
    <dsp:sp modelId="{62C97F0F-9765-4E52-9722-8047EC90C0C6}">
      <dsp:nvSpPr>
        <dsp:cNvPr id="0" name=""/>
        <dsp:cNvSpPr/>
      </dsp:nvSpPr>
      <dsp:spPr>
        <a:xfrm>
          <a:off x="4379368" y="367216"/>
          <a:ext cx="2259796" cy="2259796"/>
        </a:xfrm>
        <a:prstGeom prst="roundRect">
          <a:avLst/>
        </a:prstGeom>
        <a:gradFill rotWithShape="0">
          <a:gsLst>
            <a:gs pos="0">
              <a:schemeClr val="accent3">
                <a:hueOff val="903533"/>
                <a:satOff val="33333"/>
                <a:lumOff val="-4902"/>
                <a:alphaOff val="0"/>
                <a:satMod val="100000"/>
                <a:lumMod val="100000"/>
              </a:schemeClr>
            </a:gs>
            <a:gs pos="50000">
              <a:schemeClr val="accent3">
                <a:hueOff val="903533"/>
                <a:satOff val="33333"/>
                <a:lumOff val="-4902"/>
                <a:alphaOff val="0"/>
                <a:shade val="99000"/>
                <a:satMod val="105000"/>
                <a:lumMod val="100000"/>
              </a:schemeClr>
            </a:gs>
            <a:gs pos="100000">
              <a:schemeClr val="accent3">
                <a:hueOff val="903533"/>
                <a:satOff val="33333"/>
                <a:lumOff val="-4902"/>
                <a:alphaOff val="0"/>
                <a:shade val="98000"/>
                <a:satMod val="105000"/>
                <a:lumMod val="100000"/>
              </a:schemeClr>
            </a:gs>
          </a:gsLst>
          <a:lin ang="5400000" scaled="0"/>
        </a:gradFill>
        <a:ln>
          <a:noFill/>
        </a:ln>
        <a:effectLst>
          <a:outerShdw blurRad="38100" dist="12700" dir="5400000" algn="ctr" rotWithShape="0">
            <a:srgbClr val="000000">
              <a:alpha val="63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/>
            <a:t>«Дети и деньги» А. Е. Пушкарь</a:t>
          </a:r>
        </a:p>
      </dsp:txBody>
      <dsp:txXfrm>
        <a:off x="4489682" y="477530"/>
        <a:ext cx="2039168" cy="2039168"/>
      </dsp:txXfrm>
    </dsp:sp>
    <dsp:sp modelId="{4AD4EA49-130D-4685-9B69-DA7EE4CBAF44}">
      <dsp:nvSpPr>
        <dsp:cNvPr id="0" name=""/>
        <dsp:cNvSpPr/>
      </dsp:nvSpPr>
      <dsp:spPr>
        <a:xfrm>
          <a:off x="1724107" y="3022477"/>
          <a:ext cx="2259796" cy="2259796"/>
        </a:xfrm>
        <a:prstGeom prst="roundRect">
          <a:avLst/>
        </a:prstGeom>
        <a:gradFill rotWithShape="0">
          <a:gsLst>
            <a:gs pos="0">
              <a:schemeClr val="accent3">
                <a:hueOff val="1807066"/>
                <a:satOff val="66667"/>
                <a:lumOff val="-9804"/>
                <a:alphaOff val="0"/>
                <a:satMod val="100000"/>
                <a:lumMod val="100000"/>
              </a:schemeClr>
            </a:gs>
            <a:gs pos="50000">
              <a:schemeClr val="accent3">
                <a:hueOff val="1807066"/>
                <a:satOff val="66667"/>
                <a:lumOff val="-9804"/>
                <a:alphaOff val="0"/>
                <a:shade val="99000"/>
                <a:satMod val="105000"/>
                <a:lumMod val="100000"/>
              </a:schemeClr>
            </a:gs>
            <a:gs pos="100000">
              <a:schemeClr val="accent3">
                <a:hueOff val="1807066"/>
                <a:satOff val="66667"/>
                <a:lumOff val="-9804"/>
                <a:alphaOff val="0"/>
                <a:shade val="98000"/>
                <a:satMod val="105000"/>
                <a:lumMod val="100000"/>
              </a:schemeClr>
            </a:gs>
          </a:gsLst>
          <a:lin ang="5400000" scaled="0"/>
        </a:gradFill>
        <a:ln>
          <a:noFill/>
        </a:ln>
        <a:effectLst>
          <a:outerShdw blurRad="38100" dist="12700" dir="5400000" algn="ctr" rotWithShape="0">
            <a:srgbClr val="000000">
              <a:alpha val="63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/>
            <a:t>«Первые шаги по ступеням финансовой грамотности для дошкольников» Н. А. Крючкова.</a:t>
          </a:r>
        </a:p>
      </dsp:txBody>
      <dsp:txXfrm>
        <a:off x="1834421" y="3132791"/>
        <a:ext cx="2039168" cy="2039168"/>
      </dsp:txXfrm>
    </dsp:sp>
    <dsp:sp modelId="{C922EDAE-E84A-4EE6-8AF6-DC3FDA7775E0}">
      <dsp:nvSpPr>
        <dsp:cNvPr id="0" name=""/>
        <dsp:cNvSpPr/>
      </dsp:nvSpPr>
      <dsp:spPr>
        <a:xfrm>
          <a:off x="4379368" y="3022477"/>
          <a:ext cx="2259796" cy="2259796"/>
        </a:xfrm>
        <a:prstGeom prst="roundRect">
          <a:avLst/>
        </a:prstGeom>
        <a:gradFill rotWithShape="0">
          <a:gsLst>
            <a:gs pos="0">
              <a:schemeClr val="accent3">
                <a:hueOff val="2710599"/>
                <a:satOff val="100000"/>
                <a:lumOff val="-14706"/>
                <a:alphaOff val="0"/>
                <a:satMod val="100000"/>
                <a:lumMod val="100000"/>
              </a:schemeClr>
            </a:gs>
            <a:gs pos="50000">
              <a:schemeClr val="accent3">
                <a:hueOff val="2710599"/>
                <a:satOff val="100000"/>
                <a:lumOff val="-14706"/>
                <a:alphaOff val="0"/>
                <a:shade val="99000"/>
                <a:satMod val="105000"/>
                <a:lumMod val="100000"/>
              </a:schemeClr>
            </a:gs>
            <a:gs pos="100000">
              <a:schemeClr val="accent3">
                <a:hueOff val="2710599"/>
                <a:satOff val="100000"/>
                <a:lumOff val="-14706"/>
                <a:alphaOff val="0"/>
                <a:shade val="98000"/>
                <a:satMod val="105000"/>
                <a:lumMod val="100000"/>
              </a:schemeClr>
            </a:gs>
          </a:gsLst>
          <a:lin ang="5400000" scaled="0"/>
        </a:gradFill>
        <a:ln>
          <a:noFill/>
        </a:ln>
        <a:effectLst>
          <a:outerShdw blurRad="38100" dist="12700" dir="5400000" algn="ctr" rotWithShape="0">
            <a:srgbClr val="000000">
              <a:alpha val="63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/>
            <a:t>программа А.Д.Шатовой «Дошкольник и экономика»</a:t>
          </a:r>
        </a:p>
      </dsp:txBody>
      <dsp:txXfrm>
        <a:off x="4489682" y="3132791"/>
        <a:ext cx="2039168" cy="203916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enn3">
  <dgm:title val=""/>
  <dgm:desc val=""/>
  <dgm:catLst>
    <dgm:cat type="relationship" pri="2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fallback" val="2D"/>
        </dgm:alg>
      </dgm:if>
      <dgm:else name="Name3">
        <dgm:alg type="lin">
          <dgm:param type="fallback" val="2D"/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refType="w" refFor="ch" refPtType="node"/>
      <dgm:constr type="w" for="ch" forName="space" refType="w" refFor="ch" refPtType="node" fact="-0.2"/>
      <dgm:constr type="primFontSz" for="ch" ptType="node" op="equ" val="65"/>
    </dgm:constrLst>
    <dgm:ruleLst/>
    <dgm:forEach name="Name4" axis="ch" ptType="node">
      <dgm:layoutNode name="Name5" styleLbl="vennNode1">
        <dgm:varLst>
          <dgm:bulletEnabled val="1"/>
        </dgm:varLst>
        <dgm:alg type="tx">
          <dgm:param type="txAnchorVertCh" val="mid"/>
          <dgm:param type="txAnchorHorzCh" val="ctr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tMarg" refType="primFontSz" fact="0.1"/>
          <dgm:constr type="bMarg" refType="primFontSz" fact="0.1"/>
          <dgm:constr type="lMarg" refType="w" fact="0.156"/>
          <dgm:constr type="rMarg" refType="w" fact="0.156"/>
        </dgm:constrLst>
        <dgm:ruleLst>
          <dgm:rule type="primFontSz" val="5" fact="NaN" max="NaN"/>
        </dgm:ruleLst>
      </dgm:layoutNode>
      <dgm:forEach name="Name6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matrix2">
  <dgm:title val=""/>
  <dgm:desc val=""/>
  <dgm:catLst>
    <dgm:cat type="matrix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axisShape" refType="w"/>
          <dgm:constr type="h" for="ch" forName="axisShape" refType="h"/>
          <dgm:constr type="w" for="ch" forName="rect1" refType="w" fact="0.4"/>
          <dgm:constr type="h" for="ch" forName="rect1" refType="w" fact="0.4"/>
          <dgm:constr type="l" for="ch" forName="rect1" refType="w" fact="0.065"/>
          <dgm:constr type="t" for="ch" forName="rect1" refType="h" fact="0.065"/>
          <dgm:constr type="w" for="ch" forName="rect2" refType="w" fact="0.4"/>
          <dgm:constr type="h" for="ch" forName="rect2" refType="h" fact="0.4"/>
          <dgm:constr type="r" for="ch" forName="rect2" refType="w" fact="0.935"/>
          <dgm:constr type="t" for="ch" forName="rect2" refType="h" fact="0.065"/>
          <dgm:constr type="w" for="ch" forName="rect3" refType="w" fact="0.4"/>
          <dgm:constr type="h" for="ch" forName="rect3" refType="w" fact="0.4"/>
          <dgm:constr type="l" for="ch" forName="rect3" refType="w" fact="0.065"/>
          <dgm:constr type="b" for="ch" forName="rect3" refType="h" fact="0.935"/>
          <dgm:constr type="w" for="ch" forName="rect4" refType="w" fact="0.4"/>
          <dgm:constr type="h" for="ch" forName="rect4" refType="h" fact="0.4"/>
          <dgm:constr type="r" for="ch" forName="rect4" refType="w" fact="0.935"/>
          <dgm:constr type="b" for="ch" forName="rect4" refType="h" fact="0.935"/>
        </dgm:constrLst>
      </dgm:if>
      <dgm:else name="Name2">
        <dgm:constrLst>
          <dgm:constr type="primFontSz" for="ch" ptType="node" op="equ" val="65"/>
          <dgm:constr type="w" for="ch" forName="axisShape" refType="w"/>
          <dgm:constr type="h" for="ch" forName="axisShape" refType="h"/>
          <dgm:constr type="w" for="ch" forName="rect1" refType="w" fact="0.4"/>
          <dgm:constr type="h" for="ch" forName="rect1" refType="w" fact="0.4"/>
          <dgm:constr type="r" for="ch" forName="rect1" refType="w" fact="0.935"/>
          <dgm:constr type="t" for="ch" forName="rect1" refType="h" fact="0.065"/>
          <dgm:constr type="w" for="ch" forName="rect2" refType="w" fact="0.4"/>
          <dgm:constr type="h" for="ch" forName="rect2" refType="h" fact="0.4"/>
          <dgm:constr type="l" for="ch" forName="rect2" refType="w" fact="0.065"/>
          <dgm:constr type="t" for="ch" forName="rect2" refType="h" fact="0.065"/>
          <dgm:constr type="w" for="ch" forName="rect3" refType="w" fact="0.4"/>
          <dgm:constr type="h" for="ch" forName="rect3" refType="w" fact="0.4"/>
          <dgm:constr type="r" for="ch" forName="rect3" refType="w" fact="0.935"/>
          <dgm:constr type="b" for="ch" forName="rect3" refType="h" fact="0.935"/>
          <dgm:constr type="w" for="ch" forName="rect4" refType="w" fact="0.4"/>
          <dgm:constr type="h" for="ch" forName="rect4" refType="h" fact="0.4"/>
          <dgm:constr type="l" for="ch" forName="rect4" refType="w" fact="0.065"/>
          <dgm:constr type="b" for="ch" forName="rect4" refType="h" fact="0.935"/>
        </dgm:constrLst>
      </dgm:else>
    </dgm:choose>
    <dgm:ruleLst/>
    <dgm:choose name="Name3">
      <dgm:if name="Name4" axis="ch" ptType="node" func="cnt" op="gte" val="1">
        <dgm:layoutNode name="axisShape" styleLbl="bgShp">
          <dgm:alg type="sp"/>
          <dgm:shape xmlns:r="http://schemas.openxmlformats.org/officeDocument/2006/relationships" type="quadArrow" r:blip="">
            <dgm:adjLst>
              <dgm:adj idx="1" val="0.02"/>
              <dgm:adj idx="2" val="0.04"/>
              <dgm:adj idx="3" val="0.05"/>
            </dgm:adjLst>
          </dgm:shape>
          <dgm:presOf/>
          <dgm:constrLst/>
          <dgm:ruleLst/>
        </dgm:layoutNode>
        <dgm:layoutNode name="rect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rect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rect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rect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2705FA-69E3-498B-928D-1A2C92A03D84}" type="datetimeFigureOut">
              <a:rPr lang="ru-RU" smtClean="0"/>
              <a:pPr/>
              <a:t>29.11.2021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584D287-3952-4F39-99F8-A1F26EFDDA4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34175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980902" y="1275025"/>
            <a:ext cx="7182197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088136" y="1385316"/>
            <a:ext cx="6967728" cy="4087368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3794760" y="1267730"/>
            <a:ext cx="1554480" cy="64008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4" name="Group 3"/>
          <p:cNvGrpSpPr/>
          <p:nvPr/>
        </p:nvGrpSpPr>
        <p:grpSpPr>
          <a:xfrm>
            <a:off x="3886200" y="1267731"/>
            <a:ext cx="1371600" cy="548640"/>
            <a:chOff x="5318306" y="1386268"/>
            <a:chExt cx="1567331" cy="64529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71281" y="2091263"/>
            <a:ext cx="6801440" cy="2590800"/>
          </a:xfrm>
        </p:spPr>
        <p:txBody>
          <a:bodyPr tIns="45720" bIns="45720" anchor="ctr">
            <a:noAutofit/>
          </a:bodyPr>
          <a:lstStyle>
            <a:lvl1pPr algn="ctr">
              <a:lnSpc>
                <a:spcPct val="83000"/>
              </a:lnSpc>
              <a:defRPr lang="en-US" sz="62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71575" y="4682062"/>
            <a:ext cx="6803136" cy="50292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400" spc="8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400"/>
            </a:lvl2pPr>
            <a:lvl3pPr marL="914400" indent="0" algn="ctr">
              <a:buNone/>
              <a:defRPr sz="1400"/>
            </a:lvl3pPr>
            <a:lvl4pPr marL="1371600" indent="0" algn="ctr">
              <a:buNone/>
              <a:defRPr sz="1400"/>
            </a:lvl4pPr>
            <a:lvl5pPr marL="1828800" indent="0" algn="ctr">
              <a:buNone/>
              <a:defRPr sz="1400"/>
            </a:lvl5pPr>
            <a:lvl6pPr marL="2286000" indent="0" algn="ctr">
              <a:buNone/>
              <a:defRPr sz="1400"/>
            </a:lvl6pPr>
            <a:lvl7pPr marL="2743200" indent="0" algn="ctr">
              <a:buNone/>
              <a:defRPr sz="1400"/>
            </a:lvl7pPr>
            <a:lvl8pPr marL="3200400" indent="0" algn="ctr">
              <a:buNone/>
              <a:defRPr sz="1400"/>
            </a:lvl8pPr>
            <a:lvl9pPr marL="3657600" indent="0" algn="ctr">
              <a:buNone/>
              <a:defRPr sz="14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3931920" y="1327188"/>
            <a:ext cx="1280160" cy="457200"/>
          </a:xfrm>
        </p:spPr>
        <p:txBody>
          <a:bodyPr/>
          <a:lstStyle>
            <a:lvl1pPr algn="ctr">
              <a:defRPr sz="1100" spc="0" baseline="0">
                <a:solidFill>
                  <a:schemeClr val="tx1"/>
                </a:solidFill>
                <a:latin typeface="+mn-lt"/>
              </a:defRPr>
            </a:lvl1pPr>
          </a:lstStyle>
          <a:p>
            <a:fld id="{B4C71EC6-210F-42DE-9C53-41977AD35B3D}" type="datetimeFigureOut">
              <a:rPr lang="ru-RU" smtClean="0"/>
              <a:pPr/>
              <a:t>29.11.2021</a:t>
            </a:fld>
            <a:endParaRPr lang="ru-RU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104936" y="5211060"/>
            <a:ext cx="4429125" cy="228600"/>
          </a:xfrm>
        </p:spPr>
        <p:txBody>
          <a:bodyPr/>
          <a:lstStyle>
            <a:lvl1pPr algn="l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6455190" y="5212080"/>
            <a:ext cx="1583911" cy="2286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522635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29.11.2021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8251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3" name="Rectangle 22"/>
          <p:cNvSpPr/>
          <p:nvPr/>
        </p:nvSpPr>
        <p:spPr>
          <a:xfrm>
            <a:off x="980902" y="1275025"/>
            <a:ext cx="7182197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088136" y="1385316"/>
            <a:ext cx="6967728" cy="4087368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3794760" y="1267730"/>
            <a:ext cx="1554480" cy="64008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31" name="Group 30"/>
          <p:cNvGrpSpPr/>
          <p:nvPr/>
        </p:nvGrpSpPr>
        <p:grpSpPr>
          <a:xfrm>
            <a:off x="3886200" y="1267731"/>
            <a:ext cx="1371600" cy="548640"/>
            <a:chOff x="5318306" y="1386268"/>
            <a:chExt cx="1567331" cy="645295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2717" y="2094309"/>
            <a:ext cx="6803136" cy="2587752"/>
          </a:xfrm>
        </p:spPr>
        <p:txBody>
          <a:bodyPr anchor="ctr">
            <a:noAutofit/>
          </a:bodyPr>
          <a:lstStyle>
            <a:lvl1pPr algn="ctr">
              <a:lnSpc>
                <a:spcPct val="83000"/>
              </a:lnSpc>
              <a:defRPr lang="en-US" sz="62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2718" y="4682062"/>
            <a:ext cx="6803136" cy="50292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>
                <a:solidFill>
                  <a:schemeClr val="tx1"/>
                </a:solidFill>
                <a:effectLst/>
              </a:defRPr>
            </a:lvl1pPr>
            <a:lvl2pPr marL="457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31920" y="1325880"/>
            <a:ext cx="1280160" cy="457200"/>
          </a:xfrm>
        </p:spPr>
        <p:txBody>
          <a:bodyPr/>
          <a:lstStyle>
            <a:lvl1pPr algn="ctr">
              <a:defRPr lang="en-US" sz="11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fld id="{B4C71EC6-210F-42DE-9C53-41977AD35B3D}" type="datetimeFigureOut">
              <a:rPr lang="ru-RU" smtClean="0"/>
              <a:pPr/>
              <a:t>29.11.2021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04679" y="5211060"/>
            <a:ext cx="4430268" cy="228600"/>
          </a:xfrm>
        </p:spPr>
        <p:txBody>
          <a:bodyPr/>
          <a:lstStyle>
            <a:lvl1pPr algn="l">
              <a:defRPr/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3378" y="5211060"/>
            <a:ext cx="1584198" cy="228600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812708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1520" y="2103120"/>
            <a:ext cx="3657600" cy="393192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54880" y="2103120"/>
            <a:ext cx="3657600" cy="393192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29.11.2021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04087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1520" y="2074334"/>
            <a:ext cx="365760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1520" y="2755898"/>
            <a:ext cx="365760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2074334"/>
            <a:ext cx="365760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756581"/>
            <a:ext cx="365760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29.11.2021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02716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29.11.2021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3921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29.11.2021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8054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184147" y="173736"/>
            <a:ext cx="6398514" cy="651052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6765290" y="173736"/>
            <a:ext cx="2194560" cy="651052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72300" y="607392"/>
            <a:ext cx="1823085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400" b="0" kern="1200" cap="none" spc="0" baseline="0" dirty="0">
                <a:solidFill>
                  <a:srgbClr val="FFFFFF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68976" y="907143"/>
            <a:ext cx="5428856" cy="5043714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72300" y="2286000"/>
            <a:ext cx="1823085" cy="35052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3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29.11.2021</a:t>
            </a:fld>
            <a:endParaRPr lang="ru-R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r">
              <a:defRPr/>
            </a:lvl1pPr>
          </a:lstStyle>
          <a:p>
            <a:endParaRPr lang="ru-RU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7795258" y="6310086"/>
            <a:ext cx="109728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2" name="Rectangle 11"/>
          <p:cNvSpPr/>
          <p:nvPr/>
        </p:nvSpPr>
        <p:spPr>
          <a:xfrm>
            <a:off x="6868160" y="274320"/>
            <a:ext cx="1988820" cy="6309360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7510904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6765290" y="173736"/>
            <a:ext cx="2194560" cy="651052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72300" y="603504"/>
            <a:ext cx="1824228" cy="1645920"/>
          </a:xfrm>
        </p:spPr>
        <p:txBody>
          <a:bodyPr anchor="b">
            <a:noAutofit/>
          </a:bodyPr>
          <a:lstStyle>
            <a:lvl1pPr algn="l">
              <a:defRPr sz="2400" b="0">
                <a:solidFill>
                  <a:srgbClr val="FFFFFF"/>
                </a:solidFill>
                <a:latin typeface="+mj-lt"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71449" y="173736"/>
            <a:ext cx="6398514" cy="6510528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72300" y="2286000"/>
            <a:ext cx="1824228" cy="3502152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3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B4C71EC6-210F-42DE-9C53-41977AD35B3D}" type="datetimeFigureOut">
              <a:rPr lang="ru-RU" smtClean="0"/>
              <a:pPr/>
              <a:t>29.11.2021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0" algn="r" defTabSz="914400" rtl="0" eaLnBrk="1" latinLnBrk="0" hangingPunct="1">
              <a:defRPr lang="en-US" sz="900" kern="1200" dirty="0"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797546" y="6309360"/>
            <a:ext cx="109728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Rectangle 10"/>
          <p:cNvSpPr/>
          <p:nvPr/>
        </p:nvSpPr>
        <p:spPr>
          <a:xfrm>
            <a:off x="6868160" y="274320"/>
            <a:ext cx="1988820" cy="6309360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6318125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355726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43700" y="762000"/>
            <a:ext cx="1771650" cy="52578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762000"/>
            <a:ext cx="6057900" cy="525780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93071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6022" y="173736"/>
            <a:ext cx="8791956" cy="6510528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1520" y="642594"/>
            <a:ext cx="768096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1520" y="2103120"/>
            <a:ext cx="7680960" cy="3931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34768" y="6309360"/>
            <a:ext cx="205740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29.11.2021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96896" y="6309360"/>
            <a:ext cx="3950208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23382" y="6309360"/>
            <a:ext cx="109728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37885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00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8904ACF-2CD7-4AFB-A404-08E223B712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1480" y="62438"/>
            <a:ext cx="7680960" cy="1371600"/>
          </a:xfrm>
        </p:spPr>
        <p:txBody>
          <a:bodyPr>
            <a:normAutofit/>
          </a:bodyPr>
          <a:lstStyle/>
          <a:p>
            <a:pPr algn="ctr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МБДОУ д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/c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№1 «Ручеек» ГО «Жатай»</a:t>
            </a:r>
          </a:p>
        </p:txBody>
      </p:sp>
      <p:sp>
        <p:nvSpPr>
          <p:cNvPr id="9" name="Объект 8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2561207"/>
          </a:xfrm>
        </p:spPr>
        <p:txBody>
          <a:bodyPr/>
          <a:lstStyle/>
          <a:p>
            <a:pPr marL="0" indent="0" algn="ctr">
              <a:buNone/>
            </a:pPr>
            <a:r>
              <a:rPr lang="ru-RU" sz="4800" b="1" dirty="0">
                <a:solidFill>
                  <a:srgbClr val="002060"/>
                </a:solidFill>
                <a:latin typeface="Constantia" panose="02030602050306030303" pitchFamily="18" charset="0"/>
              </a:rPr>
              <a:t>«Финансовая грамотность детей дошкольного возраста»</a:t>
            </a:r>
          </a:p>
          <a:p>
            <a:pPr marL="0" indent="0" algn="ctr">
              <a:buNone/>
            </a:pPr>
            <a:endParaRPr lang="ru-RU" sz="4800" b="1" dirty="0">
              <a:solidFill>
                <a:srgbClr val="002060"/>
              </a:solidFill>
              <a:latin typeface="Constantia" panose="02030602050306030303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449380" y="5238374"/>
            <a:ext cx="2376264" cy="7017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ru-RU" b="1" dirty="0">
                <a:solidFill>
                  <a:prstClr val="black"/>
                </a:solidFill>
              </a:rPr>
              <a:t>Выполнил</a:t>
            </a:r>
            <a:r>
              <a:rPr lang="ru-RU" sz="1200" b="1" dirty="0">
                <a:solidFill>
                  <a:prstClr val="black"/>
                </a:solidFill>
              </a:rPr>
              <a:t>:</a:t>
            </a:r>
          </a:p>
          <a:p>
            <a:pPr lvl="0">
              <a:spcBef>
                <a:spcPct val="20000"/>
              </a:spcBef>
            </a:pPr>
            <a:r>
              <a:rPr lang="ru-RU" b="1" dirty="0">
                <a:solidFill>
                  <a:prstClr val="black"/>
                </a:solidFill>
              </a:rPr>
              <a:t>Шойропова Д.В.</a:t>
            </a:r>
          </a:p>
        </p:txBody>
      </p:sp>
      <p:pic>
        <p:nvPicPr>
          <p:cNvPr id="1028" name="Picture 4" descr="Финансовая грамотность - Министерство финансов Республики Тыва">
            <a:extLst>
              <a:ext uri="{FF2B5EF4-FFF2-40B4-BE49-F238E27FC236}">
                <a16:creationId xmlns:a16="http://schemas.microsoft.com/office/drawing/2014/main" id="{62C5868B-02DE-4300-B88A-0BCAC6339F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552" y="3140968"/>
            <a:ext cx="6984776" cy="36545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02389842"/>
      </p:ext>
    </p:extLst>
  </p:cSld>
  <p:clrMapOvr>
    <a:masterClrMapping/>
  </p:clrMapOvr>
  <p:transition spd="slow"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00D36534-3114-4ABA-A9E6-30563217F75B}"/>
              </a:ext>
            </a:extLst>
          </p:cNvPr>
          <p:cNvSpPr/>
          <p:nvPr/>
        </p:nvSpPr>
        <p:spPr>
          <a:xfrm>
            <a:off x="755576" y="476672"/>
            <a:ext cx="813690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buNone/>
            </a:pPr>
            <a:r>
              <a:rPr lang="ru-RU" sz="2800" i="1" dirty="0"/>
              <a:t>             </a:t>
            </a:r>
          </a:p>
          <a:p>
            <a:pPr algn="r">
              <a:buNone/>
            </a:pPr>
            <a:endParaRPr lang="ru-RU" sz="2800" i="1" dirty="0"/>
          </a:p>
          <a:p>
            <a:pPr algn="r">
              <a:buNone/>
            </a:pPr>
            <a:r>
              <a:rPr lang="ru-RU" sz="2800" i="1" dirty="0">
                <a:cs typeface="Times New Roman" pitchFamily="18" charset="0"/>
              </a:rPr>
              <a:t>                                                                           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23528" y="260648"/>
            <a:ext cx="8229600" cy="2074242"/>
          </a:xfrm>
        </p:spPr>
        <p:txBody>
          <a:bodyPr>
            <a:noAutofit/>
          </a:bodyPr>
          <a:lstStyle/>
          <a:p>
            <a:pPr indent="457200" algn="just"/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Финансовое просвещение и воспитание детей дошкольного возраста 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это новое направление в дошкольной педагогике, так как финансовая грамотность является глобальной социальной проблемой, неотделимой от ребенка с самых ранних лет его жизни. </a:t>
            </a:r>
          </a:p>
        </p:txBody>
      </p:sp>
      <p:pic>
        <p:nvPicPr>
          <p:cNvPr id="2054" name="Picture 6" descr="Финансовая грамотность книги: стоковые векторные изображения, иллюстрации |  Depositphotos">
            <a:extLst>
              <a:ext uri="{FF2B5EF4-FFF2-40B4-BE49-F238E27FC236}">
                <a16:creationId xmlns:a16="http://schemas.microsoft.com/office/drawing/2014/main" id="{E50DDC63-2271-485E-873B-08C302B5D0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886506"/>
            <a:ext cx="7560840" cy="5393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20239049"/>
      </p:ext>
    </p:extLst>
  </p:cSld>
  <p:clrMapOvr>
    <a:masterClrMapping/>
  </p:clrMapOvr>
  <p:transition spd="slow"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86210"/>
          </a:xfrm>
        </p:spPr>
        <p:txBody>
          <a:bodyPr>
            <a:noAutofit/>
          </a:bodyPr>
          <a:lstStyle/>
          <a:p>
            <a:pPr indent="457200"/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детства детям важно и нужно прививать чувство ответственности и долга во всех сферах жизни, в том числе и финансовой, это поможет им в будущем никогда не влезать в долги, держать себя в рамках и аккуратно вести свой бюджет.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571" y="1919635"/>
            <a:ext cx="4572000" cy="3932237"/>
          </a:xfrm>
        </p:spPr>
      </p:pic>
      <p:sp>
        <p:nvSpPr>
          <p:cNvPr id="5" name="Прямоугольник 4"/>
          <p:cNvSpPr/>
          <p:nvPr/>
        </p:nvSpPr>
        <p:spPr>
          <a:xfrm>
            <a:off x="5148064" y="5013176"/>
            <a:ext cx="3707904" cy="147732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FF0000"/>
                </a:solidFill>
              </a:rPr>
              <a:t>это знание, позволяющее достичь финансового благополучия и оставаться на этом уровне всю свою жизнь</a:t>
            </a:r>
          </a:p>
        </p:txBody>
      </p:sp>
    </p:spTree>
    <p:extLst>
      <p:ext uri="{BB962C8B-B14F-4D97-AF65-F5344CB8AC3E}">
        <p14:creationId xmlns:p14="http://schemas.microsoft.com/office/powerpoint/2010/main" val="40090981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002234"/>
          </a:xfrm>
        </p:spPr>
        <p:txBody>
          <a:bodyPr>
            <a:noAutofit/>
          </a:bodyPr>
          <a:lstStyle/>
          <a:p>
            <a:pPr indent="457200"/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1 сентября 2018 года детские сады могут использовать образовательную программу </a:t>
            </a:r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«Экономическое воспитание дошкольников: формирование предпосылок финансовой грамотности»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  <p:pic>
        <p:nvPicPr>
          <p:cNvPr id="8" name="Объект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2132856"/>
            <a:ext cx="3672408" cy="4104455"/>
          </a:xfrm>
        </p:spPr>
      </p:pic>
      <p:sp>
        <p:nvSpPr>
          <p:cNvPr id="9" name="Прямоугольник 8"/>
          <p:cNvSpPr/>
          <p:nvPr/>
        </p:nvSpPr>
        <p:spPr>
          <a:xfrm>
            <a:off x="5181188" y="2132856"/>
            <a:ext cx="3505612" cy="341632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FF0000"/>
                </a:solidFill>
              </a:rPr>
              <a:t>Программа разработана совместно Банком России и Минобрнауки России</a:t>
            </a:r>
          </a:p>
          <a:p>
            <a:pPr algn="ctr"/>
            <a:r>
              <a:rPr lang="ru-RU" sz="1600" i="1" dirty="0">
                <a:solidFill>
                  <a:srgbClr val="002060"/>
                </a:solidFill>
              </a:rPr>
              <a:t>Программа ориентирована на детей в возрасте от 5 до 7 лет. Она знакомит их с основными финансово-экономическими терминами: труд и товар, деньги и цена, а также с этическими понятиями: честность, щедрость, экономность и трудолюбие.</a:t>
            </a:r>
          </a:p>
          <a:p>
            <a:pPr algn="ctr"/>
            <a:endParaRPr lang="ru-RU" i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15651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97160" y="1196752"/>
            <a:ext cx="4690864" cy="1143000"/>
          </a:xfrm>
        </p:spPr>
        <p:txBody>
          <a:bodyPr/>
          <a:lstStyle/>
          <a:p>
            <a:pPr algn="l"/>
            <a:r>
              <a:rPr lang="ru-RU" b="1" dirty="0">
                <a:solidFill>
                  <a:srgbClr val="FF0000"/>
                </a:solidFill>
              </a:rPr>
              <a:t>                </a:t>
            </a:r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</a:t>
            </a:r>
            <a:r>
              <a:rPr lang="ru-RU" dirty="0">
                <a:solidFill>
                  <a:srgbClr val="FF0000"/>
                </a:solidFill>
              </a:rPr>
              <a:t>:</a:t>
            </a: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457200" y="3059832"/>
            <a:ext cx="8229600" cy="2836911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помочь детям 5–7 лет войти в социально экономическую жизнь, способствовать формированию основ финансовой грамотности у детей данного возраста.</a:t>
            </a:r>
          </a:p>
        </p:txBody>
      </p:sp>
      <p:pic>
        <p:nvPicPr>
          <p:cNvPr id="4098" name="Picture 2" descr="C:\Users\Lenovo\Desktop\Фин грам доклад\_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476672"/>
            <a:ext cx="3789040" cy="22122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096885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5840" y="0"/>
            <a:ext cx="7680960" cy="1371600"/>
          </a:xfrm>
        </p:spPr>
        <p:txBody>
          <a:bodyPr/>
          <a:lstStyle/>
          <a:p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задачи Программы: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040560"/>
          </a:xfr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b="1" u="sng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формирования у детей старшего дошкольного возраста основ финансовой </a:t>
            </a:r>
            <a:r>
              <a:rPr lang="ru-RU" b="1" u="sng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грамотностии</a:t>
            </a:r>
            <a:r>
              <a:rPr lang="ru-RU" b="1" u="sng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систематизации знаний поставила перед собой следующие задачи: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Создать условия для формирования элементарных экономических знаний у детей.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Научить понимать и ценить окружающий предметный мир (как результат труда людей, видеть красоту человеческого творения и относиться к нему с уважением.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Развить эмоциональную сферу детей, умение понимать свое эмоциональное состояние, регулировать собственное поведение, формировать положительную самооценку, способность распознать чувства других людей.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Развить у детей навыки и привычки речевого этикета, культурного поведения в быту (вести себя правильно в реальных жизненных ситуациях с разумными потребностями).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 Формировать правильное отношение к деньгам как предмету жизненной необходимости.</a:t>
            </a:r>
          </a:p>
        </p:txBody>
      </p:sp>
    </p:spTree>
    <p:extLst>
      <p:ext uri="{BB962C8B-B14F-4D97-AF65-F5344CB8AC3E}">
        <p14:creationId xmlns:p14="http://schemas.microsoft.com/office/powerpoint/2010/main" val="28795166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31520" y="260648"/>
            <a:ext cx="7680960" cy="1371600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Основополагающие принципы Программы: </a:t>
            </a:r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научность, доступность, оптимальность в отборе содержания и определений</a:t>
            </a:r>
            <a:endParaRPr lang="ru-RU" sz="2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52728008"/>
              </p:ext>
            </p:extLst>
          </p:nvPr>
        </p:nvGraphicFramePr>
        <p:xfrm>
          <a:off x="731520" y="1788840"/>
          <a:ext cx="7955280" cy="42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00309666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64067540"/>
              </p:ext>
            </p:extLst>
          </p:nvPr>
        </p:nvGraphicFramePr>
        <p:xfrm>
          <a:off x="457200" y="764704"/>
          <a:ext cx="8003232" cy="536145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5846001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31520" y="188640"/>
            <a:ext cx="7680960" cy="1371600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>
                <a:solidFill>
                  <a:srgbClr val="FF0000"/>
                </a:solidFill>
              </a:rPr>
              <a:t>Основные подходы к формированию финансовой грамотности  дошкольника</a:t>
            </a:r>
          </a:p>
        </p:txBody>
      </p:sp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71751864"/>
              </p:ext>
            </p:extLst>
          </p:nvPr>
        </p:nvGraphicFramePr>
        <p:xfrm>
          <a:off x="457200" y="1600200"/>
          <a:ext cx="8507288" cy="52131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40497416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1143000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>
                <a:solidFill>
                  <a:srgbClr val="FF0000"/>
                </a:solidFill>
              </a:rPr>
              <a:t>Проектная деятельность как метод формирования финансовой грамотности детей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474446" y="2103120"/>
            <a:ext cx="3657600" cy="3931920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ru-RU" i="1" dirty="0">
                <a:solidFill>
                  <a:srgbClr val="002060"/>
                </a:solidFill>
              </a:rPr>
              <a:t>Цель и задачи могут также быть различными, например:</a:t>
            </a:r>
          </a:p>
          <a:p>
            <a:pPr>
              <a:buFont typeface="Wingdings" pitchFamily="2" charset="2"/>
              <a:buChar char="Ø"/>
            </a:pPr>
            <a:r>
              <a:rPr lang="ru-RU" dirty="0"/>
              <a:t>формирование представления детей о деньгах: как и где они зарабатываются.</a:t>
            </a:r>
          </a:p>
          <a:p>
            <a:pPr>
              <a:buFont typeface="Wingdings" pitchFamily="2" charset="2"/>
              <a:buChar char="Ø"/>
            </a:pPr>
            <a:r>
              <a:rPr lang="ru-RU" dirty="0"/>
              <a:t>расширение представлений, о том, как планируется и расходуется семейный бюджет;</a:t>
            </a:r>
          </a:p>
          <a:p>
            <a:pPr>
              <a:buFont typeface="Wingdings" pitchFamily="2" charset="2"/>
              <a:buChar char="Ø"/>
            </a:pPr>
            <a:r>
              <a:rPr lang="ru-RU" dirty="0"/>
              <a:t>получение навыков совершения реальной покупки в магазине.</a:t>
            </a:r>
          </a:p>
          <a:p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sz="half" idx="2"/>
          </p:nvPr>
        </p:nvSpPr>
        <p:spPr>
          <a:xfrm>
            <a:off x="4754880" y="2103120"/>
            <a:ext cx="3657600" cy="3931920"/>
          </a:xfrm>
        </p:spPr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ü"/>
            </a:pPr>
            <a:r>
              <a:rPr lang="ru-RU" dirty="0"/>
              <a:t>оформление  тематических выставок, </a:t>
            </a:r>
          </a:p>
          <a:p>
            <a:pPr>
              <a:buFont typeface="Wingdings" pitchFamily="2" charset="2"/>
              <a:buChar char="ü"/>
            </a:pPr>
            <a:r>
              <a:rPr lang="ru-RU" dirty="0"/>
              <a:t>обогащение РППС группы (создание центра финансовой грамотности), создание атрибутов для сюжетно-ролевых игр «Магазин», «Банк».</a:t>
            </a:r>
          </a:p>
          <a:p>
            <a:pPr>
              <a:buFont typeface="Wingdings" pitchFamily="2" charset="2"/>
              <a:buChar char="ü"/>
            </a:pPr>
            <a:r>
              <a:rPr lang="ru-RU" dirty="0"/>
              <a:t>приобретение настольных игр по финансовой грамотности, ассортимент очень большой. </a:t>
            </a:r>
          </a:p>
        </p:txBody>
      </p:sp>
    </p:spTree>
    <p:extLst>
      <p:ext uri="{BB962C8B-B14F-4D97-AF65-F5344CB8AC3E}">
        <p14:creationId xmlns:p14="http://schemas.microsoft.com/office/powerpoint/2010/main" val="263064233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44624"/>
            <a:ext cx="7680960" cy="1371600"/>
          </a:xfrm>
        </p:spPr>
        <p:txBody>
          <a:bodyPr/>
          <a:lstStyle/>
          <a:p>
            <a:pPr algn="ctr"/>
            <a:r>
              <a:rPr lang="ru-RU" dirty="0"/>
              <a:t>Настольные игры </a:t>
            </a:r>
          </a:p>
        </p:txBody>
      </p:sp>
      <p:pic>
        <p:nvPicPr>
          <p:cNvPr id="3074" name="Picture 2" descr="C:\Users\Lenovo\Desktop\Фин грам доклад\700-nw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4149080"/>
            <a:ext cx="3312368" cy="216024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Picture 2">
            <a:extLst>
              <a:ext uri="{FF2B5EF4-FFF2-40B4-BE49-F238E27FC236}">
                <a16:creationId xmlns:a16="http://schemas.microsoft.com/office/drawing/2014/main" id="{F250D49D-1952-4441-A5B2-A3ED2052AD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6976" y="1302685"/>
            <a:ext cx="2983626" cy="248635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076" name="Picture 4">
            <a:extLst>
              <a:ext uri="{FF2B5EF4-FFF2-40B4-BE49-F238E27FC236}">
                <a16:creationId xmlns:a16="http://schemas.microsoft.com/office/drawing/2014/main" id="{C08C5BDB-AA05-48DD-B3AD-7ADA12D78C78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8649" y="4042126"/>
            <a:ext cx="3035132" cy="237414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Объект 8">
            <a:extLst>
              <a:ext uri="{FF2B5EF4-FFF2-40B4-BE49-F238E27FC236}">
                <a16:creationId xmlns:a16="http://schemas.microsoft.com/office/drawing/2014/main" id="{193D9EFC-A5D1-4E5F-8670-063635DB1C49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078" name="Picture 6">
            <a:extLst>
              <a:ext uri="{FF2B5EF4-FFF2-40B4-BE49-F238E27FC236}">
                <a16:creationId xmlns:a16="http://schemas.microsoft.com/office/drawing/2014/main" id="{E40CDB21-9DB3-4A3F-A8C8-2068ED6FF6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52" y="1386885"/>
            <a:ext cx="3525425" cy="264406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50090452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508" y="195349"/>
            <a:ext cx="8856984" cy="6467301"/>
          </a:xfrm>
        </p:spPr>
      </p:pic>
    </p:spTree>
    <p:extLst>
      <p:ext uri="{BB962C8B-B14F-4D97-AF65-F5344CB8AC3E}">
        <p14:creationId xmlns:p14="http://schemas.microsoft.com/office/powerpoint/2010/main" val="329961260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Объект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65730315"/>
              </p:ext>
            </p:extLst>
          </p:nvPr>
        </p:nvGraphicFramePr>
        <p:xfrm>
          <a:off x="457200" y="515813"/>
          <a:ext cx="8363272" cy="564949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72727686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8063" y="333375"/>
            <a:ext cx="8135937" cy="6264275"/>
          </a:xfrm>
        </p:spPr>
      </p:pic>
    </p:spTree>
    <p:extLst>
      <p:ext uri="{BB962C8B-B14F-4D97-AF65-F5344CB8AC3E}">
        <p14:creationId xmlns:p14="http://schemas.microsoft.com/office/powerpoint/2010/main" val="260579437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226414"/>
            <a:ext cx="7680960" cy="1371600"/>
          </a:xfrm>
        </p:spPr>
        <p:txBody>
          <a:bodyPr/>
          <a:lstStyle/>
          <a:p>
            <a:pPr algn="ctr"/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Заключение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03548" y="1598014"/>
            <a:ext cx="8136904" cy="460851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Следует отметить, что родители в основном признают необходимость и полезность воспитания финансовой грамотности, основывая это требованиями времени, поэтому считаю что в активном взаимодействии с родителями воспитанников можно достичь необходимых результатов по формированию финансовой грамотности у детей.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980025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авон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авон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Савон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2000"/>
                <a:satMod val="160000"/>
              </a:schemeClr>
            </a:gs>
            <a:gs pos="77000">
              <a:schemeClr val="phClr">
                <a:tint val="100000"/>
                <a:shade val="73000"/>
                <a:satMod val="155000"/>
              </a:schemeClr>
            </a:gs>
            <a:gs pos="100000">
              <a:schemeClr val="phClr">
                <a:tint val="100000"/>
                <a:shade val="67000"/>
                <a:satMod val="145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" id="{1306E473-ED32-493B-A2D0-240A757EDD34}" vid="{C20BADFE-D095-436F-9677-9264042809F0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Савон</Template>
  <TotalTime>492</TotalTime>
  <Words>672</Words>
  <Application>Microsoft Office PowerPoint</Application>
  <PresentationFormat>Экран (4:3)</PresentationFormat>
  <Paragraphs>49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2" baseType="lpstr">
      <vt:lpstr>Calibri</vt:lpstr>
      <vt:lpstr>Century Gothic</vt:lpstr>
      <vt:lpstr>Constantia</vt:lpstr>
      <vt:lpstr>Garamond</vt:lpstr>
      <vt:lpstr>Times New Roman</vt:lpstr>
      <vt:lpstr>Wingdings</vt:lpstr>
      <vt:lpstr>Савон</vt:lpstr>
      <vt:lpstr>МБДОУ д/c №1 «Ручеек» ГО «Жатай»</vt:lpstr>
      <vt:lpstr>Финансовое просвещение и воспитание детей дошкольного возраста – это новое направление в дошкольной педагогике, так как финансовая грамотность является глобальной социальной проблемой, неотделимой от ребенка с самых ранних лет его жизни. </vt:lpstr>
      <vt:lpstr>С детства детям важно и нужно прививать чувство ответственности и долга во всех сферах жизни, в том числе и финансовой, это поможет им в будущем никогда не влезать в долги, держать себя в рамках и аккуратно вести свой бюджет.</vt:lpstr>
      <vt:lpstr>С 1 сентября 2018 года детские сады могут использовать образовательную программу «Экономическое воспитание дошкольников: формирование предпосылок финансовой грамотности». </vt:lpstr>
      <vt:lpstr>                Цель:</vt:lpstr>
      <vt:lpstr>Основные задачи Программы:</vt:lpstr>
      <vt:lpstr>Основополагающие принципы Программы: научность, доступность, оптимальность в отборе содержания и определений</vt:lpstr>
      <vt:lpstr>Презентация PowerPoint</vt:lpstr>
      <vt:lpstr>Основные подходы к формированию финансовой грамотности  дошкольника</vt:lpstr>
      <vt:lpstr>Проектная деятельность как метод формирования финансовой грамотности детей</vt:lpstr>
      <vt:lpstr>Настольные игры </vt:lpstr>
      <vt:lpstr>Презентация PowerPoint</vt:lpstr>
      <vt:lpstr>Презентация PowerPoint</vt:lpstr>
      <vt:lpstr>Презентация PowerPoint</vt:lpstr>
      <vt:lpstr>Заключение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Наименование учреждения</dc:title>
  <dc:creator>Home</dc:creator>
  <cp:lastModifiedBy>Дарима Шойропова</cp:lastModifiedBy>
  <cp:revision>76</cp:revision>
  <dcterms:created xsi:type="dcterms:W3CDTF">2019-10-26T15:37:03Z</dcterms:created>
  <dcterms:modified xsi:type="dcterms:W3CDTF">2021-11-29T11:41:29Z</dcterms:modified>
</cp:coreProperties>
</file>