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2" r:id="rId13"/>
    <p:sldId id="274" r:id="rId14"/>
    <p:sldId id="273" r:id="rId15"/>
    <p:sldId id="275" r:id="rId16"/>
    <p:sldId id="267" r:id="rId17"/>
    <p:sldId id="269" r:id="rId18"/>
    <p:sldId id="270" r:id="rId19"/>
    <p:sldId id="271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53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уровень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strRef>
              <c:f>Лист1!$A$2:$A$5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0.42</c:v>
                </c:pt>
                <c:pt idx="1">
                  <c:v>0.67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cat>
            <c:strRef>
              <c:f>Лист1!$A$2:$A$5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0.38</c:v>
                </c:pt>
                <c:pt idx="1">
                  <c:v>0.25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 уровень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invertIfNegative val="0"/>
          <c:cat>
            <c:strRef>
              <c:f>Лист1!$A$2:$A$5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Лист1!$D$2:$D$5</c:f>
              <c:numCache>
                <c:formatCode>0%</c:formatCode>
                <c:ptCount val="4"/>
                <c:pt idx="0">
                  <c:v>0.2</c:v>
                </c:pt>
                <c:pt idx="1">
                  <c:v>0.08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9422976"/>
        <c:axId val="118503040"/>
      </c:barChart>
      <c:catAx>
        <c:axId val="119422976"/>
        <c:scaling>
          <c:orientation val="minMax"/>
        </c:scaling>
        <c:delete val="0"/>
        <c:axPos val="b"/>
        <c:majorTickMark val="out"/>
        <c:minorTickMark val="none"/>
        <c:tickLblPos val="nextTo"/>
        <c:crossAx val="118503040"/>
        <c:crosses val="autoZero"/>
        <c:auto val="1"/>
        <c:lblAlgn val="ctr"/>
        <c:lblOffset val="100"/>
        <c:noMultiLvlLbl val="0"/>
      </c:catAx>
      <c:valAx>
        <c:axId val="118503040"/>
        <c:scaling>
          <c:orientation val="minMax"/>
          <c:max val="1"/>
        </c:scaling>
        <c:delete val="0"/>
        <c:axPos val="l"/>
        <c:majorGridlines/>
        <c:numFmt formatCode="0.0%" sourceLinked="0"/>
        <c:majorTickMark val="out"/>
        <c:minorTickMark val="none"/>
        <c:tickLblPos val="nextTo"/>
        <c:crossAx val="11942297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76CCA4-C9EB-4225-BDB5-A670B0333061}" type="datetimeFigureOut">
              <a:rPr lang="ru-RU" smtClean="0"/>
              <a:t>15.11.2017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6C0B58-1E26-4906-AD4D-FE527338BB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8354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C0B58-1E26-4906-AD4D-FE527338BB6A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1837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3A74-BAA2-47F9-B502-EE6FCD98F411}" type="datetimeFigureOut">
              <a:rPr lang="ru-RU" smtClean="0"/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2AF98-6712-43E4-980B-226F74875A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735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3A74-BAA2-47F9-B502-EE6FCD98F411}" type="datetimeFigureOut">
              <a:rPr lang="ru-RU" smtClean="0"/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2AF98-6712-43E4-980B-226F74875A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47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3A74-BAA2-47F9-B502-EE6FCD98F411}" type="datetimeFigureOut">
              <a:rPr lang="ru-RU" smtClean="0"/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2AF98-6712-43E4-980B-226F74875A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156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3A74-BAA2-47F9-B502-EE6FCD98F411}" type="datetimeFigureOut">
              <a:rPr lang="ru-RU" smtClean="0"/>
              <a:t>15.11.2017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2AF98-6712-43E4-980B-226F74875A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3124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3A74-BAA2-47F9-B502-EE6FCD98F411}" type="datetimeFigureOut">
              <a:rPr lang="ru-RU" smtClean="0"/>
              <a:t>15.11.2017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2AF98-6712-43E4-980B-226F74875A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264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3A74-BAA2-47F9-B502-EE6FCD98F411}" type="datetimeFigureOut">
              <a:rPr lang="ru-RU" smtClean="0"/>
              <a:t>15.11.2017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2AF98-6712-43E4-980B-226F74875A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496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3A74-BAA2-47F9-B502-EE6FCD98F411}" type="datetimeFigureOut">
              <a:rPr lang="ru-RU" smtClean="0"/>
              <a:t>15.11.2017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2AF98-6712-43E4-980B-226F74875A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203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3A74-BAA2-47F9-B502-EE6FCD98F411}" type="datetimeFigureOut">
              <a:rPr lang="ru-RU" smtClean="0"/>
              <a:t>15.11.2017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2AF98-6712-43E4-980B-226F74875A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80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3A74-BAA2-47F9-B502-EE6FCD98F411}" type="datetimeFigureOut">
              <a:rPr lang="ru-RU" smtClean="0"/>
              <a:t>15.11.2017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2AF98-6712-43E4-980B-226F74875A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150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3A74-BAA2-47F9-B502-EE6FCD98F411}" type="datetimeFigureOut">
              <a:rPr lang="ru-RU" smtClean="0"/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2AF98-6712-43E4-980B-226F74875A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627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3A74-BAA2-47F9-B502-EE6FCD98F411}" type="datetimeFigureOut">
              <a:rPr lang="ru-RU" smtClean="0"/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2AF98-6712-43E4-980B-226F74875A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880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D03A74-BAA2-47F9-B502-EE6FCD98F411}" type="datetimeFigureOut">
              <a:rPr lang="ru-RU" smtClean="0"/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22AF98-6712-43E4-980B-226F74875A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77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1368151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ДЕТСКИЙ САД № 12 «СКАЗКА»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764704"/>
            <a:ext cx="9144000" cy="6093296"/>
          </a:xfrm>
        </p:spPr>
        <p:txBody>
          <a:bodyPr>
            <a:normAutofit fontScale="85000" lnSpcReduction="20000"/>
          </a:bodyPr>
          <a:lstStyle/>
          <a:p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Народные игры на занятиях по физическому развитию детей старшего дошкольного возраста как средство передачи культурного наследия 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                                                    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Чистякова Е.С.</a:t>
            </a:r>
          </a:p>
          <a:p>
            <a:pPr algn="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Инструктор </a:t>
            </a:r>
          </a:p>
          <a:p>
            <a:pPr algn="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по физическому </a:t>
            </a:r>
          </a:p>
          <a:p>
            <a:pPr algn="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воспитанию</a:t>
            </a:r>
          </a:p>
          <a:p>
            <a:pPr algn="r"/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Никель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2017-2018</a:t>
            </a:r>
          </a:p>
        </p:txBody>
      </p:sp>
    </p:spTree>
    <p:extLst>
      <p:ext uri="{BB962C8B-B14F-4D97-AF65-F5344CB8AC3E}">
        <p14:creationId xmlns:p14="http://schemas.microsoft.com/office/powerpoint/2010/main" val="112861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ктуальность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Современные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дети мало двигаются, меньше, чем раньше, играют в подвижные игры из-за привязанности к телевизору и компьютерным играм. 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современных детей не  только снижается двигательная активность, но любознательность сводится к играм не реальным, а виртуальным.  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ередавая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опыт поколений посредством русской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народной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игры, происходит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патриотическое воспитание ребенка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и сближает его 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родителя во время совместной игры.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258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Autofit/>
          </a:bodyPr>
          <a:lstStyle/>
          <a:p>
            <a:pPr marL="0" indent="898525" algn="just" hangingPunc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Прогрессивные ученые – психологи, педагоги, врачи, такие как: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Высотский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Л.С., Усова А.П.,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Ушинский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К.Д., Покровский Е.А.,П.Ф. Лесгафт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 др. раскрыли роль игры, как деятельности способствующей качественным изменениям в психическом и физическом развитии ребенка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898525" algn="just" hangingPunct="0">
              <a:buNone/>
            </a:pPr>
            <a:r>
              <a:rPr lang="ru-RU" sz="2000" dirty="0" smtClean="0">
                <a:latin typeface="Times New Roman" pitchFamily="18" charset="0"/>
                <a:cs typeface="Times New Roman" panose="02020603050405020304" pitchFamily="18" charset="0"/>
              </a:rPr>
              <a:t>Основной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вклад в изучение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русских народных игр внесли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передовые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представители педагогики и культуры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К. Д. Ушинский, Е. А. Покровский, Д.А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Колоцца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Г. А. Виноградов,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др., заботясь о просвещении, образовании и воспитании народных масс, призывали повсеместно собирать и описывать народные игры, чтобы донести до потомков народный колорит обычаев, оригинальность самовыражения.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 hangingPunct="0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 hangingPunc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Лесгафт Петр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Францевич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Кошенька\Desktop\img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106307"/>
            <a:ext cx="2909169" cy="218187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Кошенька\Desktop\лесгафт петр францевич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6574" y="4134512"/>
            <a:ext cx="1857821" cy="23488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91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 работы: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риобщить дошкольников к национальной культуре посредством русских народных игр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E:\ФИЗ.ИНСТРУКТОР\Фото моя работа\Мастер-класс заря-заряница\P10102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7536" y="2384884"/>
            <a:ext cx="12584560" cy="9438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ФИЗ.ИНСТРУКТОР\Фото моя работа\Мастер-класс заря-заряница\P10102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769976"/>
            <a:ext cx="4585774" cy="38164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495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Побуждать интерес к народным играм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Способствовать развитию двигательной и любознательной активности через подвижные и малоподвижные русские народные игры.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Формировать чувство национального достоинства.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11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Методологическая основа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Детские народные подвижные игры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Книга для воспитателей детского сада и родителей//Сост. А.В.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Кенеман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Т.И. Осокина. – М: Просвещение. 2015. </a:t>
            </a:r>
          </a:p>
          <a:p>
            <a:pPr lvl="0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Кенеман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А.В.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Теория и методика физического воспитания детей дошкольного возраста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– М., 2014. </a:t>
            </a:r>
          </a:p>
          <a:p>
            <a:pPr lvl="0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Литвинова М.Ф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Русские народные подвижные игры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Пособие для воспитателя детского сада//Под ред. Л.В.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Руссковой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- М: Просвещения, 2013.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От рождения до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школы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.Примерная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общеобразовательная программа дошкольного образования/Под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ред.Н.Е.Вераксы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Т.С.Комаровой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М.А.Васильевой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– 3-е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изд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.,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испр.и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доп. – М.: МОЗАИКА-СИНТЕЗ, 2014.</a:t>
            </a:r>
          </a:p>
          <a:p>
            <a:pPr lvl="0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Пензулаева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Л.И.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Подвижные игры и игровые упражнения для детей 3 – 7 лет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– М: ВЛАДОС,2011.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Сборник подвижных игр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Для работы с детьми 2-7 лет/ Авт.-сост. Э.Я.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Степаненкова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– М.:МОЗАИКА-СИНТЕЗ. 2011.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Спутник руководителя физического воспитания дошкольного учреждения: Методическое пособие для руководителей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изического воспитания дошкольных учреждений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/Под ред.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С.О.Филипповой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– СПб.: «ДЕТСТВО-ПРЕСС», 2005.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4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Гипотеза 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русские народные подвижные игры способствуют улучшению психофизических качеств у дошкольников, развивают чувство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патриотизма.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3074" name="Picture 2" descr="E:\ФИЗ.ИНСТРУКТОР\Фото дети\Веселая ярмарка_ФЕСТИВАЛЬ НАРОДНОГО ТВОРЧЕСТВА\P10105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429000"/>
            <a:ext cx="4272557" cy="32044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5685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000482"/>
              </p:ext>
            </p:extLst>
          </p:nvPr>
        </p:nvGraphicFramePr>
        <p:xfrm>
          <a:off x="107504" y="1117743"/>
          <a:ext cx="8928991" cy="57038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59305"/>
                <a:gridCol w="2469686"/>
              </a:tblGrid>
              <a:tr h="1573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 основной деятельности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370" marR="4137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Сроки исполнения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370" marR="41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22694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Методическая работа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1.1. Разработать годовой план работы по физическому воспитанию и развитию на новый 2016-2017 учебный год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1.2. Разработать план общих занятий  с детьми в каждой возрастной группе на новый учебный год.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1.3.  Разработать план утренних зарядок на каждую возрастную группу.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1.4.  Разработать план занятий на свежем воздухе на каждую возрастную группу.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1.5. Цикл развлечений на </a:t>
                      </a:r>
                      <a:r>
                        <a:rPr lang="ru-RU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вторую</a:t>
                      </a:r>
                      <a:r>
                        <a:rPr lang="ru-RU" sz="16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младшую 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среднюю, старшую и подготовительную </a:t>
                      </a:r>
                      <a:r>
                        <a:rPr lang="ru-RU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группы.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1.6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Провести работу по </a:t>
                      </a:r>
                      <a:r>
                        <a:rPr lang="ru-RU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методической</a:t>
                      </a:r>
                      <a:r>
                        <a:rPr lang="ru-RU" sz="16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теме</a:t>
                      </a:r>
                      <a:r>
                        <a:rPr lang="ru-RU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«Народные игры на занятиях по физическому развитию детей старшего дошкольного возраста как средство передачи культурного наследия»</a:t>
                      </a:r>
                      <a:endParaRPr lang="ru-RU" sz="16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370" marR="4137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7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течение года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7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7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7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370" marR="4137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133608"/>
            <a:ext cx="91440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Годовой план учебно-воспитательной работы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2016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2017 учебный год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инструктора по физической культуре Чистяковой Е.С.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89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238844"/>
              </p:ext>
            </p:extLst>
          </p:nvPr>
        </p:nvGraphicFramePr>
        <p:xfrm>
          <a:off x="35495" y="0"/>
          <a:ext cx="9108504" cy="6858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552729"/>
                <a:gridCol w="2555775"/>
              </a:tblGrid>
              <a:tr h="246026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Организация предметно-развивающей среды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2.1. Оформление зала для развлечений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2.2. Пополнение картотеки игр большой и малой подвижности, в том числе и народных.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897" marR="61897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течение года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течение года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897" marR="61897" marT="0" marB="0">
                    <a:noFill/>
                  </a:tcPr>
                </a:tc>
              </a:tr>
              <a:tr h="43977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Система методической работы по физическому воспитанию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3.1. Участие в педагогических совещаниях и педсоветах.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3.2. Принимать участие в методическом объединении </a:t>
                      </a:r>
                      <a:r>
                        <a:rPr lang="ru-RU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физинструкторов 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дошкольного образования района.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3.3. Предоставление своего опыта на сайтах дошкольного образования.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3.4. Принимать участие в конкурсах, соревнованиях поселка.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897" marR="61897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течение года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Февраль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897" marR="61897" marT="0" marB="0" anchor="ctr">
                    <a:noFill/>
                  </a:tcPr>
                </a:tc>
              </a:tr>
            </a:tbl>
          </a:graphicData>
        </a:graphic>
      </p:graphicFrame>
      <p:cxnSp>
        <p:nvCxnSpPr>
          <p:cNvPr id="6" name="Прямая соединительная линия 5"/>
          <p:cNvCxnSpPr/>
          <p:nvPr/>
        </p:nvCxnSpPr>
        <p:spPr>
          <a:xfrm>
            <a:off x="0" y="2276872"/>
            <a:ext cx="92525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6588224" y="0"/>
            <a:ext cx="0" cy="71734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200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326568"/>
              </p:ext>
            </p:extLst>
          </p:nvPr>
        </p:nvGraphicFramePr>
        <p:xfrm>
          <a:off x="0" y="0"/>
          <a:ext cx="9144000" cy="6891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614846"/>
                <a:gridCol w="2529154"/>
              </a:tblGrid>
              <a:tr h="32849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Контроль, регулирование, коррекция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4.1.Проведение мониторинга физической подготовленности  детей всех групп.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4.2. Соблюдение двигательного режима: спортивные игры и развлечения.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4.3. Ходьба по массажным дорожкам, самомассаж с использованием мячей «ежиков», дыхательные упражнения.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247" marR="50247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Октябрь, Апрель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течение года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течение года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247" marR="50247" marT="0" marB="0">
                    <a:noFill/>
                  </a:tcPr>
                </a:tc>
              </a:tr>
              <a:tr h="360669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 Взаимосвязь в работе с семьей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5.1. Консультация с родителями первой младшей группы на </a:t>
                      </a:r>
                      <a:r>
                        <a:rPr lang="ru-RU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тему: </a:t>
                      </a: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«Русские народные игры как средство народной педагогики».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5.2. Привлечение родителей для участия в совместных праздниках: «Масленица», «23 февраля»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5.3. Оформление папок-передвижек «Секреты здоровья» в  родительский уголок каждой группы.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5.4. Принимать участие в деятельности семейного клуба «Лукоморье»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247" marR="50247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 в квартал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течение года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247" marR="50247" marT="0" marB="0">
                    <a:noFill/>
                  </a:tcPr>
                </a:tc>
              </a:tr>
            </a:tbl>
          </a:graphicData>
        </a:graphic>
      </p:graphicFrame>
      <p:cxnSp>
        <p:nvCxnSpPr>
          <p:cNvPr id="3" name="Прямая соединительная линия 2"/>
          <p:cNvCxnSpPr/>
          <p:nvPr/>
        </p:nvCxnSpPr>
        <p:spPr>
          <a:xfrm>
            <a:off x="0" y="2780928"/>
            <a:ext cx="92525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6588224" y="0"/>
            <a:ext cx="0" cy="7029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534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76444"/>
              </p:ext>
            </p:extLst>
          </p:nvPr>
        </p:nvGraphicFramePr>
        <p:xfrm>
          <a:off x="-17498" y="-27375"/>
          <a:ext cx="9145016" cy="69306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615579"/>
                <a:gridCol w="2529437"/>
              </a:tblGrid>
              <a:tr h="68580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 Взаимосвязь с воспитателями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6.1. Принимать участие в проектной деятельности сотрудников ДОУ.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6.2. Проведение консультации на тему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«Подвижные игры и упражнения на прогулке».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6.3. Проведение открытого занятия </a:t>
                      </a:r>
                      <a:r>
                        <a:rPr lang="ru-RU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«Путешествие в сказку» 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подготовительной группе </a:t>
                      </a:r>
                      <a:r>
                        <a:rPr 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 использованием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русских народных игр.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6.4. Демонстрация мастер-класса по 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методической</a:t>
                      </a:r>
                      <a:r>
                        <a:rPr 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работе </a:t>
                      </a:r>
                      <a:r>
                        <a:rPr 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«Народные 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игры на занятиях по физическому развитию детей старшего дошкольного возраста как средство передачи культурного наследия</a:t>
                      </a:r>
                      <a:r>
                        <a:rPr 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».</a:t>
                      </a:r>
                      <a:r>
                        <a:rPr lang="ru-RU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«Игры наших бабушек и дедушек» на примере игры «Заря-заряница»</a:t>
                      </a:r>
                      <a:endParaRPr lang="ru-RU" sz="14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 Взаимосвязь с другими организациями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7.1. Участие в спортивных праздниках МБУ СК «Металлург»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7.2. Организация мероприятий по ПДД с участием сотрудника ГИБДД.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7.2. Участие и организация  спортивных соревнований совместно с ООШ № 20.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7.2. Участие и организация районной спартакиады «Мой первый старт» на площадке д/с №7.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485" marR="40485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Февраль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Март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Октябрь, </a:t>
                      </a:r>
                      <a:r>
                        <a:rPr 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485" marR="40485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501874" y="128513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0" y="3573016"/>
            <a:ext cx="92525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6516216" y="0"/>
            <a:ext cx="0" cy="71734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506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Разработка и проведение мастер-класса «Заря-Заряница»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84784"/>
            <a:ext cx="6619593" cy="46805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713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Разработка и проведение открытого занятие с использованием русских народных игр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556792"/>
            <a:ext cx="6552728" cy="489654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4434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Участие в детско-родительском клубе «Лукоморье»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12776"/>
            <a:ext cx="4457436" cy="29523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E:\ФИЗ.ИНСТРУКТОР\Фото дети\Лукоморье (семейный клуб)\Хороводы и игры\P10104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754528"/>
            <a:ext cx="3727346" cy="38884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784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Участие в организации и проведении фестиваля русского народного творчества «Веселая ярмарка»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1700808"/>
            <a:ext cx="3840426" cy="28803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0" name="Picture 2" descr="E:\ФИЗ.ИНСТРУКТОР\Фото дети\Веселая ярмарка_ФЕСТИВАЛЬ НАРОДНОГО ТВОРЧЕСТВА\P10105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645024"/>
            <a:ext cx="4444976" cy="28083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5794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Мониторинг компетенции дошкольников знаний русских народных игр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269883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831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Апробация результатов работы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077072"/>
            <a:ext cx="3270768" cy="2313924"/>
          </a:xfrm>
        </p:spPr>
      </p:pic>
      <p:pic>
        <p:nvPicPr>
          <p:cNvPr id="2050" name="Picture 2" descr="E:\ФИЗ.ИНСТРУКТОР\Портфолио пед.рост\Просвещение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922" y="1666949"/>
            <a:ext cx="2188861" cy="3094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ФИЗ.ИНСТРУКТОР\Портфолио пед.рост\748458-073-076-ser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2496210" cy="345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898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Тема методической работы на 2017-2018 гг.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633267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«Развитие двигательной активности у  детей старшего дошкольного возраста посредством подвижных игр коренных народов севера»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030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78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</TotalTime>
  <Words>796</Words>
  <Application>Microsoft Office PowerPoint</Application>
  <PresentationFormat>Экран (4:3)</PresentationFormat>
  <Paragraphs>153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МУНИЦИПАЛЬНОЕ БЮДЖЕТНОЕ ДОШКОЛЬНОЕ ОБРАЗОВАТЕЛЬНОЕ УЧРЕЖДЕНИЕ ДЕТСКИЙ САД № 12 «СКАЗКА»   </vt:lpstr>
      <vt:lpstr>Актуальность</vt:lpstr>
      <vt:lpstr>Презентация PowerPoint</vt:lpstr>
      <vt:lpstr>Цель работы:</vt:lpstr>
      <vt:lpstr>Задачи:</vt:lpstr>
      <vt:lpstr>Методологическая основа</vt:lpstr>
      <vt:lpstr>Гипотеза :</vt:lpstr>
      <vt:lpstr>Презентация PowerPoint</vt:lpstr>
      <vt:lpstr>Презентация PowerPoint</vt:lpstr>
      <vt:lpstr>Презентация PowerPoint</vt:lpstr>
      <vt:lpstr>Презентация PowerPoint</vt:lpstr>
      <vt:lpstr>Разработка и проведение мастер-класса «Заря-Заряница»</vt:lpstr>
      <vt:lpstr>Разработка и проведение открытого занятие с использованием русских народных игр</vt:lpstr>
      <vt:lpstr>Участие в детско-родительском клубе «Лукоморье»</vt:lpstr>
      <vt:lpstr>Участие в организации и проведении фестиваля русского народного творчества «Веселая ярмарка»</vt:lpstr>
      <vt:lpstr>Мониторинг компетенции дошкольников знаний русских народных игр</vt:lpstr>
      <vt:lpstr>Апробация результатов работы</vt:lpstr>
      <vt:lpstr>Тема методической работы на 2017-2018 гг.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ДЕТСКИЙ САД № 12 «СКАЗКА»</dc:title>
  <dc:creator>Кошенька</dc:creator>
  <cp:lastModifiedBy>Кошенька</cp:lastModifiedBy>
  <cp:revision>33</cp:revision>
  <dcterms:created xsi:type="dcterms:W3CDTF">2017-11-13T11:14:57Z</dcterms:created>
  <dcterms:modified xsi:type="dcterms:W3CDTF">2017-11-15T11:16:46Z</dcterms:modified>
</cp:coreProperties>
</file>