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7"/>
  </p:notesMasterIdLst>
  <p:handoutMasterIdLst>
    <p:handoutMasterId r:id="rId18"/>
  </p:handoutMasterIdLst>
  <p:sldIdLst>
    <p:sldId id="256" r:id="rId2"/>
    <p:sldId id="261" r:id="rId3"/>
    <p:sldId id="258" r:id="rId4"/>
    <p:sldId id="276" r:id="rId5"/>
    <p:sldId id="267" r:id="rId6"/>
    <p:sldId id="270" r:id="rId7"/>
    <p:sldId id="257" r:id="rId8"/>
    <p:sldId id="266" r:id="rId9"/>
    <p:sldId id="260" r:id="rId10"/>
    <p:sldId id="262" r:id="rId11"/>
    <p:sldId id="264" r:id="rId12"/>
    <p:sldId id="279" r:id="rId13"/>
    <p:sldId id="265" r:id="rId14"/>
    <p:sldId id="271" r:id="rId15"/>
    <p:sldId id="273" r:id="rId16"/>
  </p:sldIdLst>
  <p:sldSz cx="9144000" cy="6858000" type="screen4x3"/>
  <p:notesSz cx="6946900" cy="92837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0" autoAdjust="0"/>
    <p:restoredTop sz="94600" autoAdjust="0"/>
  </p:normalViewPr>
  <p:slideViewPr>
    <p:cSldViewPr>
      <p:cViewPr>
        <p:scale>
          <a:sx n="118" d="100"/>
          <a:sy n="118" d="100"/>
        </p:scale>
        <p:origin x="-1434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099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8" rIns="92738" bIns="46368" numCol="1" anchor="t" anchorCtr="0" compatLnSpc="1">
            <a:prstTxWarp prst="textNoShape">
              <a:avLst/>
            </a:prstTxWarp>
          </a:bodyPr>
          <a:lstStyle>
            <a:lvl1pPr defTabSz="925513" eaLnBrk="0" hangingPunct="0">
              <a:defRPr sz="12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37000" y="0"/>
            <a:ext cx="30099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8" rIns="92738" bIns="46368" numCol="1" anchor="t" anchorCtr="0" compatLnSpc="1">
            <a:prstTxWarp prst="textNoShape">
              <a:avLst/>
            </a:prstTxWarp>
          </a:bodyPr>
          <a:lstStyle>
            <a:lvl1pPr algn="r" defTabSz="925513" eaLnBrk="0" hangingPunct="0">
              <a:defRPr sz="12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0150"/>
            <a:ext cx="30099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8" rIns="92738" bIns="46368" numCol="1" anchor="b" anchorCtr="0" compatLnSpc="1">
            <a:prstTxWarp prst="textNoShape">
              <a:avLst/>
            </a:prstTxWarp>
          </a:bodyPr>
          <a:lstStyle>
            <a:lvl1pPr defTabSz="925513" eaLnBrk="0" hangingPunct="0">
              <a:defRPr sz="12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37000" y="8820150"/>
            <a:ext cx="30099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8" rIns="92738" bIns="46368" numCol="1" anchor="b" anchorCtr="0" compatLnSpc="1">
            <a:prstTxWarp prst="textNoShape">
              <a:avLst/>
            </a:prstTxWarp>
          </a:bodyPr>
          <a:lstStyle>
            <a:lvl1pPr algn="r" defTabSz="925513" eaLnBrk="0" hangingPunct="0">
              <a:defRPr sz="1200" b="0">
                <a:latin typeface="Times New Roman" pitchFamily="18" charset="0"/>
              </a:defRPr>
            </a:lvl1pPr>
          </a:lstStyle>
          <a:p>
            <a:pPr>
              <a:defRPr/>
            </a:pPr>
            <a:fld id="{601B25BE-0370-42B7-8C14-1205D42A1E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62121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099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8" rIns="92738" bIns="46368" numCol="1" anchor="t" anchorCtr="0" compatLnSpc="1">
            <a:prstTxWarp prst="textNoShape">
              <a:avLst/>
            </a:prstTxWarp>
          </a:bodyPr>
          <a:lstStyle>
            <a:lvl1pPr defTabSz="925513" eaLnBrk="0" hangingPunct="0">
              <a:defRPr sz="12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37000" y="0"/>
            <a:ext cx="30099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8" rIns="92738" bIns="46368" numCol="1" anchor="t" anchorCtr="0" compatLnSpc="1">
            <a:prstTxWarp prst="textNoShape">
              <a:avLst/>
            </a:prstTxWarp>
          </a:bodyPr>
          <a:lstStyle>
            <a:lvl1pPr algn="r" defTabSz="925513" eaLnBrk="0" hangingPunct="0">
              <a:defRPr sz="12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2525" y="696913"/>
            <a:ext cx="4641850" cy="34813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25513" y="4410075"/>
            <a:ext cx="5095875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8" rIns="92738" bIns="4636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0150"/>
            <a:ext cx="30099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8" rIns="92738" bIns="46368" numCol="1" anchor="b" anchorCtr="0" compatLnSpc="1">
            <a:prstTxWarp prst="textNoShape">
              <a:avLst/>
            </a:prstTxWarp>
          </a:bodyPr>
          <a:lstStyle>
            <a:lvl1pPr defTabSz="925513" eaLnBrk="0" hangingPunct="0">
              <a:defRPr sz="1200" b="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37000" y="8820150"/>
            <a:ext cx="3009900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38" tIns="46368" rIns="92738" bIns="46368" numCol="1" anchor="b" anchorCtr="0" compatLnSpc="1">
            <a:prstTxWarp prst="textNoShape">
              <a:avLst/>
            </a:prstTxWarp>
          </a:bodyPr>
          <a:lstStyle>
            <a:lvl1pPr algn="r" defTabSz="925513" eaLnBrk="0" hangingPunct="0">
              <a:defRPr sz="1200" b="0">
                <a:latin typeface="Times New Roman" pitchFamily="18" charset="0"/>
              </a:defRPr>
            </a:lvl1pPr>
          </a:lstStyle>
          <a:p>
            <a:pPr>
              <a:defRPr/>
            </a:pPr>
            <a:fld id="{E20918C9-E97E-467D-BC97-1287035CF8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94534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0918C9-E97E-467D-BC97-1287035CF851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55859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73BEC9-49B2-4860-BB1F-04256A5497B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2100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61C3AD-EB94-40B6-AC72-C2BD2587A68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7507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240AFC0-C9EF-46A9-B1A3-0D0E48CEDCF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8186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301C09-A2EF-46CB-B8F0-3910816C399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706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8AD070-DA37-4F88-B367-6C81BFDB1C2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4866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4E3C85-56B7-40FD-ACF8-A890FE02945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5885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C82416-5702-41AB-8308-088FE80DDD9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3972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17478F-73C7-43B5-BF42-9AD601996F4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9478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E44133-EAFF-4F0F-8925-7724A98A2D9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37434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FE9036-C152-4AFA-BFB0-6197363540C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07360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EDDB35-38FD-4C86-AECE-8BB2809C073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8508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9C7AF34-5DAA-4ABC-A76E-9070CEFFB95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1419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jpe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3"/>
          <p:cNvSpPr>
            <a:spLocks noGrp="1"/>
          </p:cNvSpPr>
          <p:nvPr>
            <p:ph type="ctrTitle"/>
          </p:nvPr>
        </p:nvSpPr>
        <p:spPr>
          <a:xfrm>
            <a:off x="1763688" y="260648"/>
            <a:ext cx="6354688" cy="1296144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Достопримечательности Приморского края</a:t>
            </a:r>
          </a:p>
        </p:txBody>
      </p:sp>
      <p:sp>
        <p:nvSpPr>
          <p:cNvPr id="307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652120" y="4221088"/>
            <a:ext cx="3240360" cy="1224136"/>
          </a:xfrm>
        </p:spPr>
        <p:txBody>
          <a:bodyPr>
            <a:normAutofit fontScale="92500" lnSpcReduction="20000"/>
          </a:bodyPr>
          <a:lstStyle/>
          <a:p>
            <a:pPr algn="ctr" eaLnBrk="1" hangingPunct="1"/>
            <a:r>
              <a:rPr lang="ru-RU" sz="1600" dirty="0" smtClean="0"/>
              <a:t>Орлова Надежда Павловна, </a:t>
            </a:r>
          </a:p>
          <a:p>
            <a:pPr algn="ctr" eaLnBrk="1" hangingPunct="1"/>
            <a:r>
              <a:rPr lang="ru-RU" sz="1600" dirty="0" smtClean="0"/>
              <a:t>преподаватель математики </a:t>
            </a:r>
          </a:p>
          <a:p>
            <a:pPr algn="ctr" eaLnBrk="1" hangingPunct="1"/>
            <a:r>
              <a:rPr lang="ru-RU" sz="1600" dirty="0" smtClean="0"/>
              <a:t>КГА ПОУ «ДИТК»</a:t>
            </a:r>
          </a:p>
          <a:p>
            <a:pPr algn="ctr" eaLnBrk="1" hangingPunct="1"/>
            <a:r>
              <a:rPr lang="ru-RU" sz="1600" dirty="0"/>
              <a:t>г</a:t>
            </a:r>
            <a:r>
              <a:rPr lang="ru-RU" sz="1600" dirty="0" smtClean="0"/>
              <a:t>. Дальнегорск </a:t>
            </a:r>
          </a:p>
          <a:p>
            <a:pPr algn="ctr" eaLnBrk="1" hangingPunct="1"/>
            <a:r>
              <a:rPr lang="ru-RU" sz="1600" dirty="0" smtClean="0"/>
              <a:t>2023 </a:t>
            </a:r>
          </a:p>
        </p:txBody>
      </p:sp>
      <p:pic>
        <p:nvPicPr>
          <p:cNvPr id="1026" name="Picture 2" descr="https://ds02.infourok.ru/uploads/ex/10f5/0001ab1c-181894e7/img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00" t="22453" r="24709" b="8555"/>
          <a:stretch/>
        </p:blipFill>
        <p:spPr bwMode="auto">
          <a:xfrm>
            <a:off x="827584" y="2072437"/>
            <a:ext cx="4442668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27584" y="1527527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Красота Приморья. Места, где нужно побывать хотя бы один раз.</a:t>
            </a:r>
            <a:endParaRPr lang="ru-RU" sz="18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sz="3600" dirty="0" err="1" smtClean="0">
                <a:solidFill>
                  <a:srgbClr val="333333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Бохайские</a:t>
            </a:r>
            <a:r>
              <a:rPr lang="ru-RU" sz="3600" dirty="0" smtClean="0">
                <a:solidFill>
                  <a:srgbClr val="333333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крепости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196752"/>
            <a:ext cx="4968552" cy="2585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97408" y="3933056"/>
            <a:ext cx="28002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На вершине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Бохайской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крепости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4365104"/>
            <a:ext cx="8568952" cy="1774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1200" b="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 недавнего времени в Приморском крае стали организовываться экскурсии к уникальному историческому наследию этой земли – археологическому комплексу из трех крепостей древнего государства </a:t>
            </a:r>
            <a:r>
              <a:rPr lang="ru-RU" sz="1200" b="0" dirty="0" err="1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Бохай</a:t>
            </a:r>
            <a:r>
              <a:rPr lang="ru-RU" sz="1200" b="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первого политического образования на территории Дальнего Востока. Живописный и непростой путь ведет к башням: сперва придется пройти через долинные леса, потом преодолеть крутые горы, грозящие оползнями. Но итог достоин любых препятствий: с вершины горы доступны для обозрения великолепные пейзажи покрытых лесом гор, долины реки Серебрянка и, конечно же, море. Одна из башен – это руины замка </a:t>
            </a:r>
            <a:r>
              <a:rPr lang="ru-RU" sz="1200" b="0" dirty="0" err="1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бохайцев</a:t>
            </a:r>
            <a:r>
              <a:rPr lang="ru-RU" sz="1200" b="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вторая когда-то была сигнальной башней, а о третьей до сих пор ходят пересуды. Ее странная форма из ряда постепенно расширяющихся к основанию колец вызывает множество предположений: кто-то считает, что башня была оборонительным сооружением, а кто-то наделяет ее магическими качествами.</a:t>
            </a:r>
            <a:endParaRPr lang="ru-RU" sz="1400" b="0" dirty="0"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5457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3691" y="116632"/>
            <a:ext cx="8229600" cy="706090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Остров Петрова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https://pimg.mycdn.me/getImage?disableStub=true&amp;type=VIDEO_S_720&amp;url=http%3A%2F%2Fi.ytimg.com%2Fvi%2FULiq3h_Q_zM%2F0.jpg&amp;signatureToken=VfMdUkHHlDkz2ihVK2916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211571"/>
            <a:ext cx="4271367" cy="1790377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406650" y="3419127"/>
            <a:ext cx="42484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Остров Петрова</a:t>
            </a:r>
            <a:endParaRPr lang="ru-RU" sz="1400" b="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6983" y="6093296"/>
            <a:ext cx="42481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Тисовая роща на острове Петрова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88024" y="919597"/>
            <a:ext cx="4176464" cy="594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0" dirty="0" smtClean="0">
                <a:latin typeface="Times New Roman" pitchFamily="18" charset="0"/>
                <a:cs typeface="Times New Roman" pitchFamily="18" charset="0"/>
              </a:rPr>
              <a:t>    Небольшой остров Петрова, расположенный в северной части Японского моря, занимает площадь всего в 40 га. Весь остров – это природный ботанический сад, насчитывающий более трехсот видов растений.</a:t>
            </a:r>
          </a:p>
          <a:p>
            <a:endParaRPr lang="ru-RU" sz="1200" b="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Aft>
                <a:spcPts val="1000"/>
              </a:spcAft>
            </a:pPr>
            <a:r>
              <a:rPr lang="ru-RU" sz="1200" b="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0" dirty="0" smtClean="0">
                <a:latin typeface="Times New Roman" pitchFamily="18" charset="0"/>
                <a:cs typeface="Times New Roman" pitchFamily="18" charset="0"/>
              </a:rPr>
              <a:t>    Самое красивое место этой части </a:t>
            </a:r>
            <a:r>
              <a:rPr lang="ru-RU" sz="1200" b="0" dirty="0" err="1" smtClean="0">
                <a:latin typeface="Times New Roman" pitchFamily="18" charset="0"/>
                <a:cs typeface="Times New Roman" pitchFamily="18" charset="0"/>
              </a:rPr>
              <a:t>Лазовского</a:t>
            </a:r>
            <a:r>
              <a:rPr lang="ru-RU" sz="1200" b="0" dirty="0" smtClean="0">
                <a:latin typeface="Times New Roman" pitchFamily="18" charset="0"/>
                <a:cs typeface="Times New Roman" pitchFamily="18" charset="0"/>
              </a:rPr>
              <a:t> заповедника – это роща из тисовых деревьев, посаженных иолу, морскими разбойниками. </a:t>
            </a:r>
            <a:r>
              <a:rPr lang="ru-RU" sz="1200" b="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Говорят, что деревья высажены не просто ровными рядами, а </a:t>
            </a:r>
            <a:r>
              <a:rPr lang="ru-RU" sz="1200" b="0" dirty="0" smtClean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образуют таинственные </a:t>
            </a:r>
            <a:r>
              <a:rPr lang="ru-RU" sz="1200" b="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иероглифы, значение которых так и не удалось разгадать. Еще одно загадочное место острова – это пресноводный родник, бьющий из скалы посреди </a:t>
            </a:r>
            <a:r>
              <a:rPr lang="ru-RU" sz="1200" b="0" dirty="0" smtClean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моря, который считается исцеляющим от болезней. </a:t>
            </a:r>
            <a:r>
              <a:rPr lang="ru-RU" sz="1200" b="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Местная фауна может похвастаться значительным разнообразием: здесь обитают белки и мелкие грызуны, периодически появляются пятнистые олени, тигры и медведи, а на прибрежных скалах греются на солнышке тюлени</a:t>
            </a:r>
            <a:r>
              <a:rPr lang="ru-RU" sz="1200" b="0" dirty="0" smtClean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r>
              <a:rPr lang="ru-RU" sz="1200" dirty="0"/>
              <a:t> </a:t>
            </a:r>
            <a:endParaRPr lang="ru-RU" sz="1200" dirty="0" smtClean="0"/>
          </a:p>
          <a:p>
            <a:pPr>
              <a:spcAft>
                <a:spcPts val="1000"/>
              </a:spcAft>
            </a:pPr>
            <a:r>
              <a:rPr lang="ru-RU" sz="1200" b="0" dirty="0" smtClean="0">
                <a:latin typeface="Times New Roman" pitchFamily="18" charset="0"/>
                <a:cs typeface="Times New Roman" pitchFamily="18" charset="0"/>
              </a:rPr>
              <a:t>     Поскольку </a:t>
            </a:r>
            <a:r>
              <a:rPr lang="ru-RU" sz="1200" b="0" dirty="0">
                <a:latin typeface="Times New Roman" pitchFamily="18" charset="0"/>
                <a:cs typeface="Times New Roman" pitchFamily="18" charset="0"/>
              </a:rPr>
              <a:t>территория острова является заповедной зоной, сюда допускается не более тысячи туристов в год. Здесь запрещено разжигать костры, курить и до недавнего времени даже оставаться на ночлег. Но сейчас на острове активно развиваются кемпинг, водные аттракционы и морские прогулки.</a:t>
            </a:r>
            <a:endParaRPr lang="ru-RU" sz="1200" b="0" dirty="0" smtClean="0">
              <a:solidFill>
                <a:srgbClr val="333333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200" b="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200" b="0" dirty="0" err="1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Лазовским</a:t>
            </a:r>
            <a:r>
              <a:rPr lang="ru-RU" sz="1200" b="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заповедником на острове Петрова с мая по сентябрь проводится экскурсия "Тайны острова Петрова", с мая по начало июня - экскурсия "Дыхание весны" (цветение лесных маков в тисовой роще).</a:t>
            </a:r>
            <a:endParaRPr lang="ru-RU" sz="1200" b="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sz="1200" b="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2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Объект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http://onix-tur.ru/wp-content/uploads/2017/09/%D0%BE%D1%81%D1%82%D1%80%D0%BE%D0%B2-%D1%80%D1%83%D1%81%D1%81%D0%BA%D0%B8%D0%B9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24744"/>
            <a:ext cx="4271367" cy="2847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539552" y="3573015"/>
            <a:ext cx="28803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Остров Петрова</a:t>
            </a:r>
            <a:endParaRPr lang="ru-RU" sz="1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43624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Остров Путятина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95536" y="5661248"/>
            <a:ext cx="8208912" cy="83099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Великолепная природа, прозрачное чистое море, родники с питьевой водой, скалы, похожие на диковинных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животных, многочисленные живописные бухты, роскошный подводный мир, песчаные пляжи, памятники истории – всё это остров Путятина в заливе Петра Великого. Одна из его достопримечательностей – Гусиное озеро, и цветущие на нем в летнее время лотосы, занесенные в Красную книгу. Паромная переправа связывает остров с материком.</a:t>
            </a:r>
            <a:endParaRPr kumimoji="0" lang="ru-RU" sz="1800" b="0" i="0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00808"/>
            <a:ext cx="2000250" cy="180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836712"/>
            <a:ext cx="6362700" cy="428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211960" y="5150657"/>
            <a:ext cx="36724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Остров Путятина. Знаменитый петух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81670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842992" cy="634082"/>
          </a:xfrm>
        </p:spPr>
        <p:txBody>
          <a:bodyPr>
            <a:normAutofit fontScale="90000"/>
          </a:bodyPr>
          <a:lstStyle/>
          <a:p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Ливандийская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гора (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Пидан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00894"/>
            <a:ext cx="5161161" cy="3444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30517" y="5301208"/>
            <a:ext cx="7687938" cy="101566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Одна из самых загадочных и посещаемых гор в южном Приморье, высота – около 1300 м. Примечательна она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разбросанными по склонам огромными камнями. И название ее переводится как «камни, насыпанные Богом».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Согласно легендам, во времена </a:t>
            </a:r>
            <a:r>
              <a:rPr kumimoji="0" lang="ru-RU" sz="1200" b="0" i="0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Бохая</a:t>
            </a: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гора была священной, на ее вершине был установлен магический кристалл,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подняться к нему могли только жрецы. А еще популярен миф о живущем здесь летающем человеке. Вызывают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интерес также крупные дольмены на вершине горы.</a:t>
            </a:r>
            <a:endParaRPr kumimoji="0" lang="ru-RU" sz="1800" b="0" i="0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164" y="1812377"/>
            <a:ext cx="2973710" cy="2230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012160" y="4760224"/>
            <a:ext cx="30457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Мегалиты Приморья. Гора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Пидан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2898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6406" y="-171400"/>
            <a:ext cx="8229600" cy="864096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Bef>
                <a:spcPts val="1800"/>
              </a:spcBef>
              <a:spcAft>
                <a:spcPts val="600"/>
              </a:spcAft>
            </a:pPr>
            <a:r>
              <a:rPr lang="ru-RU" sz="40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                    Приморский </a:t>
            </a:r>
            <a:r>
              <a:rPr lang="ru-RU" sz="4000" dirty="0">
                <a:latin typeface="Times New Roman" pitchFamily="18" charset="0"/>
                <a:ea typeface="Times New Roman"/>
                <a:cs typeface="Times New Roman" pitchFamily="18" charset="0"/>
              </a:rPr>
              <a:t>Сафари-парк</a:t>
            </a:r>
            <a:r>
              <a:rPr lang="ru-RU" sz="3200" dirty="0">
                <a:ea typeface="Calibri"/>
                <a:cs typeface="Times New Roman"/>
              </a:rPr>
              <a:t/>
            </a:r>
            <a:br>
              <a:rPr lang="ru-RU" sz="3200" dirty="0">
                <a:ea typeface="Calibri"/>
                <a:cs typeface="Times New Roman"/>
              </a:rPr>
            </a:b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1" y="1063181"/>
            <a:ext cx="6476887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548680"/>
            <a:ext cx="1928463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641" y="2420888"/>
            <a:ext cx="1946998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4293097"/>
            <a:ext cx="1946998" cy="1097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5248111"/>
            <a:ext cx="1461145" cy="1461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8"/>
          <p:cNvSpPr>
            <a:spLocks noChangeArrowheads="1"/>
          </p:cNvSpPr>
          <p:nvPr/>
        </p:nvSpPr>
        <p:spPr bwMode="auto">
          <a:xfrm>
            <a:off x="107503" y="5517232"/>
            <a:ext cx="6696745" cy="101566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огороженном участке леса неподалеку от села Шкотово, без решеток и в привычных для себя условиях, обитают представители фауны Приморского края. Среди них — волки, медведи, кабарги, олени, кабаны, рыси, барсуки, лесные коты, енотовидные собаки, 17 видов хищных птиц. Даже амурские тигры здесь живут на свободе, а наблюдать за ними можно с поднятых на безопасную высоту помостов. Организован уникальный парк был в 2007 году.</a:t>
            </a:r>
            <a:endParaRPr kumimoji="0" lang="ru-RU" sz="1800" b="0" i="0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99604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51520" y="260648"/>
            <a:ext cx="87849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0" dirty="0">
                <a:latin typeface="Times New Roman" pitchFamily="18" charset="0"/>
                <a:cs typeface="Times New Roman" pitchFamily="18" charset="0"/>
              </a:rPr>
              <a:t>Водопад Большой </a:t>
            </a:r>
            <a:r>
              <a:rPr lang="ru-RU" sz="3200" b="0" dirty="0" err="1">
                <a:latin typeface="Times New Roman" pitchFamily="18" charset="0"/>
                <a:cs typeface="Times New Roman" pitchFamily="18" charset="0"/>
              </a:rPr>
              <a:t>Амгинский</a:t>
            </a:r>
            <a:r>
              <a:rPr lang="ru-RU" sz="3200" b="0" dirty="0">
                <a:latin typeface="Times New Roman" pitchFamily="18" charset="0"/>
                <a:cs typeface="Times New Roman" pitchFamily="18" charset="0"/>
              </a:rPr>
              <a:t> (Черный шаман) </a:t>
            </a:r>
          </a:p>
        </p:txBody>
      </p:sp>
      <p:pic>
        <p:nvPicPr>
          <p:cNvPr id="2052" name="Picture 4" descr="http://d2me0fuzw8a1c5.cloudfront.net/sites/default/files/styles/large/public/images/22922/chernyy_sham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20" y="980728"/>
            <a:ext cx="3755571" cy="2816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283968" y="845423"/>
            <a:ext cx="43924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b="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400" b="0" dirty="0" smtClean="0">
                <a:latin typeface="Times New Roman" pitchFamily="18" charset="0"/>
                <a:cs typeface="Times New Roman" pitchFamily="18" charset="0"/>
              </a:rPr>
              <a:t>Один </a:t>
            </a:r>
            <a:r>
              <a:rPr lang="ru-RU" sz="1400" b="0" dirty="0">
                <a:latin typeface="Times New Roman" pitchFamily="18" charset="0"/>
                <a:cs typeface="Times New Roman" pitchFamily="18" charset="0"/>
              </a:rPr>
              <a:t>из самых высоких водопадов Приморского края (33 метра) расположен в верховьях реки </a:t>
            </a:r>
            <a:r>
              <a:rPr lang="ru-RU" sz="1400" b="0" dirty="0" err="1">
                <a:latin typeface="Times New Roman" pitchFamily="18" charset="0"/>
                <a:cs typeface="Times New Roman" pitchFamily="18" charset="0"/>
              </a:rPr>
              <a:t>Амгу</a:t>
            </a:r>
            <a:r>
              <a:rPr lang="ru-RU" sz="1400" b="0" dirty="0">
                <a:latin typeface="Times New Roman" pitchFamily="18" charset="0"/>
                <a:cs typeface="Times New Roman" pitchFamily="18" charset="0"/>
              </a:rPr>
              <a:t>. Свое название «Черный шаман» водопад получил благодаря огромному черному камню, лежащему наверху. </a:t>
            </a:r>
            <a:r>
              <a:rPr lang="ru-RU" sz="1400" b="0" dirty="0" smtClean="0">
                <a:latin typeface="Times New Roman" pitchFamily="18" charset="0"/>
                <a:cs typeface="Times New Roman" pitchFamily="18" charset="0"/>
              </a:rPr>
              <a:t>Правда</a:t>
            </a:r>
            <a:r>
              <a:rPr lang="ru-RU" sz="1400" b="0" dirty="0">
                <a:latin typeface="Times New Roman" pitchFamily="18" charset="0"/>
                <a:cs typeface="Times New Roman" pitchFamily="18" charset="0"/>
              </a:rPr>
              <a:t>, в дни половодья его не видно из-за бушующих потоков воды. Невообразимой красоты каньон, по которому протекает речка, носит жутковатое имя Пасть Дьявола, и окружен мощными двухсотметровыми скалами, закрывающими его от солнечного света. </a:t>
            </a:r>
            <a:r>
              <a:rPr lang="ru-RU" sz="1400" b="0" dirty="0" err="1">
                <a:latin typeface="Times New Roman" pitchFamily="18" charset="0"/>
                <a:cs typeface="Times New Roman" pitchFamily="18" charset="0"/>
              </a:rPr>
              <a:t>Амгу</a:t>
            </a:r>
            <a:r>
              <a:rPr lang="ru-RU" sz="1400" b="0" dirty="0">
                <a:latin typeface="Times New Roman" pitchFamily="18" charset="0"/>
                <a:cs typeface="Times New Roman" pitchFamily="18" charset="0"/>
              </a:rPr>
              <a:t> в этом месте почти до середины лета скованна льдом, а ее берега укутаны снежным покровом. Дорога к Черному шаману была расчищена во время специальной программы руководства </a:t>
            </a:r>
            <a:r>
              <a:rPr lang="ru-RU" sz="1400" b="0" dirty="0" err="1">
                <a:latin typeface="Times New Roman" pitchFamily="18" charset="0"/>
                <a:cs typeface="Times New Roman" pitchFamily="18" charset="0"/>
              </a:rPr>
              <a:t>Тернейского</a:t>
            </a:r>
            <a:r>
              <a:rPr lang="ru-RU" sz="1400" b="0" dirty="0">
                <a:latin typeface="Times New Roman" pitchFamily="18" charset="0"/>
                <a:cs typeface="Times New Roman" pitchFamily="18" charset="0"/>
              </a:rPr>
              <a:t> района, но и сейчас покажется гостям настоящим экстремальным приключением. Чтобы попасть на «второй этаж», сперва придется спуститься вниз по реке примерно на 800 метров – здесь расположены рукотворные ступеньки, облегчающие подъем. Через 15 минут перед путешественниками открывается прекрасная панорама: тут, на самом верху, разместились еще шесть маленьких водопадов высотой до 9 метров. Для охраны этих невероятных чудес природы создан </a:t>
            </a:r>
            <a:r>
              <a:rPr lang="ru-RU" sz="1400" b="0" dirty="0" err="1">
                <a:latin typeface="Times New Roman" pitchFamily="18" charset="0"/>
                <a:cs typeface="Times New Roman" pitchFamily="18" charset="0"/>
              </a:rPr>
              <a:t>Кема-Амгинский</a:t>
            </a:r>
            <a:r>
              <a:rPr lang="ru-RU" sz="1400" b="0" dirty="0">
                <a:latin typeface="Times New Roman" pitchFamily="18" charset="0"/>
                <a:cs typeface="Times New Roman" pitchFamily="18" charset="0"/>
              </a:rPr>
              <a:t> национальный парк</a:t>
            </a:r>
            <a:r>
              <a:rPr lang="ru-RU" sz="1400" dirty="0"/>
              <a:t>.</a:t>
            </a:r>
          </a:p>
        </p:txBody>
      </p:sp>
      <p:pic>
        <p:nvPicPr>
          <p:cNvPr id="2054" name="Picture 6" descr="http://vodopad-lednik.ru/images/stories/vodopad1/bolshoj_amginskij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369" y="3893765"/>
            <a:ext cx="3505471" cy="2563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Bef>
                <a:spcPts val="1800"/>
              </a:spcBef>
              <a:spcAft>
                <a:spcPts val="600"/>
              </a:spcAft>
            </a:pPr>
            <a:r>
              <a:rPr lang="ru-RU" sz="4000" dirty="0" smtClean="0"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4000" dirty="0" smtClean="0"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4000" dirty="0" err="1" smtClean="0"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Беневские</a:t>
            </a:r>
            <a:r>
              <a:rPr lang="ru-RU" sz="4000" dirty="0" smtClean="0"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водопады</a:t>
            </a:r>
            <a:r>
              <a:rPr lang="ru-RU" sz="3200" dirty="0">
                <a:ea typeface="Calibri"/>
                <a:cs typeface="Times New Roman"/>
              </a:rPr>
              <a:t/>
            </a:r>
            <a:br>
              <a:rPr lang="ru-RU" sz="3200" dirty="0">
                <a:ea typeface="Calibri"/>
                <a:cs typeface="Times New Roman"/>
              </a:rPr>
            </a:br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1052736"/>
            <a:ext cx="5810250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25690" y="5177517"/>
            <a:ext cx="8888801" cy="101566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Украшение южного Приморья, самые посещаемые туристами водопады. Расположены они в горах Пржевальского,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образованы водами </a:t>
            </a:r>
            <a:r>
              <a:rPr kumimoji="0" lang="ru-RU" sz="1200" b="0" i="0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Еломовского</a:t>
            </a: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ключа, который берет свое начало на самых высоких горных вершинах. Грохочущий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поток воды обрушивается с отвесных скал и образует каскад из многочисленных роскошных водопадов. Всего их около 30. Первый – самый крупный – имеет высоту более 20 м. Территории водопадов присвоен статус охраняемого памятника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природы.</a:t>
            </a:r>
            <a:endParaRPr kumimoji="0" lang="ru-RU" sz="1800" b="0" i="0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58299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20080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333333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Маяк </a:t>
            </a:r>
            <a:r>
              <a:rPr lang="ru-RU" sz="3600" dirty="0" err="1" smtClean="0">
                <a:solidFill>
                  <a:srgbClr val="333333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Эгершельд</a:t>
            </a:r>
            <a:r>
              <a:rPr lang="ru-RU" sz="3600" dirty="0" smtClean="0">
                <a:solidFill>
                  <a:srgbClr val="333333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29" b="21904"/>
          <a:stretch/>
        </p:blipFill>
        <p:spPr bwMode="auto">
          <a:xfrm>
            <a:off x="1610359" y="980728"/>
            <a:ext cx="6211314" cy="3539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95536" y="4869160"/>
            <a:ext cx="86409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b="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Один из старейших маяков Дальнего Востока был создан в 1876 году и с тех пор неустанно направляет суда в порт Владивостока. Эта достопримечательность считается крайней материковой точкой города и включена во все экскурсионные программы. Этот маяк, названный в честь Густава </a:t>
            </a:r>
            <a:r>
              <a:rPr lang="ru-RU" sz="1200" b="0" dirty="0" err="1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Эгершельда</a:t>
            </a:r>
            <a:r>
              <a:rPr lang="ru-RU" sz="1200" b="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великого исследователя залива Петра Первого, был построен для безопасного прохода кораблей через пролив Босфор Восточный и из-за достаточно сильных отливных течений в районе мыса Токаревского. Первые 35 лет маяк был простым светящимся в темноте знаком, а в 1910 году на восьмигранном фундаменте была возведена двенадцатиметровая белая башня из камня, которая сохранилась до сих пор в неизменном виде. Маяк </a:t>
            </a:r>
            <a:r>
              <a:rPr lang="ru-RU" sz="1200" b="0" dirty="0" err="1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Эгершельд</a:t>
            </a:r>
            <a:r>
              <a:rPr lang="ru-RU" sz="1200" b="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стал символом главного города Приморья и любимым местом отдыха жителей города и его гостей. Отсюда открывается отличный вид на остров Русский и бескрайние просторы сурового северного моря</a:t>
            </a:r>
            <a:endParaRPr lang="ru-RU" sz="1200" b="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83527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Вантовые мосты Владивостока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84784"/>
            <a:ext cx="4794449" cy="325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5984" y="980728"/>
            <a:ext cx="2628544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520" y="5445224"/>
            <a:ext cx="8640960" cy="924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1125"/>
              </a:spcAft>
            </a:pPr>
            <a:r>
              <a:rPr lang="ru-RU" sz="1200" b="0" dirty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Два вантовых моста во Владивостоке, построенные в 2012 году, входят в пятерку самых крупных мостов подобной конструкции в мире. Протяженность пролета Русского моста — более 1 км, общая длина дорожного полотна — 3 км. Длина Золотого моста – 1388 м, он служит соединяющим звеном между двумя берегами центральной бухты города Золотой Рог. Отсюда начинал расти Владивосток, здесь расположены морские порты, множество судов, великолепная набережная.</a:t>
            </a:r>
            <a:endParaRPr lang="ru-RU" sz="1200" b="0" dirty="0"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9958" y="3209529"/>
            <a:ext cx="2945209" cy="195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28276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Владивостокская крепость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2514" y="2420888"/>
            <a:ext cx="5448061" cy="3624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27584" y="1052736"/>
            <a:ext cx="7848872" cy="101566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Владивостокская крепость предназначалась для обороны порта от вражеских вторжений со стороны моря и суши.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рубеже XIX -XX вв. были построены уникальные по прочности и надежности фортификационные сооружения,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которые представляли собой сложные инженерные конструкции. На протяжении столетия это была самая мощная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твердыня в истории России. В начале 90-х годов последний раз в ходе учений прозвучали выстрелы крепостных пушек, теперь здесь открыт музей.</a:t>
            </a:r>
            <a:endParaRPr kumimoji="0" lang="ru-RU" sz="1800" b="0" i="0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1995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15000"/>
              </a:lnSpc>
              <a:spcBef>
                <a:spcPts val="1800"/>
              </a:spcBef>
              <a:spcAft>
                <a:spcPts val="600"/>
              </a:spcAft>
            </a:pPr>
            <a:r>
              <a:rPr lang="ru-RU" sz="3600" dirty="0">
                <a:latin typeface="Times New Roman" pitchFamily="18" charset="0"/>
                <a:ea typeface="Times New Roman"/>
                <a:cs typeface="Times New Roman" pitchFamily="18" charset="0"/>
              </a:rPr>
              <a:t>Ворошиловская батарея</a:t>
            </a:r>
            <a:r>
              <a:rPr lang="ru-RU" sz="3600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3600" dirty="0"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899592" y="1035218"/>
            <a:ext cx="6794360" cy="101566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Легендарное фортификационное сооружение находится на юге острова Русского. Береговая батарея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была построена в 30-х годах прошлого века для защиты от вражеских нападений со стороны моря.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Две башни с орудиями поместили в низине между сопками так, чтобы с моря они не были видны.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 башнями находятся подземные бункеры в несколько этажей, способные выдержать мощные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бомбовые удары. С 1997 года батарея снята с вооружения, и на ее основе создан музей.</a:t>
            </a:r>
            <a:endParaRPr kumimoji="0" lang="ru-RU" sz="1800" b="0" i="0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492896"/>
            <a:ext cx="5568220" cy="3644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35256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562074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Bef>
                <a:spcPts val="1800"/>
              </a:spcBef>
              <a:spcAft>
                <a:spcPts val="600"/>
              </a:spcAft>
            </a:pPr>
            <a:r>
              <a:rPr lang="ru-RU" sz="4000" dirty="0" smtClean="0"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Дальневосточный морской заповедник</a:t>
            </a:r>
            <a:r>
              <a:rPr lang="ru-RU" sz="3200" dirty="0">
                <a:ea typeface="Calibri"/>
                <a:cs typeface="Times New Roman"/>
              </a:rPr>
              <a:t/>
            </a:r>
            <a:br>
              <a:rPr lang="ru-RU" sz="3200" dirty="0">
                <a:ea typeface="Calibri"/>
                <a:cs typeface="Times New Roman"/>
              </a:rPr>
            </a:br>
            <a:endParaRPr lang="ru-RU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26423">
            <a:off x="1319592" y="1156750"/>
            <a:ext cx="2093218" cy="1339660"/>
          </a:xfrm>
          <a:prstGeom prst="ellipse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00" t="32858" r="27509" b="11198"/>
          <a:stretch/>
        </p:blipFill>
        <p:spPr bwMode="auto">
          <a:xfrm rot="1285114">
            <a:off x="5036700" y="1029389"/>
            <a:ext cx="2403335" cy="1594380"/>
          </a:xfrm>
          <a:prstGeom prst="ellipse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397562" y="5805264"/>
            <a:ext cx="8598572" cy="83099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Заповедник в заливе Петра Великого основан в 1978 году. 97% его территории – морские воды с сотнями видами рыб, редкими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водорослями, моллюсками, кишечнополостными и игольчатыми, нуждающимися в охране. В составе заповедника 11 островов.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них зарегистрировано 780 видов растений, 350 видов птиц. Бухта Астафьева в зоне заповедника – популярное место отдыха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 прозрачной ярко-голубой водой, белоснежным песчаным пляжем, удивительной дикой природой.</a:t>
            </a:r>
            <a:endParaRPr kumimoji="0" lang="ru-RU" sz="1800" b="0" i="0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564904"/>
            <a:ext cx="2157004" cy="1432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6876" y="3858370"/>
            <a:ext cx="2407910" cy="1552962"/>
          </a:xfrm>
          <a:prstGeom prst="ellipse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9345" y="3789040"/>
            <a:ext cx="2034014" cy="1691622"/>
          </a:xfrm>
          <a:prstGeom prst="ellipse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56392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19514"/>
            <a:ext cx="8229600" cy="784218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Парк Драконов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956" y="1844824"/>
            <a:ext cx="7201444" cy="4781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899592" y="720304"/>
            <a:ext cx="7272808" cy="101566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Название этому необычному парку дали природные композиции из камня, напоминающие гигантских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доисторических животных. Комплекс из скальных останцев занимает площадь в 36 км</a:t>
            </a:r>
            <a:r>
              <a:rPr kumimoji="0" lang="ru-RU" sz="1200" b="0" i="0" strike="noStrike" cap="none" normalizeH="0" baseline="3000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ученые полагают,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что образовался он в результате многовекового выветривания. Хотя есть и сторонники неестественного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происхождения каменных скульптур. Уж очень они реалистично выглядят – черепахи, крокодилы, </a:t>
            </a:r>
            <a:r>
              <a:rPr kumimoji="0" lang="ru-RU" sz="1200" b="0" i="0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маленькиеи</a:t>
            </a: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большие драконы, динозавры, змеиные головы.</a:t>
            </a:r>
            <a:endParaRPr kumimoji="0" lang="ru-RU" sz="1200" b="0" i="0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23846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Bef>
                <a:spcPts val="1800"/>
              </a:spcBef>
              <a:spcAft>
                <a:spcPts val="600"/>
              </a:spcAft>
            </a:pPr>
            <a:r>
              <a:rPr lang="ru-RU" sz="40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4000" dirty="0" err="1" smtClean="0">
                <a:latin typeface="Times New Roman" pitchFamily="18" charset="0"/>
                <a:ea typeface="Times New Roman"/>
                <a:cs typeface="Times New Roman" pitchFamily="18" charset="0"/>
              </a:rPr>
              <a:t>Кекуры</a:t>
            </a:r>
            <a:r>
              <a:rPr lang="ru-RU" sz="40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4000" dirty="0">
                <a:latin typeface="Times New Roman" pitchFamily="18" charset="0"/>
                <a:ea typeface="Times New Roman"/>
                <a:cs typeface="Times New Roman" pitchFamily="18" charset="0"/>
              </a:rPr>
              <a:t>Два Брата и маяк </a:t>
            </a:r>
            <a:r>
              <a:rPr lang="ru-RU" sz="4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Бринера</a:t>
            </a:r>
            <a:r>
              <a:rPr lang="ru-RU" sz="3200" dirty="0">
                <a:ea typeface="Calibri"/>
                <a:cs typeface="Times New Roman"/>
              </a:rPr>
              <a:t/>
            </a:r>
            <a:br>
              <a:rPr lang="ru-RU" sz="3200" dirty="0">
                <a:ea typeface="Calibri"/>
                <a:cs typeface="Times New Roman"/>
              </a:rPr>
            </a:b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836712"/>
            <a:ext cx="6460604" cy="4302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683568" y="5445224"/>
            <a:ext cx="7180684" cy="101566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Одно из самых известных мест Дальнего Востока до 1997 было запечатлено на денежной купюре России.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Две скалы-</a:t>
            </a:r>
            <a:r>
              <a:rPr kumimoji="0" lang="ru-RU" sz="1200" b="0" i="0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кекура</a:t>
            </a: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величественно возвышаются над водами Японского моря в бухте Рудная, неподалеку от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мыса </a:t>
            </a:r>
            <a:r>
              <a:rPr kumimoji="0" lang="ru-RU" sz="1200" b="0" i="0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Бринера</a:t>
            </a: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Расположены </a:t>
            </a:r>
            <a:r>
              <a:rPr kumimoji="0" lang="ru-RU" sz="1200" b="0" i="0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кекуры</a:t>
            </a: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общей платформе, в 130 м от берега, их возраст оценивают в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60 млн лет. Находящийся рядом мыс </a:t>
            </a:r>
            <a:r>
              <a:rPr kumimoji="0" lang="ru-RU" sz="1200" b="0" i="0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Бринера</a:t>
            </a: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— это два скалистых холма, на вершине одного из которых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1950 году был построен маяк в виде белокаменной башни.</a:t>
            </a:r>
            <a:endParaRPr kumimoji="0" lang="ru-RU" sz="1800" b="0" i="0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963662"/>
            <a:ext cx="2094838" cy="1175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64786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293</TotalTime>
  <Words>1494</Words>
  <Application>Microsoft Office PowerPoint</Application>
  <PresentationFormat>Экран (4:3)</PresentationFormat>
  <Paragraphs>72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Достопримечательности Приморского края</vt:lpstr>
      <vt:lpstr>Бохайские крепости </vt:lpstr>
      <vt:lpstr>Остров Петрова</vt:lpstr>
      <vt:lpstr>Остров Путятина</vt:lpstr>
      <vt:lpstr>Ливандийская гора (Пидан)</vt:lpstr>
      <vt:lpstr>                       Приморский Сафари-парк </vt:lpstr>
      <vt:lpstr> </vt:lpstr>
      <vt:lpstr> Беневские водопады </vt:lpstr>
      <vt:lpstr>Маяк Эгершельд </vt:lpstr>
      <vt:lpstr>Вантовые мосты Владивостока</vt:lpstr>
      <vt:lpstr>Владивостокская крепость</vt:lpstr>
      <vt:lpstr>Ворошиловская батарея </vt:lpstr>
      <vt:lpstr>Дальневосточный морской заповедник </vt:lpstr>
      <vt:lpstr>Парк Драконов</vt:lpstr>
      <vt:lpstr> Кекуры Два Брата и маяк Бринера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[Название проекта] Анализ причин неудачи</dc:title>
  <dc:creator>Пользователь</dc:creator>
  <cp:lastModifiedBy>Пользователь</cp:lastModifiedBy>
  <cp:revision>40</cp:revision>
  <dcterms:created xsi:type="dcterms:W3CDTF">2010-08-01T17:57:16Z</dcterms:created>
  <dcterms:modified xsi:type="dcterms:W3CDTF">2023-06-09T08:05:57Z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TC010184551049</vt:lpwstr>
  </property>
</Properties>
</file>