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57" r:id="rId18"/>
    <p:sldId id="256" r:id="rId19"/>
    <p:sldId id="258" r:id="rId20"/>
    <p:sldId id="259" r:id="rId21"/>
    <p:sldId id="260" r:id="rId22"/>
    <p:sldId id="261" r:id="rId23"/>
    <p:sldId id="262" r:id="rId24"/>
    <p:sldId id="263" r:id="rId25"/>
    <p:sldId id="264" r:id="rId26"/>
    <p:sldId id="265" r:id="rId27"/>
    <p:sldId id="26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848F6-82DA-49E0-87F9-39805ADD7550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FD0469-A062-4F28-AB15-F8029957AFC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B11EC034-0CC9-4947-9F90-DD4554312E68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3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0483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50034" cy="34280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6D30C02D-4A47-4297-B282-128509E0E406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4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1507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48423" cy="342662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81894933-3638-4CF6-B43A-6FAD79BE6B55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5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48423" cy="342662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50821D4F-410B-496F-9712-C55BB761BAF0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6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3555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50034" cy="34280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B77BC4E6-EB5F-46E5-B1ED-62C2C0BE08B3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7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579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50034" cy="34280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68211E34-BD2C-4E7B-ADFD-29219CCE71BF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8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3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50034" cy="34280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AFE5B3BC-9BE0-4EA0-B46C-D0AED59664AB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10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6627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50034" cy="34280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6D33824D-895C-4361-A171-99634E94C711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11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7651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50034" cy="34280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7652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094A604F-5AD5-4A10-B70E-DC832586728D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12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8675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48423" cy="342662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8676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F5C3CEEF-25FC-4961-9D3C-1DC0498CD1E3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13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9699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48423" cy="342662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9700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7BF0B9AC-7104-41BB-9345-6AE620E20F24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14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48423" cy="342662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A9E6CA30-15F6-444F-8D26-3C55CB37960A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15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1747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48423" cy="342662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317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  <a:tabLst>
                <a:tab pos="0" algn="l"/>
                <a:tab pos="409575" algn="l"/>
                <a:tab pos="820738" algn="l"/>
                <a:tab pos="1231900" algn="l"/>
                <a:tab pos="1641475" algn="l"/>
                <a:tab pos="2052638" algn="l"/>
                <a:tab pos="2463800" algn="l"/>
                <a:tab pos="2874963" algn="l"/>
                <a:tab pos="3286125" algn="l"/>
                <a:tab pos="3697288" algn="l"/>
                <a:tab pos="4108450" algn="l"/>
                <a:tab pos="4519613" algn="l"/>
                <a:tab pos="4930775" algn="l"/>
                <a:tab pos="5341938" algn="l"/>
                <a:tab pos="5753100" algn="l"/>
                <a:tab pos="6164263" algn="l"/>
                <a:tab pos="6575425" algn="l"/>
                <a:tab pos="6986588" algn="l"/>
                <a:tab pos="7397750" algn="l"/>
                <a:tab pos="7808913" algn="l"/>
                <a:tab pos="8220075" algn="l"/>
              </a:tabLst>
            </a:pPr>
            <a:fld id="{23F34C00-6EBC-41CA-98CB-ECFFF59F4D59}" type="slidenum">
              <a:rPr lang="ru-RU" smtClean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>
                <a:buFont typeface="Times New Roman" pitchFamily="18" charset="0"/>
                <a:buNone/>
                <a:tabLst>
                  <a:tab pos="0" algn="l"/>
                  <a:tab pos="409575" algn="l"/>
                  <a:tab pos="820738" algn="l"/>
                  <a:tab pos="1231900" algn="l"/>
                  <a:tab pos="1641475" algn="l"/>
                  <a:tab pos="2052638" algn="l"/>
                  <a:tab pos="2463800" algn="l"/>
                  <a:tab pos="2874963" algn="l"/>
                  <a:tab pos="3286125" algn="l"/>
                  <a:tab pos="3697288" algn="l"/>
                  <a:tab pos="4108450" algn="l"/>
                  <a:tab pos="4519613" algn="l"/>
                  <a:tab pos="4930775" algn="l"/>
                  <a:tab pos="5341938" algn="l"/>
                  <a:tab pos="5753100" algn="l"/>
                  <a:tab pos="6164263" algn="l"/>
                  <a:tab pos="6575425" algn="l"/>
                  <a:tab pos="6986588" algn="l"/>
                  <a:tab pos="7397750" algn="l"/>
                  <a:tab pos="7808913" algn="l"/>
                  <a:tab pos="8220075" algn="l"/>
                </a:tabLst>
              </a:pPr>
              <a:t>16</a:t>
            </a:fld>
            <a:endParaRPr lang="ru-RU" smtClean="0"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2771" name="Text Box 1"/>
          <p:cNvSpPr txBox="1">
            <a:spLocks noChangeArrowheads="1"/>
          </p:cNvSpPr>
          <p:nvPr/>
        </p:nvSpPr>
        <p:spPr bwMode="auto">
          <a:xfrm>
            <a:off x="1003178" y="694962"/>
            <a:ext cx="4850034" cy="3428087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83677" tIns="41838" rIns="83677" bIns="41838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32772" name="Rectangle 2"/>
          <p:cNvSpPr>
            <a:spLocks noGrp="1" noChangeArrowheads="1"/>
          </p:cNvSpPr>
          <p:nvPr>
            <p:ph type="body"/>
          </p:nvPr>
        </p:nvSpPr>
        <p:spPr>
          <a:xfrm>
            <a:off x="685961" y="4343510"/>
            <a:ext cx="5481247" cy="41099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__________Microsoft_Office_Excel1.xls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__________Microsoft_Office_Excel2.xls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783360" y="2187591"/>
            <a:ext cx="7773120" cy="1470394"/>
          </a:xfrm>
        </p:spPr>
        <p:txBody>
          <a:bodyPr/>
          <a:lstStyle/>
          <a:p>
            <a:r>
              <a:rPr lang="ru-RU" sz="6500" dirty="0" smtClean="0"/>
              <a:t>Обобщение опыта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/>
          <a:srcRect l="38641" r="36473"/>
          <a:stretch>
            <a:fillRect/>
          </a:stretch>
        </p:blipFill>
        <p:spPr bwMode="auto">
          <a:xfrm>
            <a:off x="6192011" y="2068047"/>
            <a:ext cx="2721600" cy="27218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0814" y="253444"/>
            <a:ext cx="2125440" cy="16590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" y="642307"/>
            <a:ext cx="6127200" cy="5747935"/>
          </a:xfrm>
          <a:prstGeom prst="rect">
            <a:avLst/>
          </a:prstGeom>
          <a:noFill/>
        </p:spPr>
        <p:txBody>
          <a:bodyPr lIns="82945" tIns="41473" rIns="82945" bIns="41473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900" i="1" dirty="0"/>
              <a:t>Обобщение опыта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sz="2900" i="1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900" i="1" dirty="0"/>
              <a:t>учителя начальных классов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sz="2900" i="1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900" i="1" dirty="0" err="1"/>
              <a:t>Гудаченко</a:t>
            </a:r>
            <a:r>
              <a:rPr lang="ru-RU" sz="2900" i="1" dirty="0"/>
              <a:t> Андрея Валерьевича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sz="2900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sz="2900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sz="2900" dirty="0"/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Arial" pitchFamily="34" charset="0"/>
              </a:rPr>
              <a:t>Частное общеобразовательное учреждение</a:t>
            </a:r>
            <a:endParaRPr lang="ru-RU" dirty="0">
              <a:solidFill>
                <a:schemeClr val="tx1"/>
              </a:solidFill>
              <a:latin typeface="Arial" pitchFamily="34" charset="0"/>
            </a:endParaRP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Arial" pitchFamily="34" charset="0"/>
              </a:rPr>
              <a:t>«Школа – интернат №1 среднего общего образования </a:t>
            </a:r>
            <a:endParaRPr lang="ru-RU" dirty="0">
              <a:solidFill>
                <a:schemeClr val="tx1"/>
              </a:solidFill>
              <a:latin typeface="Arial" pitchFamily="34" charset="0"/>
            </a:endParaRPr>
          </a:p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Arial" pitchFamily="34" charset="0"/>
              </a:rPr>
              <a:t>открытого акционерного общества  «Российские железные дороги»</a:t>
            </a:r>
            <a:endParaRPr lang="ru-RU" dirty="0">
              <a:solidFill>
                <a:schemeClr val="tx1"/>
              </a:solidFill>
              <a:latin typeface="Arial" pitchFamily="34" charset="0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900" dirty="0"/>
              <a:t>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 sz="2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6" name="Rectangle 20"/>
          <p:cNvSpPr>
            <a:spLocks noChangeArrowheads="1"/>
          </p:cNvSpPr>
          <p:nvPr/>
        </p:nvSpPr>
        <p:spPr bwMode="auto">
          <a:xfrm>
            <a:off x="1110241" y="3429001"/>
            <a:ext cx="3602880" cy="907295"/>
          </a:xfrm>
          <a:prstGeom prst="rect">
            <a:avLst/>
          </a:prstGeom>
          <a:gradFill rotWithShape="0">
            <a:gsLst>
              <a:gs pos="0">
                <a:srgbClr val="FF9966"/>
              </a:gs>
              <a:gs pos="100000">
                <a:srgbClr val="FFFF99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    Специальность: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    учитель начальных классов</a:t>
            </a:r>
          </a:p>
        </p:txBody>
      </p:sp>
      <p:sp>
        <p:nvSpPr>
          <p:cNvPr id="6147" name="Rectangle 17"/>
          <p:cNvSpPr>
            <a:spLocks noChangeArrowheads="1"/>
          </p:cNvSpPr>
          <p:nvPr/>
        </p:nvSpPr>
        <p:spPr bwMode="auto">
          <a:xfrm>
            <a:off x="1072801" y="1290376"/>
            <a:ext cx="3630240" cy="712875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FF99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Гудаченко Андрей Валерьевич</a:t>
            </a:r>
          </a:p>
          <a:p>
            <a:pPr algn="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6148" name="Rectangle 18"/>
          <p:cNvSpPr>
            <a:spLocks noChangeArrowheads="1"/>
          </p:cNvSpPr>
          <p:nvPr/>
        </p:nvSpPr>
        <p:spPr bwMode="auto">
          <a:xfrm>
            <a:off x="1072800" y="5567625"/>
            <a:ext cx="3628800" cy="652389"/>
          </a:xfrm>
          <a:prstGeom prst="rect">
            <a:avLst/>
          </a:prstGeom>
          <a:gradFill rotWithShape="0">
            <a:gsLst>
              <a:gs pos="0">
                <a:srgbClr val="FF9966"/>
              </a:gs>
              <a:gs pos="100000">
                <a:srgbClr val="FFFF66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   Стаж работы: 30 лет</a:t>
            </a:r>
            <a:endParaRPr lang="ru-RU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95200" y="5438012"/>
            <a:ext cx="931680" cy="907295"/>
            <a:chOff x="237" y="3200"/>
            <a:chExt cx="647" cy="630"/>
          </a:xfrm>
        </p:grpSpPr>
        <p:sp>
          <p:nvSpPr>
            <p:cNvPr id="6181" name="Oval 8"/>
            <p:cNvSpPr>
              <a:spLocks noChangeArrowheads="1"/>
            </p:cNvSpPr>
            <p:nvPr/>
          </p:nvSpPr>
          <p:spPr bwMode="auto">
            <a:xfrm>
              <a:off x="237" y="3200"/>
              <a:ext cx="648" cy="631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82" name="Freeform 9"/>
            <p:cNvSpPr>
              <a:spLocks noChangeArrowheads="1"/>
            </p:cNvSpPr>
            <p:nvPr/>
          </p:nvSpPr>
          <p:spPr bwMode="auto">
            <a:xfrm>
              <a:off x="304" y="3211"/>
              <a:ext cx="451" cy="238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313920" y="3401638"/>
            <a:ext cx="959040" cy="907295"/>
            <a:chOff x="218" y="2362"/>
            <a:chExt cx="666" cy="630"/>
          </a:xfrm>
        </p:grpSpPr>
        <p:sp>
          <p:nvSpPr>
            <p:cNvPr id="6179" name="Oval 11"/>
            <p:cNvSpPr>
              <a:spLocks noChangeArrowheads="1"/>
            </p:cNvSpPr>
            <p:nvPr/>
          </p:nvSpPr>
          <p:spPr bwMode="auto">
            <a:xfrm>
              <a:off x="218" y="2362"/>
              <a:ext cx="667" cy="631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80" name="Freeform 12"/>
            <p:cNvSpPr>
              <a:spLocks noChangeArrowheads="1"/>
            </p:cNvSpPr>
            <p:nvPr/>
          </p:nvSpPr>
          <p:spPr bwMode="auto">
            <a:xfrm>
              <a:off x="294" y="2373"/>
              <a:ext cx="515" cy="238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28320" y="1208288"/>
            <a:ext cx="946080" cy="848249"/>
            <a:chOff x="228" y="839"/>
            <a:chExt cx="657" cy="589"/>
          </a:xfrm>
        </p:grpSpPr>
        <p:sp>
          <p:nvSpPr>
            <p:cNvPr id="6177" name="Oval 15"/>
            <p:cNvSpPr>
              <a:spLocks noChangeArrowheads="1"/>
            </p:cNvSpPr>
            <p:nvPr/>
          </p:nvSpPr>
          <p:spPr bwMode="auto">
            <a:xfrm>
              <a:off x="228" y="839"/>
              <a:ext cx="658" cy="590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78" name="Freeform 16"/>
            <p:cNvSpPr>
              <a:spLocks noChangeArrowheads="1"/>
            </p:cNvSpPr>
            <p:nvPr/>
          </p:nvSpPr>
          <p:spPr bwMode="auto">
            <a:xfrm>
              <a:off x="303" y="848"/>
              <a:ext cx="508" cy="223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152" name="Rectangle 19"/>
          <p:cNvSpPr>
            <a:spLocks noChangeArrowheads="1"/>
          </p:cNvSpPr>
          <p:nvPr/>
        </p:nvSpPr>
        <p:spPr bwMode="auto">
          <a:xfrm>
            <a:off x="1137601" y="4595523"/>
            <a:ext cx="3564000" cy="652388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FF66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   Квалификационная категория: 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   высшая  </a:t>
            </a:r>
          </a:p>
        </p:txBody>
      </p:sp>
      <p:sp>
        <p:nvSpPr>
          <p:cNvPr id="6153" name="Rectangle 20"/>
          <p:cNvSpPr>
            <a:spLocks noChangeArrowheads="1"/>
          </p:cNvSpPr>
          <p:nvPr/>
        </p:nvSpPr>
        <p:spPr bwMode="auto">
          <a:xfrm>
            <a:off x="1098721" y="2327285"/>
            <a:ext cx="3602880" cy="907295"/>
          </a:xfrm>
          <a:prstGeom prst="rect">
            <a:avLst/>
          </a:prstGeom>
          <a:gradFill rotWithShape="0">
            <a:gsLst>
              <a:gs pos="0">
                <a:srgbClr val="FF9966"/>
              </a:gs>
              <a:gs pos="100000">
                <a:srgbClr val="FFFF99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just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    Образование: высшее</a:t>
            </a:r>
          </a:p>
          <a:p>
            <a:pPr algn="just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    Поморский государственный </a:t>
            </a:r>
          </a:p>
          <a:p>
            <a:pPr algn="just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    университет им. М.В.Ломоносова</a:t>
            </a:r>
          </a:p>
        </p:txBody>
      </p: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313920" y="3403078"/>
            <a:ext cx="959040" cy="907295"/>
            <a:chOff x="218" y="2363"/>
            <a:chExt cx="666" cy="630"/>
          </a:xfrm>
        </p:grpSpPr>
        <p:sp>
          <p:nvSpPr>
            <p:cNvPr id="6175" name="Oval 22"/>
            <p:cNvSpPr>
              <a:spLocks noChangeArrowheads="1"/>
            </p:cNvSpPr>
            <p:nvPr/>
          </p:nvSpPr>
          <p:spPr bwMode="auto">
            <a:xfrm>
              <a:off x="218" y="2363"/>
              <a:ext cx="667" cy="631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76" name="Freeform 23"/>
            <p:cNvSpPr>
              <a:spLocks noChangeArrowheads="1"/>
            </p:cNvSpPr>
            <p:nvPr/>
          </p:nvSpPr>
          <p:spPr bwMode="auto">
            <a:xfrm>
              <a:off x="294" y="2373"/>
              <a:ext cx="515" cy="238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6" name="Group 27"/>
          <p:cNvGrpSpPr>
            <a:grpSpLocks/>
          </p:cNvGrpSpPr>
          <p:nvPr/>
        </p:nvGrpSpPr>
        <p:grpSpPr bwMode="auto">
          <a:xfrm>
            <a:off x="313920" y="3403078"/>
            <a:ext cx="959040" cy="907295"/>
            <a:chOff x="218" y="2363"/>
            <a:chExt cx="666" cy="630"/>
          </a:xfrm>
        </p:grpSpPr>
        <p:sp>
          <p:nvSpPr>
            <p:cNvPr id="6173" name="Oval 28"/>
            <p:cNvSpPr>
              <a:spLocks noChangeArrowheads="1"/>
            </p:cNvSpPr>
            <p:nvPr/>
          </p:nvSpPr>
          <p:spPr bwMode="auto">
            <a:xfrm>
              <a:off x="218" y="2363"/>
              <a:ext cx="667" cy="631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74" name="Freeform 29"/>
            <p:cNvSpPr>
              <a:spLocks noChangeArrowheads="1"/>
            </p:cNvSpPr>
            <p:nvPr/>
          </p:nvSpPr>
          <p:spPr bwMode="auto">
            <a:xfrm>
              <a:off x="294" y="2373"/>
              <a:ext cx="515" cy="238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7" name="Group 33"/>
          <p:cNvGrpSpPr>
            <a:grpSpLocks/>
          </p:cNvGrpSpPr>
          <p:nvPr/>
        </p:nvGrpSpPr>
        <p:grpSpPr bwMode="auto">
          <a:xfrm>
            <a:off x="313920" y="3403078"/>
            <a:ext cx="959040" cy="907295"/>
            <a:chOff x="218" y="2363"/>
            <a:chExt cx="666" cy="630"/>
          </a:xfrm>
        </p:grpSpPr>
        <p:sp>
          <p:nvSpPr>
            <p:cNvPr id="6171" name="Oval 34"/>
            <p:cNvSpPr>
              <a:spLocks noChangeArrowheads="1"/>
            </p:cNvSpPr>
            <p:nvPr/>
          </p:nvSpPr>
          <p:spPr bwMode="auto">
            <a:xfrm>
              <a:off x="218" y="2363"/>
              <a:ext cx="667" cy="631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72" name="Freeform 35"/>
            <p:cNvSpPr>
              <a:spLocks noChangeArrowheads="1"/>
            </p:cNvSpPr>
            <p:nvPr/>
          </p:nvSpPr>
          <p:spPr bwMode="auto">
            <a:xfrm>
              <a:off x="294" y="2373"/>
              <a:ext cx="515" cy="238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8" name="Group 39"/>
          <p:cNvGrpSpPr>
            <a:grpSpLocks/>
          </p:cNvGrpSpPr>
          <p:nvPr/>
        </p:nvGrpSpPr>
        <p:grpSpPr bwMode="auto">
          <a:xfrm>
            <a:off x="313920" y="3403078"/>
            <a:ext cx="959040" cy="907295"/>
            <a:chOff x="218" y="2363"/>
            <a:chExt cx="666" cy="630"/>
          </a:xfrm>
        </p:grpSpPr>
        <p:sp>
          <p:nvSpPr>
            <p:cNvPr id="6169" name="Oval 40"/>
            <p:cNvSpPr>
              <a:spLocks noChangeArrowheads="1"/>
            </p:cNvSpPr>
            <p:nvPr/>
          </p:nvSpPr>
          <p:spPr bwMode="auto">
            <a:xfrm>
              <a:off x="218" y="2363"/>
              <a:ext cx="667" cy="631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70" name="Freeform 41"/>
            <p:cNvSpPr>
              <a:spLocks noChangeArrowheads="1"/>
            </p:cNvSpPr>
            <p:nvPr/>
          </p:nvSpPr>
          <p:spPr bwMode="auto">
            <a:xfrm>
              <a:off x="294" y="2373"/>
              <a:ext cx="515" cy="238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9" name="Group 45"/>
          <p:cNvGrpSpPr>
            <a:grpSpLocks/>
          </p:cNvGrpSpPr>
          <p:nvPr/>
        </p:nvGrpSpPr>
        <p:grpSpPr bwMode="auto">
          <a:xfrm>
            <a:off x="295200" y="4401103"/>
            <a:ext cx="931680" cy="907295"/>
            <a:chOff x="237" y="3200"/>
            <a:chExt cx="647" cy="630"/>
          </a:xfrm>
        </p:grpSpPr>
        <p:sp>
          <p:nvSpPr>
            <p:cNvPr id="6167" name="Oval 46"/>
            <p:cNvSpPr>
              <a:spLocks noChangeArrowheads="1"/>
            </p:cNvSpPr>
            <p:nvPr/>
          </p:nvSpPr>
          <p:spPr bwMode="auto">
            <a:xfrm>
              <a:off x="237" y="3200"/>
              <a:ext cx="648" cy="631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68" name="Freeform 47"/>
            <p:cNvSpPr>
              <a:spLocks noChangeArrowheads="1"/>
            </p:cNvSpPr>
            <p:nvPr/>
          </p:nvSpPr>
          <p:spPr bwMode="auto">
            <a:xfrm>
              <a:off x="304" y="3211"/>
              <a:ext cx="451" cy="238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0" name="Group 48"/>
          <p:cNvGrpSpPr>
            <a:grpSpLocks/>
          </p:cNvGrpSpPr>
          <p:nvPr/>
        </p:nvGrpSpPr>
        <p:grpSpPr bwMode="auto">
          <a:xfrm>
            <a:off x="328321" y="3361313"/>
            <a:ext cx="931680" cy="907295"/>
            <a:chOff x="228" y="2334"/>
            <a:chExt cx="647" cy="630"/>
          </a:xfrm>
        </p:grpSpPr>
        <p:sp>
          <p:nvSpPr>
            <p:cNvPr id="6165" name="Oval 49"/>
            <p:cNvSpPr>
              <a:spLocks noChangeArrowheads="1"/>
            </p:cNvSpPr>
            <p:nvPr/>
          </p:nvSpPr>
          <p:spPr bwMode="auto">
            <a:xfrm>
              <a:off x="228" y="2334"/>
              <a:ext cx="648" cy="631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66" name="Freeform 50"/>
            <p:cNvSpPr>
              <a:spLocks noChangeArrowheads="1"/>
            </p:cNvSpPr>
            <p:nvPr/>
          </p:nvSpPr>
          <p:spPr bwMode="auto">
            <a:xfrm>
              <a:off x="295" y="2344"/>
              <a:ext cx="451" cy="238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1" name="Group 14"/>
          <p:cNvGrpSpPr>
            <a:grpSpLocks/>
          </p:cNvGrpSpPr>
          <p:nvPr/>
        </p:nvGrpSpPr>
        <p:grpSpPr bwMode="auto">
          <a:xfrm>
            <a:off x="295201" y="2327284"/>
            <a:ext cx="946080" cy="848250"/>
            <a:chOff x="228" y="839"/>
            <a:chExt cx="657" cy="589"/>
          </a:xfrm>
        </p:grpSpPr>
        <p:sp>
          <p:nvSpPr>
            <p:cNvPr id="6163" name="Oval 15"/>
            <p:cNvSpPr>
              <a:spLocks noChangeArrowheads="1"/>
            </p:cNvSpPr>
            <p:nvPr/>
          </p:nvSpPr>
          <p:spPr bwMode="auto">
            <a:xfrm>
              <a:off x="228" y="839"/>
              <a:ext cx="658" cy="590"/>
            </a:xfrm>
            <a:prstGeom prst="ellipse">
              <a:avLst/>
            </a:prstGeom>
            <a:gradFill rotWithShape="0">
              <a:gsLst>
                <a:gs pos="0">
                  <a:srgbClr val="FF9900"/>
                </a:gs>
                <a:gs pos="100000">
                  <a:srgbClr val="633B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6164" name="Freeform 16"/>
            <p:cNvSpPr>
              <a:spLocks noChangeArrowheads="1"/>
            </p:cNvSpPr>
            <p:nvPr/>
          </p:nvSpPr>
          <p:spPr bwMode="auto">
            <a:xfrm>
              <a:off x="303" y="848"/>
              <a:ext cx="508" cy="223"/>
            </a:xfrm>
            <a:custGeom>
              <a:avLst/>
              <a:gdLst>
                <a:gd name="T0" fmla="*/ 0 w 1321"/>
                <a:gd name="T1" fmla="*/ 0 h 712"/>
                <a:gd name="T2" fmla="*/ 0 w 1321"/>
                <a:gd name="T3" fmla="*/ 0 h 712"/>
                <a:gd name="T4" fmla="*/ 0 w 1321"/>
                <a:gd name="T5" fmla="*/ 0 h 712"/>
                <a:gd name="T6" fmla="*/ 0 w 1321"/>
                <a:gd name="T7" fmla="*/ 0 h 712"/>
                <a:gd name="T8" fmla="*/ 0 w 1321"/>
                <a:gd name="T9" fmla="*/ 0 h 712"/>
                <a:gd name="T10" fmla="*/ 0 w 1321"/>
                <a:gd name="T11" fmla="*/ 0 h 712"/>
                <a:gd name="T12" fmla="*/ 0 w 1321"/>
                <a:gd name="T13" fmla="*/ 0 h 712"/>
                <a:gd name="T14" fmla="*/ 0 w 1321"/>
                <a:gd name="T15" fmla="*/ 0 h 712"/>
                <a:gd name="T16" fmla="*/ 0 w 1321"/>
                <a:gd name="T17" fmla="*/ 0 h 712"/>
                <a:gd name="T18" fmla="*/ 0 w 1321"/>
                <a:gd name="T19" fmla="*/ 0 h 712"/>
                <a:gd name="T20" fmla="*/ 0 w 1321"/>
                <a:gd name="T21" fmla="*/ 0 h 712"/>
                <a:gd name="T22" fmla="*/ 0 w 1321"/>
                <a:gd name="T23" fmla="*/ 0 h 712"/>
                <a:gd name="T24" fmla="*/ 0 w 1321"/>
                <a:gd name="T25" fmla="*/ 0 h 712"/>
                <a:gd name="T26" fmla="*/ 0 w 1321"/>
                <a:gd name="T27" fmla="*/ 0 h 712"/>
                <a:gd name="T28" fmla="*/ 0 w 1321"/>
                <a:gd name="T29" fmla="*/ 0 h 712"/>
                <a:gd name="T30" fmla="*/ 0 w 1321"/>
                <a:gd name="T31" fmla="*/ 0 h 712"/>
                <a:gd name="T32" fmla="*/ 0 w 1321"/>
                <a:gd name="T33" fmla="*/ 0 h 712"/>
                <a:gd name="T34" fmla="*/ 0 w 1321"/>
                <a:gd name="T35" fmla="*/ 0 h 712"/>
                <a:gd name="T36" fmla="*/ 0 w 1321"/>
                <a:gd name="T37" fmla="*/ 0 h 712"/>
                <a:gd name="T38" fmla="*/ 0 w 1321"/>
                <a:gd name="T39" fmla="*/ 0 h 712"/>
                <a:gd name="T40" fmla="*/ 0 w 1321"/>
                <a:gd name="T41" fmla="*/ 0 h 712"/>
                <a:gd name="T42" fmla="*/ 0 w 1321"/>
                <a:gd name="T43" fmla="*/ 0 h 712"/>
                <a:gd name="T44" fmla="*/ 0 w 1321"/>
                <a:gd name="T45" fmla="*/ 0 h 712"/>
                <a:gd name="T46" fmla="*/ 0 w 1321"/>
                <a:gd name="T47" fmla="*/ 0 h 712"/>
                <a:gd name="T48" fmla="*/ 0 w 1321"/>
                <a:gd name="T49" fmla="*/ 0 h 712"/>
                <a:gd name="T50" fmla="*/ 0 w 1321"/>
                <a:gd name="T51" fmla="*/ 0 h 712"/>
                <a:gd name="T52" fmla="*/ 0 w 1321"/>
                <a:gd name="T53" fmla="*/ 0 h 712"/>
                <a:gd name="T54" fmla="*/ 0 w 1321"/>
                <a:gd name="T55" fmla="*/ 0 h 712"/>
                <a:gd name="T56" fmla="*/ 0 w 1321"/>
                <a:gd name="T57" fmla="*/ 0 h 712"/>
                <a:gd name="T58" fmla="*/ 0 w 1321"/>
                <a:gd name="T59" fmla="*/ 0 h 712"/>
                <a:gd name="T60" fmla="*/ 0 w 1321"/>
                <a:gd name="T61" fmla="*/ 0 h 712"/>
                <a:gd name="T62" fmla="*/ 0 w 1321"/>
                <a:gd name="T63" fmla="*/ 0 h 712"/>
                <a:gd name="T64" fmla="*/ 0 w 1321"/>
                <a:gd name="T65" fmla="*/ 0 h 712"/>
                <a:gd name="T66" fmla="*/ 0 w 1321"/>
                <a:gd name="T67" fmla="*/ 0 h 712"/>
                <a:gd name="T68" fmla="*/ 0 w 1321"/>
                <a:gd name="T69" fmla="*/ 0 h 712"/>
                <a:gd name="T70" fmla="*/ 0 w 1321"/>
                <a:gd name="T71" fmla="*/ 0 h 712"/>
                <a:gd name="T72" fmla="*/ 0 w 1321"/>
                <a:gd name="T73" fmla="*/ 0 h 712"/>
                <a:gd name="T74" fmla="*/ 0 w 1321"/>
                <a:gd name="T75" fmla="*/ 0 h 712"/>
                <a:gd name="T76" fmla="*/ 0 w 1321"/>
                <a:gd name="T77" fmla="*/ 0 h 712"/>
                <a:gd name="T78" fmla="*/ 0 w 1321"/>
                <a:gd name="T79" fmla="*/ 0 h 712"/>
                <a:gd name="T80" fmla="*/ 0 w 1321"/>
                <a:gd name="T81" fmla="*/ 0 h 712"/>
                <a:gd name="T82" fmla="*/ 0 w 1321"/>
                <a:gd name="T83" fmla="*/ 0 h 712"/>
                <a:gd name="T84" fmla="*/ 0 w 1321"/>
                <a:gd name="T85" fmla="*/ 0 h 712"/>
                <a:gd name="T86" fmla="*/ 0 w 1321"/>
                <a:gd name="T87" fmla="*/ 0 h 712"/>
                <a:gd name="T88" fmla="*/ 0 w 1321"/>
                <a:gd name="T89" fmla="*/ 0 h 712"/>
                <a:gd name="T90" fmla="*/ 0 w 1321"/>
                <a:gd name="T91" fmla="*/ 0 h 712"/>
                <a:gd name="T92" fmla="*/ 0 w 1321"/>
                <a:gd name="T93" fmla="*/ 0 h 712"/>
                <a:gd name="T94" fmla="*/ 0 w 1321"/>
                <a:gd name="T95" fmla="*/ 0 h 712"/>
                <a:gd name="T96" fmla="*/ 0 w 1321"/>
                <a:gd name="T97" fmla="*/ 0 h 712"/>
                <a:gd name="T98" fmla="*/ 0 w 1321"/>
                <a:gd name="T99" fmla="*/ 0 h 712"/>
                <a:gd name="T100" fmla="*/ 0 w 1321"/>
                <a:gd name="T101" fmla="*/ 0 h 712"/>
                <a:gd name="T102" fmla="*/ 0 w 1321"/>
                <a:gd name="T103" fmla="*/ 0 h 712"/>
                <a:gd name="T104" fmla="*/ 0 w 1321"/>
                <a:gd name="T105" fmla="*/ 0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FF9900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161" name="AutoShape 18"/>
          <p:cNvSpPr>
            <a:spLocks noChangeArrowheads="1"/>
          </p:cNvSpPr>
          <p:nvPr/>
        </p:nvSpPr>
        <p:spPr bwMode="auto">
          <a:xfrm>
            <a:off x="360001" y="318274"/>
            <a:ext cx="4860000" cy="483891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sz="2200" b="1" i="1" dirty="0">
              <a:solidFill>
                <a:srgbClr val="000000"/>
              </a:solidFill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i="1" dirty="0"/>
              <a:t>Мои данные: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sz="2200" dirty="0"/>
          </a:p>
        </p:txBody>
      </p:sp>
      <p:pic>
        <p:nvPicPr>
          <p:cNvPr id="6162" name="Picture 40" descr="https://sun9-29.userapi.com/impf/_rJWHtZOoU05JN6By0c1VPh-_xKrTtk1CsauNw/BzbEztaISf0.jpg?size=1280x853&amp;quality=96&amp;sign=2ea46f5b4f51b43fb644b1ad317fe792&amp;type=album"/>
          <p:cNvPicPr>
            <a:picLocks noChangeAspect="1" noChangeArrowheads="1"/>
          </p:cNvPicPr>
          <p:nvPr/>
        </p:nvPicPr>
        <p:blipFill>
          <a:blip r:embed="rId4" cstate="print"/>
          <a:srcRect l="40605" r="31065" b="37653"/>
          <a:stretch>
            <a:fillRect/>
          </a:stretch>
        </p:blipFill>
        <p:spPr bwMode="auto">
          <a:xfrm>
            <a:off x="6727680" y="685512"/>
            <a:ext cx="1959840" cy="287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0" name="Text Box 1"/>
          <p:cNvSpPr txBox="1">
            <a:spLocks noChangeArrowheads="1"/>
          </p:cNvSpPr>
          <p:nvPr/>
        </p:nvSpPr>
        <p:spPr bwMode="auto">
          <a:xfrm>
            <a:off x="1452960" y="119533"/>
            <a:ext cx="6012000" cy="64950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sz="3600" dirty="0">
              <a:solidFill>
                <a:srgbClr val="000000"/>
              </a:solidFill>
            </a:endParaRPr>
          </a:p>
        </p:txBody>
      </p:sp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990720" y="1087315"/>
            <a:ext cx="2304000" cy="3475084"/>
          </a:xfrm>
          <a:prstGeom prst="roundRect">
            <a:avLst>
              <a:gd name="adj" fmla="val 17509"/>
            </a:avLst>
          </a:prstGeom>
          <a:gradFill rotWithShape="0">
            <a:gsLst>
              <a:gs pos="0">
                <a:srgbClr val="4E91D4"/>
              </a:gs>
              <a:gs pos="100000">
                <a:srgbClr val="3477A4"/>
              </a:gs>
            </a:gsLst>
            <a:lin ang="13500000" scaled="1"/>
          </a:gradFill>
          <a:ln w="9525">
            <a:noFill/>
            <a:round/>
            <a:headEnd/>
            <a:tailEnd/>
          </a:ln>
          <a:effectLst>
            <a:outerShdw dist="17819" dir="2700000" algn="ctr" rotWithShape="0">
              <a:srgbClr val="000000">
                <a:alpha val="50027"/>
              </a:srgbClr>
            </a:outerShdw>
          </a:effectLst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+mn-ea"/>
            </a:endParaRPr>
          </a:p>
        </p:txBody>
      </p:sp>
      <p:sp>
        <p:nvSpPr>
          <p:cNvPr id="7172" name="AutoShape 3"/>
          <p:cNvSpPr>
            <a:spLocks noChangeArrowheads="1"/>
          </p:cNvSpPr>
          <p:nvPr/>
        </p:nvSpPr>
        <p:spPr bwMode="auto">
          <a:xfrm>
            <a:off x="1026720" y="1139160"/>
            <a:ext cx="2234880" cy="3408837"/>
          </a:xfrm>
          <a:prstGeom prst="roundRect">
            <a:avLst>
              <a:gd name="adj" fmla="val 16667"/>
            </a:avLst>
          </a:prstGeom>
          <a:solidFill>
            <a:srgbClr val="3CA1E6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73" name="AutoShape 4"/>
          <p:cNvSpPr>
            <a:spLocks noChangeArrowheads="1"/>
          </p:cNvSpPr>
          <p:nvPr/>
        </p:nvSpPr>
        <p:spPr bwMode="auto">
          <a:xfrm>
            <a:off x="1036800" y="3849525"/>
            <a:ext cx="1877760" cy="643747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3CA1E6"/>
              </a:gs>
              <a:gs pos="100000">
                <a:srgbClr val="9ACDF1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74" name="AutoShape 5"/>
          <p:cNvSpPr>
            <a:spLocks noChangeArrowheads="1"/>
          </p:cNvSpPr>
          <p:nvPr/>
        </p:nvSpPr>
        <p:spPr bwMode="auto">
          <a:xfrm>
            <a:off x="1036800" y="1997491"/>
            <a:ext cx="1877760" cy="642307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BDDEF5"/>
              </a:gs>
              <a:gs pos="100000">
                <a:srgbClr val="3CA1E6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1784160" y="712875"/>
            <a:ext cx="684000" cy="782002"/>
            <a:chOff x="1239" y="495"/>
            <a:chExt cx="475" cy="543"/>
          </a:xfrm>
        </p:grpSpPr>
        <p:sp>
          <p:nvSpPr>
            <p:cNvPr id="7211" name="Oval 7"/>
            <p:cNvSpPr>
              <a:spLocks noChangeArrowheads="1"/>
            </p:cNvSpPr>
            <p:nvPr/>
          </p:nvSpPr>
          <p:spPr bwMode="auto">
            <a:xfrm>
              <a:off x="1239" y="495"/>
              <a:ext cx="475" cy="54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7212" name="Oval 8"/>
            <p:cNvSpPr>
              <a:spLocks noChangeArrowheads="1"/>
            </p:cNvSpPr>
            <p:nvPr/>
          </p:nvSpPr>
          <p:spPr bwMode="auto">
            <a:xfrm>
              <a:off x="1243" y="499"/>
              <a:ext cx="460" cy="526"/>
            </a:xfrm>
            <a:prstGeom prst="ellipse">
              <a:avLst/>
            </a:prstGeom>
            <a:gradFill rotWithShape="0">
              <a:gsLst>
                <a:gs pos="0">
                  <a:srgbClr val="626768"/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7213" name="Oval 9"/>
            <p:cNvSpPr>
              <a:spLocks noChangeArrowheads="1"/>
            </p:cNvSpPr>
            <p:nvPr/>
          </p:nvSpPr>
          <p:spPr bwMode="auto">
            <a:xfrm>
              <a:off x="1249" y="503"/>
              <a:ext cx="449" cy="513"/>
            </a:xfrm>
            <a:prstGeom prst="ellipse">
              <a:avLst/>
            </a:prstGeom>
            <a:gradFill rotWithShape="0">
              <a:gsLst>
                <a:gs pos="0">
                  <a:srgbClr val="D6E1E2"/>
                </a:gs>
                <a:gs pos="100000">
                  <a:srgbClr val="EFF3F3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7214" name="Oval 10"/>
            <p:cNvSpPr>
              <a:spLocks noChangeArrowheads="1"/>
            </p:cNvSpPr>
            <p:nvPr/>
          </p:nvSpPr>
          <p:spPr bwMode="auto">
            <a:xfrm>
              <a:off x="1254" y="508"/>
              <a:ext cx="427" cy="478"/>
            </a:xfrm>
            <a:prstGeom prst="ellipse">
              <a:avLst/>
            </a:prstGeom>
            <a:gradFill rotWithShape="0">
              <a:gsLst>
                <a:gs pos="0">
                  <a:srgbClr val="A8B1B2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7215" name="Oval 11"/>
            <p:cNvSpPr>
              <a:spLocks noChangeArrowheads="1"/>
            </p:cNvSpPr>
            <p:nvPr/>
          </p:nvSpPr>
          <p:spPr bwMode="auto">
            <a:xfrm>
              <a:off x="1279" y="520"/>
              <a:ext cx="379" cy="389"/>
            </a:xfrm>
            <a:prstGeom prst="ellipse">
              <a:avLst/>
            </a:prstGeom>
            <a:gradFill rotWithShape="0">
              <a:gsLst>
                <a:gs pos="0">
                  <a:srgbClr val="FEFEFE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sp>
        <p:nvSpPr>
          <p:cNvPr id="7176" name="Text Box 12"/>
          <p:cNvSpPr txBox="1">
            <a:spLocks noChangeArrowheads="1"/>
          </p:cNvSpPr>
          <p:nvPr/>
        </p:nvSpPr>
        <p:spPr bwMode="auto">
          <a:xfrm>
            <a:off x="1932481" y="825207"/>
            <a:ext cx="372960" cy="5587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77" name="Text Box 13"/>
          <p:cNvSpPr txBox="1">
            <a:spLocks noChangeArrowheads="1"/>
          </p:cNvSpPr>
          <p:nvPr/>
        </p:nvSpPr>
        <p:spPr bwMode="auto">
          <a:xfrm>
            <a:off x="1059840" y="2382011"/>
            <a:ext cx="1866240" cy="10513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6158" name="AutoShape 14"/>
          <p:cNvSpPr>
            <a:spLocks noChangeArrowheads="1"/>
          </p:cNvSpPr>
          <p:nvPr/>
        </p:nvSpPr>
        <p:spPr bwMode="auto">
          <a:xfrm>
            <a:off x="6020640" y="1087315"/>
            <a:ext cx="2304000" cy="3475084"/>
          </a:xfrm>
          <a:prstGeom prst="roundRect">
            <a:avLst>
              <a:gd name="adj" fmla="val 17509"/>
            </a:avLst>
          </a:prstGeom>
          <a:gradFill rotWithShape="0">
            <a:gsLst>
              <a:gs pos="0">
                <a:srgbClr val="B59F43"/>
              </a:gs>
              <a:gs pos="100000">
                <a:srgbClr val="8F8849"/>
              </a:gs>
            </a:gsLst>
            <a:lin ang="13500000" scaled="1"/>
          </a:gradFill>
          <a:ln w="9525">
            <a:noFill/>
            <a:round/>
            <a:headEnd/>
            <a:tailEnd/>
          </a:ln>
          <a:effectLst>
            <a:outerShdw dist="17819" dir="2700000" algn="ctr" rotWithShape="0">
              <a:srgbClr val="000000">
                <a:alpha val="50027"/>
              </a:srgbClr>
            </a:outerShdw>
          </a:effectLst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+mn-ea"/>
            </a:endParaRPr>
          </a:p>
        </p:txBody>
      </p:sp>
      <p:sp>
        <p:nvSpPr>
          <p:cNvPr id="7179" name="AutoShape 15"/>
          <p:cNvSpPr>
            <a:spLocks noChangeArrowheads="1"/>
          </p:cNvSpPr>
          <p:nvPr/>
        </p:nvSpPr>
        <p:spPr bwMode="auto">
          <a:xfrm>
            <a:off x="6056640" y="1097396"/>
            <a:ext cx="2234880" cy="3408838"/>
          </a:xfrm>
          <a:prstGeom prst="roundRect">
            <a:avLst>
              <a:gd name="adj" fmla="val 16667"/>
            </a:avLst>
          </a:prstGeom>
          <a:solidFill>
            <a:srgbClr val="E9E065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0" name="AutoShape 16"/>
          <p:cNvSpPr>
            <a:spLocks noChangeArrowheads="1"/>
          </p:cNvSpPr>
          <p:nvPr/>
        </p:nvSpPr>
        <p:spPr bwMode="auto">
          <a:xfrm>
            <a:off x="6075361" y="3607579"/>
            <a:ext cx="2203200" cy="862650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E9E065"/>
              </a:gs>
              <a:gs pos="100000">
                <a:srgbClr val="F1ECA5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1" name="AutoShape 17"/>
          <p:cNvSpPr>
            <a:spLocks noChangeArrowheads="1"/>
          </p:cNvSpPr>
          <p:nvPr/>
        </p:nvSpPr>
        <p:spPr bwMode="auto">
          <a:xfrm>
            <a:off x="6075361" y="1124759"/>
            <a:ext cx="2203200" cy="861210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F6F3CA"/>
              </a:gs>
              <a:gs pos="100000">
                <a:srgbClr val="E9E065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6812641" y="712876"/>
            <a:ext cx="682560" cy="780562"/>
            <a:chOff x="4731" y="495"/>
            <a:chExt cx="474" cy="542"/>
          </a:xfrm>
        </p:grpSpPr>
        <p:sp>
          <p:nvSpPr>
            <p:cNvPr id="7206" name="Oval 19"/>
            <p:cNvSpPr>
              <a:spLocks noChangeArrowheads="1"/>
            </p:cNvSpPr>
            <p:nvPr/>
          </p:nvSpPr>
          <p:spPr bwMode="auto">
            <a:xfrm>
              <a:off x="4731" y="495"/>
              <a:ext cx="475" cy="54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7207" name="Oval 20"/>
            <p:cNvSpPr>
              <a:spLocks noChangeArrowheads="1"/>
            </p:cNvSpPr>
            <p:nvPr/>
          </p:nvSpPr>
          <p:spPr bwMode="auto">
            <a:xfrm>
              <a:off x="4736" y="499"/>
              <a:ext cx="460" cy="526"/>
            </a:xfrm>
            <a:prstGeom prst="ellipse">
              <a:avLst/>
            </a:prstGeom>
            <a:gradFill rotWithShape="0">
              <a:gsLst>
                <a:gs pos="0">
                  <a:srgbClr val="626768"/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7208" name="Oval 21"/>
            <p:cNvSpPr>
              <a:spLocks noChangeArrowheads="1"/>
            </p:cNvSpPr>
            <p:nvPr/>
          </p:nvSpPr>
          <p:spPr bwMode="auto">
            <a:xfrm>
              <a:off x="4742" y="503"/>
              <a:ext cx="449" cy="513"/>
            </a:xfrm>
            <a:prstGeom prst="ellipse">
              <a:avLst/>
            </a:prstGeom>
            <a:gradFill rotWithShape="0">
              <a:gsLst>
                <a:gs pos="0">
                  <a:srgbClr val="D6E1E2"/>
                </a:gs>
                <a:gs pos="100000">
                  <a:srgbClr val="EFF3F3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7209" name="Oval 22"/>
            <p:cNvSpPr>
              <a:spLocks noChangeArrowheads="1"/>
            </p:cNvSpPr>
            <p:nvPr/>
          </p:nvSpPr>
          <p:spPr bwMode="auto">
            <a:xfrm>
              <a:off x="4747" y="508"/>
              <a:ext cx="427" cy="478"/>
            </a:xfrm>
            <a:prstGeom prst="ellipse">
              <a:avLst/>
            </a:prstGeom>
            <a:gradFill rotWithShape="0">
              <a:gsLst>
                <a:gs pos="0">
                  <a:srgbClr val="A8B1B2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7210" name="Oval 23"/>
            <p:cNvSpPr>
              <a:spLocks noChangeArrowheads="1"/>
            </p:cNvSpPr>
            <p:nvPr/>
          </p:nvSpPr>
          <p:spPr bwMode="auto">
            <a:xfrm>
              <a:off x="4772" y="520"/>
              <a:ext cx="379" cy="389"/>
            </a:xfrm>
            <a:prstGeom prst="ellipse">
              <a:avLst/>
            </a:prstGeom>
            <a:gradFill rotWithShape="0">
              <a:gsLst>
                <a:gs pos="0">
                  <a:srgbClr val="FEFEFE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sp>
        <p:nvSpPr>
          <p:cNvPr id="7183" name="Text Box 24"/>
          <p:cNvSpPr txBox="1">
            <a:spLocks noChangeArrowheads="1"/>
          </p:cNvSpPr>
          <p:nvPr/>
        </p:nvSpPr>
        <p:spPr bwMode="auto">
          <a:xfrm>
            <a:off x="6962400" y="825207"/>
            <a:ext cx="372960" cy="5587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4" name="Text Box 25"/>
          <p:cNvSpPr txBox="1">
            <a:spLocks noChangeArrowheads="1"/>
          </p:cNvSpPr>
          <p:nvPr/>
        </p:nvSpPr>
        <p:spPr bwMode="auto">
          <a:xfrm>
            <a:off x="5345280" y="2382011"/>
            <a:ext cx="1866240" cy="10513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5" name="AutoShape 26"/>
          <p:cNvSpPr>
            <a:spLocks noChangeArrowheads="1"/>
          </p:cNvSpPr>
          <p:nvPr/>
        </p:nvSpPr>
        <p:spPr bwMode="auto">
          <a:xfrm>
            <a:off x="3506400" y="1087315"/>
            <a:ext cx="2302560" cy="3475084"/>
          </a:xfrm>
          <a:prstGeom prst="roundRect">
            <a:avLst>
              <a:gd name="adj" fmla="val 17509"/>
            </a:avLst>
          </a:prstGeom>
          <a:gradFill rotWithShape="0">
            <a:gsLst>
              <a:gs pos="0">
                <a:srgbClr val="34B034"/>
              </a:gs>
              <a:gs pos="100000">
                <a:srgbClr val="3F8B4A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6" name="AutoShape 27"/>
          <p:cNvSpPr>
            <a:spLocks noChangeArrowheads="1"/>
          </p:cNvSpPr>
          <p:nvPr/>
        </p:nvSpPr>
        <p:spPr bwMode="auto">
          <a:xfrm>
            <a:off x="3540960" y="1097396"/>
            <a:ext cx="2234880" cy="3408838"/>
          </a:xfrm>
          <a:prstGeom prst="roundRect">
            <a:avLst>
              <a:gd name="adj" fmla="val 16667"/>
            </a:avLst>
          </a:prstGeom>
          <a:solidFill>
            <a:srgbClr val="73E77E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7" name="AutoShape 28"/>
          <p:cNvSpPr>
            <a:spLocks noChangeArrowheads="1"/>
          </p:cNvSpPr>
          <p:nvPr/>
        </p:nvSpPr>
        <p:spPr bwMode="auto">
          <a:xfrm>
            <a:off x="3559680" y="3607579"/>
            <a:ext cx="2203200" cy="862650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73E77E"/>
              </a:gs>
              <a:gs pos="100000">
                <a:srgbClr val="B1F0B7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8" name="AutoShape 29"/>
          <p:cNvSpPr>
            <a:spLocks noChangeArrowheads="1"/>
          </p:cNvSpPr>
          <p:nvPr/>
        </p:nvSpPr>
        <p:spPr bwMode="auto">
          <a:xfrm>
            <a:off x="3559680" y="1124759"/>
            <a:ext cx="2203200" cy="861210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CFF6D3"/>
              </a:gs>
              <a:gs pos="100000">
                <a:srgbClr val="73E77E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9" name="Oval 30"/>
          <p:cNvSpPr>
            <a:spLocks noChangeArrowheads="1"/>
          </p:cNvSpPr>
          <p:nvPr/>
        </p:nvSpPr>
        <p:spPr bwMode="auto">
          <a:xfrm>
            <a:off x="4298400" y="712875"/>
            <a:ext cx="684000" cy="782002"/>
          </a:xfrm>
          <a:prstGeom prst="ellipse">
            <a:avLst/>
          </a:prstGeom>
          <a:solidFill>
            <a:srgbClr val="333333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90" name="Oval 31"/>
          <p:cNvSpPr>
            <a:spLocks noChangeArrowheads="1"/>
          </p:cNvSpPr>
          <p:nvPr/>
        </p:nvSpPr>
        <p:spPr bwMode="auto">
          <a:xfrm>
            <a:off x="4305600" y="718636"/>
            <a:ext cx="662400" cy="757520"/>
          </a:xfrm>
          <a:prstGeom prst="ellipse">
            <a:avLst/>
          </a:prstGeom>
          <a:gradFill rotWithShape="0">
            <a:gsLst>
              <a:gs pos="0">
                <a:srgbClr val="626768"/>
              </a:gs>
              <a:gs pos="100000">
                <a:srgbClr val="D6E1E2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91" name="Oval 32"/>
          <p:cNvSpPr>
            <a:spLocks noChangeArrowheads="1"/>
          </p:cNvSpPr>
          <p:nvPr/>
        </p:nvSpPr>
        <p:spPr bwMode="auto">
          <a:xfrm>
            <a:off x="3821761" y="1697939"/>
            <a:ext cx="551520" cy="551577"/>
          </a:xfrm>
          <a:prstGeom prst="ellipse">
            <a:avLst/>
          </a:prstGeom>
          <a:gradFill rotWithShape="0">
            <a:gsLst>
              <a:gs pos="0">
                <a:srgbClr val="D6E1E2"/>
              </a:gs>
              <a:gs pos="100000">
                <a:srgbClr val="EFF3F3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92" name="Oval 33"/>
          <p:cNvSpPr>
            <a:spLocks noChangeArrowheads="1"/>
          </p:cNvSpPr>
          <p:nvPr/>
        </p:nvSpPr>
        <p:spPr bwMode="auto">
          <a:xfrm>
            <a:off x="4320001" y="731597"/>
            <a:ext cx="614880" cy="688392"/>
          </a:xfrm>
          <a:prstGeom prst="ellipse">
            <a:avLst/>
          </a:prstGeom>
          <a:gradFill rotWithShape="0">
            <a:gsLst>
              <a:gs pos="0">
                <a:srgbClr val="A8B1B2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93" name="Oval 34"/>
          <p:cNvSpPr>
            <a:spLocks noChangeArrowheads="1"/>
          </p:cNvSpPr>
          <p:nvPr/>
        </p:nvSpPr>
        <p:spPr bwMode="auto">
          <a:xfrm>
            <a:off x="4357441" y="750320"/>
            <a:ext cx="545760" cy="560218"/>
          </a:xfrm>
          <a:prstGeom prst="ellipse">
            <a:avLst/>
          </a:prstGeom>
          <a:gradFill rotWithShape="0">
            <a:gsLst>
              <a:gs pos="0">
                <a:srgbClr val="FEFEFE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94" name="Text Box 35"/>
          <p:cNvSpPr txBox="1">
            <a:spLocks noChangeArrowheads="1"/>
          </p:cNvSpPr>
          <p:nvPr/>
        </p:nvSpPr>
        <p:spPr bwMode="auto">
          <a:xfrm>
            <a:off x="4448160" y="825207"/>
            <a:ext cx="372960" cy="5587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95" name="Text Box 36"/>
          <p:cNvSpPr txBox="1">
            <a:spLocks noChangeArrowheads="1"/>
          </p:cNvSpPr>
          <p:nvPr/>
        </p:nvSpPr>
        <p:spPr bwMode="auto">
          <a:xfrm>
            <a:off x="3202560" y="2382011"/>
            <a:ext cx="1866240" cy="10513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96" name="TextBox 37"/>
          <p:cNvSpPr txBox="1">
            <a:spLocks noChangeArrowheads="1"/>
          </p:cNvSpPr>
          <p:nvPr/>
        </p:nvSpPr>
        <p:spPr bwMode="auto">
          <a:xfrm>
            <a:off x="1008000" y="1484796"/>
            <a:ext cx="2203200" cy="341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97" name="TextBox 38"/>
          <p:cNvSpPr txBox="1">
            <a:spLocks noChangeArrowheads="1"/>
          </p:cNvSpPr>
          <p:nvPr/>
        </p:nvSpPr>
        <p:spPr bwMode="auto">
          <a:xfrm>
            <a:off x="1072801" y="1614411"/>
            <a:ext cx="2203200" cy="2161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dirty="0"/>
              <a:t>Люди перестают мыслить, когда перестают читать»  (Д. Дидро), а учитель перестаёт быть учителем, если не постигает ничего нового.</a:t>
            </a:r>
          </a:p>
        </p:txBody>
      </p:sp>
      <p:sp>
        <p:nvSpPr>
          <p:cNvPr id="7198" name="TextBox 39"/>
          <p:cNvSpPr txBox="1">
            <a:spLocks noChangeArrowheads="1"/>
          </p:cNvSpPr>
          <p:nvPr/>
        </p:nvSpPr>
        <p:spPr bwMode="auto">
          <a:xfrm>
            <a:off x="3729601" y="1614410"/>
            <a:ext cx="1749600" cy="229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Ученик – не сосуд, который надо наполнить, а свеча, которую нужно зажечь (восточная мудрость)</a:t>
            </a:r>
          </a:p>
        </p:txBody>
      </p:sp>
      <p:sp>
        <p:nvSpPr>
          <p:cNvPr id="7199" name="TextBox 40"/>
          <p:cNvSpPr txBox="1">
            <a:spLocks noChangeArrowheads="1"/>
          </p:cNvSpPr>
          <p:nvPr/>
        </p:nvSpPr>
        <p:spPr bwMode="auto">
          <a:xfrm>
            <a:off x="6386400" y="1614410"/>
            <a:ext cx="1749600" cy="229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"Пока живешь, творить добро спеши, лишь путь добра – спасение души!" (Абулькасим Фирдоуси)</a:t>
            </a:r>
          </a:p>
        </p:txBody>
      </p:sp>
      <p:pic>
        <p:nvPicPr>
          <p:cNvPr id="42" name="Picture 4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8984" y="4800811"/>
            <a:ext cx="2591989" cy="18455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5">
                <a:lumMod val="50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201" name="AutoShape 18"/>
          <p:cNvSpPr>
            <a:spLocks noChangeArrowheads="1"/>
          </p:cNvSpPr>
          <p:nvPr/>
        </p:nvSpPr>
        <p:spPr bwMode="auto">
          <a:xfrm>
            <a:off x="489601" y="123853"/>
            <a:ext cx="8229600" cy="483891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sz="2200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dirty="0"/>
              <a:t>Мое педагогическое кредо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en-US" sz="2200" b="1" i="1" dirty="0"/>
              <a:t>.</a:t>
            </a:r>
          </a:p>
        </p:txBody>
      </p:sp>
      <p:sp>
        <p:nvSpPr>
          <p:cNvPr id="7202" name="TextBox 45"/>
          <p:cNvSpPr txBox="1">
            <a:spLocks noChangeArrowheads="1"/>
          </p:cNvSpPr>
          <p:nvPr/>
        </p:nvSpPr>
        <p:spPr bwMode="auto">
          <a:xfrm>
            <a:off x="1656000" y="901534"/>
            <a:ext cx="907200" cy="36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Учись!</a:t>
            </a:r>
          </a:p>
        </p:txBody>
      </p:sp>
      <p:sp>
        <p:nvSpPr>
          <p:cNvPr id="7203" name="TextBox 46"/>
          <p:cNvSpPr txBox="1">
            <a:spLocks noChangeArrowheads="1"/>
          </p:cNvSpPr>
          <p:nvPr/>
        </p:nvSpPr>
        <p:spPr bwMode="auto">
          <a:xfrm>
            <a:off x="4183201" y="901534"/>
            <a:ext cx="907200" cy="36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Твори!</a:t>
            </a:r>
          </a:p>
        </p:txBody>
      </p:sp>
      <p:sp>
        <p:nvSpPr>
          <p:cNvPr id="7204" name="TextBox 47"/>
          <p:cNvSpPr txBox="1">
            <a:spLocks noChangeArrowheads="1"/>
          </p:cNvSpPr>
          <p:nvPr/>
        </p:nvSpPr>
        <p:spPr bwMode="auto">
          <a:xfrm>
            <a:off x="6710400" y="771921"/>
            <a:ext cx="907200" cy="637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Неси</a:t>
            </a:r>
          </a:p>
          <a:p>
            <a:pPr algn="ctr"/>
            <a:r>
              <a:rPr lang="ru-RU">
                <a:solidFill>
                  <a:schemeClr val="tx1"/>
                </a:solidFill>
              </a:rPr>
              <a:t>добро!</a:t>
            </a:r>
          </a:p>
        </p:txBody>
      </p:sp>
      <p:pic>
        <p:nvPicPr>
          <p:cNvPr id="4146" name="Picture 50" descr="C:\Users\Megazin\Desktop\школа\IMG_27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26713" y="4742029"/>
            <a:ext cx="2768007" cy="18455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4" name="Oval 32"/>
          <p:cNvSpPr>
            <a:spLocks noChangeArrowheads="1"/>
          </p:cNvSpPr>
          <p:nvPr/>
        </p:nvSpPr>
        <p:spPr bwMode="auto">
          <a:xfrm>
            <a:off x="4053600" y="1744024"/>
            <a:ext cx="551520" cy="551577"/>
          </a:xfrm>
          <a:prstGeom prst="ellipse">
            <a:avLst/>
          </a:prstGeom>
          <a:gradFill rotWithShape="0">
            <a:gsLst>
              <a:gs pos="0">
                <a:srgbClr val="D6E1E2"/>
              </a:gs>
              <a:gs pos="100000">
                <a:srgbClr val="EFF3F3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1072800" y="2003251"/>
            <a:ext cx="2304000" cy="4042504"/>
          </a:xfrm>
          <a:prstGeom prst="roundRect">
            <a:avLst>
              <a:gd name="adj" fmla="val 17509"/>
            </a:avLst>
          </a:prstGeom>
          <a:gradFill rotWithShape="0">
            <a:gsLst>
              <a:gs pos="0">
                <a:srgbClr val="4E91D4"/>
              </a:gs>
              <a:gs pos="100000">
                <a:srgbClr val="3477A4"/>
              </a:gs>
            </a:gsLst>
            <a:lin ang="13500000" scaled="1"/>
          </a:gradFill>
          <a:ln w="9525">
            <a:noFill/>
            <a:round/>
            <a:headEnd/>
            <a:tailEnd/>
          </a:ln>
          <a:effectLst>
            <a:outerShdw dist="17819" dir="2700000" algn="ctr" rotWithShape="0">
              <a:srgbClr val="000000">
                <a:alpha val="50027"/>
              </a:srgbClr>
            </a:outerShdw>
          </a:effectLst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+mn-ea"/>
            </a:endParaRPr>
          </a:p>
        </p:txBody>
      </p:sp>
      <p:sp>
        <p:nvSpPr>
          <p:cNvPr id="8196" name="AutoShape 3"/>
          <p:cNvSpPr>
            <a:spLocks noChangeArrowheads="1"/>
          </p:cNvSpPr>
          <p:nvPr/>
        </p:nvSpPr>
        <p:spPr bwMode="auto">
          <a:xfrm>
            <a:off x="1008000" y="2003251"/>
            <a:ext cx="2234880" cy="3922972"/>
          </a:xfrm>
          <a:prstGeom prst="roundRect">
            <a:avLst>
              <a:gd name="adj" fmla="val 16667"/>
            </a:avLst>
          </a:prstGeom>
          <a:solidFill>
            <a:srgbClr val="3CA1E6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197" name="AutoShape 4"/>
          <p:cNvSpPr>
            <a:spLocks noChangeArrowheads="1"/>
          </p:cNvSpPr>
          <p:nvPr/>
        </p:nvSpPr>
        <p:spPr bwMode="auto">
          <a:xfrm>
            <a:off x="1036800" y="3849525"/>
            <a:ext cx="1877760" cy="643747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3CA1E6"/>
              </a:gs>
              <a:gs pos="100000">
                <a:srgbClr val="9ACDF1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198" name="AutoShape 5"/>
          <p:cNvSpPr>
            <a:spLocks noChangeArrowheads="1"/>
          </p:cNvSpPr>
          <p:nvPr/>
        </p:nvSpPr>
        <p:spPr bwMode="auto">
          <a:xfrm>
            <a:off x="1072800" y="2003251"/>
            <a:ext cx="2268000" cy="642307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BDDEF5"/>
              </a:gs>
              <a:gs pos="100000">
                <a:srgbClr val="3CA1E6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199" name="Text Box 12"/>
          <p:cNvSpPr txBox="1">
            <a:spLocks noChangeArrowheads="1"/>
          </p:cNvSpPr>
          <p:nvPr/>
        </p:nvSpPr>
        <p:spPr bwMode="auto">
          <a:xfrm>
            <a:off x="1932481" y="825207"/>
            <a:ext cx="372960" cy="5587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00" name="Text Box 13"/>
          <p:cNvSpPr txBox="1">
            <a:spLocks noChangeArrowheads="1"/>
          </p:cNvSpPr>
          <p:nvPr/>
        </p:nvSpPr>
        <p:spPr bwMode="auto">
          <a:xfrm>
            <a:off x="1061280" y="2382011"/>
            <a:ext cx="1866240" cy="10513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7182" name="AutoShape 14"/>
          <p:cNvSpPr>
            <a:spLocks noChangeArrowheads="1"/>
          </p:cNvSpPr>
          <p:nvPr/>
        </p:nvSpPr>
        <p:spPr bwMode="auto">
          <a:xfrm>
            <a:off x="6192000" y="2132865"/>
            <a:ext cx="2304000" cy="3904249"/>
          </a:xfrm>
          <a:prstGeom prst="roundRect">
            <a:avLst>
              <a:gd name="adj" fmla="val 17509"/>
            </a:avLst>
          </a:prstGeom>
          <a:gradFill rotWithShape="0">
            <a:gsLst>
              <a:gs pos="0">
                <a:srgbClr val="B59F43"/>
              </a:gs>
              <a:gs pos="100000">
                <a:srgbClr val="8F8849"/>
              </a:gs>
            </a:gsLst>
            <a:lin ang="13500000" scaled="1"/>
          </a:gradFill>
          <a:ln w="9525">
            <a:noFill/>
            <a:round/>
            <a:headEnd/>
            <a:tailEnd/>
          </a:ln>
          <a:effectLst>
            <a:outerShdw dist="17819" dir="2700000" algn="ctr" rotWithShape="0">
              <a:srgbClr val="000000">
                <a:alpha val="50027"/>
              </a:srgbClr>
            </a:outerShdw>
          </a:effectLst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+mn-ea"/>
            </a:endParaRPr>
          </a:p>
        </p:txBody>
      </p:sp>
      <p:sp>
        <p:nvSpPr>
          <p:cNvPr id="8202" name="AutoShape 15"/>
          <p:cNvSpPr>
            <a:spLocks noChangeArrowheads="1"/>
          </p:cNvSpPr>
          <p:nvPr/>
        </p:nvSpPr>
        <p:spPr bwMode="auto">
          <a:xfrm>
            <a:off x="6256800" y="2197671"/>
            <a:ext cx="2234880" cy="3839443"/>
          </a:xfrm>
          <a:prstGeom prst="roundRect">
            <a:avLst>
              <a:gd name="adj" fmla="val 16667"/>
            </a:avLst>
          </a:prstGeom>
          <a:solidFill>
            <a:srgbClr val="E9E065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03" name="AutoShape 16"/>
          <p:cNvSpPr>
            <a:spLocks noChangeArrowheads="1"/>
          </p:cNvSpPr>
          <p:nvPr/>
        </p:nvSpPr>
        <p:spPr bwMode="auto">
          <a:xfrm>
            <a:off x="6256801" y="4012261"/>
            <a:ext cx="2203200" cy="1036909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E9E065"/>
              </a:gs>
              <a:gs pos="100000">
                <a:srgbClr val="F1ECA5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04" name="AutoShape 17"/>
          <p:cNvSpPr>
            <a:spLocks noChangeArrowheads="1"/>
          </p:cNvSpPr>
          <p:nvPr/>
        </p:nvSpPr>
        <p:spPr bwMode="auto">
          <a:xfrm>
            <a:off x="6321600" y="2392092"/>
            <a:ext cx="2203200" cy="861210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F6F3CA"/>
              </a:gs>
              <a:gs pos="100000">
                <a:srgbClr val="E9E065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6580800" y="1549603"/>
            <a:ext cx="1607040" cy="803604"/>
            <a:chOff x="4465" y="514"/>
            <a:chExt cx="1116" cy="558"/>
          </a:xfrm>
        </p:grpSpPr>
        <p:sp>
          <p:nvSpPr>
            <p:cNvPr id="8233" name="Oval 19"/>
            <p:cNvSpPr>
              <a:spLocks noChangeArrowheads="1"/>
            </p:cNvSpPr>
            <p:nvPr/>
          </p:nvSpPr>
          <p:spPr bwMode="auto">
            <a:xfrm>
              <a:off x="4465" y="514"/>
              <a:ext cx="1116" cy="54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8234" name="Oval 20"/>
            <p:cNvSpPr>
              <a:spLocks noChangeArrowheads="1"/>
            </p:cNvSpPr>
            <p:nvPr/>
          </p:nvSpPr>
          <p:spPr bwMode="auto">
            <a:xfrm>
              <a:off x="4489" y="528"/>
              <a:ext cx="1007" cy="526"/>
            </a:xfrm>
            <a:prstGeom prst="ellipse">
              <a:avLst/>
            </a:prstGeom>
            <a:gradFill rotWithShape="0">
              <a:gsLst>
                <a:gs pos="0">
                  <a:srgbClr val="626768"/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8235" name="Oval 21"/>
            <p:cNvSpPr>
              <a:spLocks noChangeArrowheads="1"/>
            </p:cNvSpPr>
            <p:nvPr/>
          </p:nvSpPr>
          <p:spPr bwMode="auto">
            <a:xfrm>
              <a:off x="4510" y="559"/>
              <a:ext cx="449" cy="513"/>
            </a:xfrm>
            <a:prstGeom prst="ellipse">
              <a:avLst/>
            </a:prstGeom>
            <a:gradFill rotWithShape="0">
              <a:gsLst>
                <a:gs pos="0">
                  <a:srgbClr val="D6E1E2"/>
                </a:gs>
                <a:gs pos="100000">
                  <a:srgbClr val="EFF3F3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8236" name="Oval 22"/>
            <p:cNvSpPr>
              <a:spLocks noChangeArrowheads="1"/>
            </p:cNvSpPr>
            <p:nvPr/>
          </p:nvSpPr>
          <p:spPr bwMode="auto">
            <a:xfrm>
              <a:off x="4480" y="536"/>
              <a:ext cx="1101" cy="478"/>
            </a:xfrm>
            <a:prstGeom prst="ellipse">
              <a:avLst/>
            </a:prstGeom>
            <a:gradFill rotWithShape="0">
              <a:gsLst>
                <a:gs pos="0">
                  <a:srgbClr val="A8B1B2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8237" name="Oval 23"/>
            <p:cNvSpPr>
              <a:spLocks noChangeArrowheads="1"/>
            </p:cNvSpPr>
            <p:nvPr/>
          </p:nvSpPr>
          <p:spPr bwMode="auto">
            <a:xfrm>
              <a:off x="4486" y="587"/>
              <a:ext cx="952" cy="389"/>
            </a:xfrm>
            <a:prstGeom prst="ellipse">
              <a:avLst/>
            </a:prstGeom>
            <a:gradFill rotWithShape="0">
              <a:gsLst>
                <a:gs pos="0">
                  <a:srgbClr val="FEFEFE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sp>
        <p:nvSpPr>
          <p:cNvPr id="8206" name="Text Box 24"/>
          <p:cNvSpPr txBox="1">
            <a:spLocks noChangeArrowheads="1"/>
          </p:cNvSpPr>
          <p:nvPr/>
        </p:nvSpPr>
        <p:spPr bwMode="auto">
          <a:xfrm>
            <a:off x="6962400" y="825207"/>
            <a:ext cx="372960" cy="5587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07" name="Text Box 25"/>
          <p:cNvSpPr txBox="1">
            <a:spLocks noChangeArrowheads="1"/>
          </p:cNvSpPr>
          <p:nvPr/>
        </p:nvSpPr>
        <p:spPr bwMode="auto">
          <a:xfrm>
            <a:off x="5345280" y="2382011"/>
            <a:ext cx="1866240" cy="10513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08" name="AutoShape 26"/>
          <p:cNvSpPr>
            <a:spLocks noChangeArrowheads="1"/>
          </p:cNvSpPr>
          <p:nvPr/>
        </p:nvSpPr>
        <p:spPr bwMode="auto">
          <a:xfrm>
            <a:off x="3600001" y="1938444"/>
            <a:ext cx="2302560" cy="3931613"/>
          </a:xfrm>
          <a:prstGeom prst="roundRect">
            <a:avLst>
              <a:gd name="adj" fmla="val 17509"/>
            </a:avLst>
          </a:prstGeom>
          <a:gradFill rotWithShape="0">
            <a:gsLst>
              <a:gs pos="0">
                <a:srgbClr val="34B034"/>
              </a:gs>
              <a:gs pos="100000">
                <a:srgbClr val="3F8B4A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09" name="AutoShape 27"/>
          <p:cNvSpPr>
            <a:spLocks noChangeArrowheads="1"/>
          </p:cNvSpPr>
          <p:nvPr/>
        </p:nvSpPr>
        <p:spPr bwMode="auto">
          <a:xfrm>
            <a:off x="3600000" y="2197671"/>
            <a:ext cx="2234880" cy="3908570"/>
          </a:xfrm>
          <a:prstGeom prst="roundRect">
            <a:avLst>
              <a:gd name="adj" fmla="val 16667"/>
            </a:avLst>
          </a:prstGeom>
          <a:solidFill>
            <a:srgbClr val="73E77E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10" name="AutoShape 28"/>
          <p:cNvSpPr>
            <a:spLocks noChangeArrowheads="1"/>
          </p:cNvSpPr>
          <p:nvPr/>
        </p:nvSpPr>
        <p:spPr bwMode="auto">
          <a:xfrm>
            <a:off x="3559680" y="4074188"/>
            <a:ext cx="2203200" cy="862650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73E77E"/>
              </a:gs>
              <a:gs pos="100000">
                <a:srgbClr val="B1F0B7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11" name="AutoShape 29"/>
          <p:cNvSpPr>
            <a:spLocks noChangeArrowheads="1"/>
          </p:cNvSpPr>
          <p:nvPr/>
        </p:nvSpPr>
        <p:spPr bwMode="auto">
          <a:xfrm>
            <a:off x="3600000" y="1938444"/>
            <a:ext cx="2203200" cy="907295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CFF6D3"/>
              </a:gs>
              <a:gs pos="100000">
                <a:srgbClr val="73E77E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212" name="Oval 30"/>
          <p:cNvSpPr>
            <a:spLocks noChangeArrowheads="1"/>
          </p:cNvSpPr>
          <p:nvPr/>
        </p:nvSpPr>
        <p:spPr bwMode="auto">
          <a:xfrm>
            <a:off x="3924001" y="1549603"/>
            <a:ext cx="1591200" cy="782003"/>
          </a:xfrm>
          <a:prstGeom prst="ellipse">
            <a:avLst/>
          </a:prstGeom>
          <a:solidFill>
            <a:srgbClr val="333333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13" name="Oval 31"/>
          <p:cNvSpPr>
            <a:spLocks noChangeArrowheads="1"/>
          </p:cNvSpPr>
          <p:nvPr/>
        </p:nvSpPr>
        <p:spPr bwMode="auto">
          <a:xfrm>
            <a:off x="3924000" y="1549603"/>
            <a:ext cx="1509120" cy="757520"/>
          </a:xfrm>
          <a:prstGeom prst="ellipse">
            <a:avLst/>
          </a:prstGeom>
          <a:gradFill rotWithShape="0">
            <a:gsLst>
              <a:gs pos="0">
                <a:srgbClr val="626768"/>
              </a:gs>
              <a:gs pos="100000">
                <a:srgbClr val="D6E1E2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14" name="Oval 33"/>
          <p:cNvSpPr>
            <a:spLocks noChangeArrowheads="1"/>
          </p:cNvSpPr>
          <p:nvPr/>
        </p:nvSpPr>
        <p:spPr bwMode="auto">
          <a:xfrm>
            <a:off x="3924001" y="1614411"/>
            <a:ext cx="1481760" cy="688392"/>
          </a:xfrm>
          <a:prstGeom prst="ellipse">
            <a:avLst/>
          </a:prstGeom>
          <a:gradFill rotWithShape="0">
            <a:gsLst>
              <a:gs pos="0">
                <a:srgbClr val="A8B1B2"/>
              </a:gs>
              <a:gs pos="100000">
                <a:srgbClr val="D6E1E2">
                  <a:alpha val="4800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15" name="Oval 34"/>
          <p:cNvSpPr>
            <a:spLocks noChangeArrowheads="1"/>
          </p:cNvSpPr>
          <p:nvPr/>
        </p:nvSpPr>
        <p:spPr bwMode="auto">
          <a:xfrm>
            <a:off x="4053600" y="1549603"/>
            <a:ext cx="1261440" cy="727277"/>
          </a:xfrm>
          <a:prstGeom prst="ellipse">
            <a:avLst/>
          </a:prstGeom>
          <a:gradFill rotWithShape="0">
            <a:gsLst>
              <a:gs pos="0">
                <a:srgbClr val="FEFEFE"/>
              </a:gs>
              <a:gs pos="100000">
                <a:srgbClr val="D6E1E2">
                  <a:alpha val="37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16" name="Text Box 35"/>
          <p:cNvSpPr txBox="1">
            <a:spLocks noChangeArrowheads="1"/>
          </p:cNvSpPr>
          <p:nvPr/>
        </p:nvSpPr>
        <p:spPr bwMode="auto">
          <a:xfrm>
            <a:off x="4442400" y="1679216"/>
            <a:ext cx="372960" cy="5587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17" name="Text Box 36"/>
          <p:cNvSpPr txBox="1">
            <a:spLocks noChangeArrowheads="1"/>
          </p:cNvSpPr>
          <p:nvPr/>
        </p:nvSpPr>
        <p:spPr bwMode="auto">
          <a:xfrm>
            <a:off x="3202560" y="2382011"/>
            <a:ext cx="1866240" cy="10513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1332001" y="1549603"/>
            <a:ext cx="1533600" cy="780562"/>
            <a:chOff x="981" y="495"/>
            <a:chExt cx="1065" cy="542"/>
          </a:xfrm>
        </p:grpSpPr>
        <p:sp>
          <p:nvSpPr>
            <p:cNvPr id="8228" name="Oval 38"/>
            <p:cNvSpPr>
              <a:spLocks noChangeArrowheads="1"/>
            </p:cNvSpPr>
            <p:nvPr/>
          </p:nvSpPr>
          <p:spPr bwMode="auto">
            <a:xfrm>
              <a:off x="990" y="495"/>
              <a:ext cx="1057" cy="543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8229" name="Oval 39"/>
            <p:cNvSpPr>
              <a:spLocks noChangeArrowheads="1"/>
            </p:cNvSpPr>
            <p:nvPr/>
          </p:nvSpPr>
          <p:spPr bwMode="auto">
            <a:xfrm>
              <a:off x="981" y="499"/>
              <a:ext cx="1057" cy="526"/>
            </a:xfrm>
            <a:prstGeom prst="ellipse">
              <a:avLst/>
            </a:prstGeom>
            <a:gradFill rotWithShape="0">
              <a:gsLst>
                <a:gs pos="0">
                  <a:srgbClr val="626768"/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8230" name="Oval 40"/>
            <p:cNvSpPr>
              <a:spLocks noChangeArrowheads="1"/>
            </p:cNvSpPr>
            <p:nvPr/>
          </p:nvSpPr>
          <p:spPr bwMode="auto">
            <a:xfrm>
              <a:off x="1007" y="503"/>
              <a:ext cx="684" cy="513"/>
            </a:xfrm>
            <a:prstGeom prst="ellipse">
              <a:avLst/>
            </a:prstGeom>
            <a:gradFill rotWithShape="0">
              <a:gsLst>
                <a:gs pos="0">
                  <a:srgbClr val="D6E1E2"/>
                </a:gs>
                <a:gs pos="100000">
                  <a:srgbClr val="EFF3F3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8231" name="Oval 41"/>
            <p:cNvSpPr>
              <a:spLocks noChangeArrowheads="1"/>
            </p:cNvSpPr>
            <p:nvPr/>
          </p:nvSpPr>
          <p:spPr bwMode="auto">
            <a:xfrm>
              <a:off x="1014" y="508"/>
              <a:ext cx="650" cy="478"/>
            </a:xfrm>
            <a:prstGeom prst="ellipse">
              <a:avLst/>
            </a:prstGeom>
            <a:gradFill rotWithShape="0">
              <a:gsLst>
                <a:gs pos="0">
                  <a:srgbClr val="A8B1B2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8232" name="Oval 42"/>
            <p:cNvSpPr>
              <a:spLocks noChangeArrowheads="1"/>
            </p:cNvSpPr>
            <p:nvPr/>
          </p:nvSpPr>
          <p:spPr bwMode="auto">
            <a:xfrm>
              <a:off x="1052" y="520"/>
              <a:ext cx="862" cy="389"/>
            </a:xfrm>
            <a:prstGeom prst="ellipse">
              <a:avLst/>
            </a:prstGeom>
            <a:gradFill rotWithShape="0">
              <a:gsLst>
                <a:gs pos="0">
                  <a:srgbClr val="FEFEFE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sp>
        <p:nvSpPr>
          <p:cNvPr id="8219" name="TextBox 43"/>
          <p:cNvSpPr txBox="1">
            <a:spLocks noChangeArrowheads="1"/>
          </p:cNvSpPr>
          <p:nvPr/>
        </p:nvSpPr>
        <p:spPr bwMode="auto">
          <a:xfrm>
            <a:off x="1461600" y="1744024"/>
            <a:ext cx="1296000" cy="36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2019 год</a:t>
            </a:r>
          </a:p>
        </p:txBody>
      </p:sp>
      <p:sp>
        <p:nvSpPr>
          <p:cNvPr id="8220" name="TextBox 45"/>
          <p:cNvSpPr txBox="1">
            <a:spLocks noChangeArrowheads="1"/>
          </p:cNvSpPr>
          <p:nvPr/>
        </p:nvSpPr>
        <p:spPr bwMode="auto">
          <a:xfrm>
            <a:off x="3924001" y="1614410"/>
            <a:ext cx="1425600" cy="637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2020</a:t>
            </a:r>
          </a:p>
          <a:p>
            <a:pPr algn="ctr"/>
            <a:r>
              <a:rPr lang="ru-RU">
                <a:solidFill>
                  <a:schemeClr val="tx1"/>
                </a:solidFill>
              </a:rPr>
              <a:t> год</a:t>
            </a:r>
          </a:p>
        </p:txBody>
      </p:sp>
      <p:sp>
        <p:nvSpPr>
          <p:cNvPr id="8221" name="TextBox 46"/>
          <p:cNvSpPr txBox="1">
            <a:spLocks noChangeArrowheads="1"/>
          </p:cNvSpPr>
          <p:nvPr/>
        </p:nvSpPr>
        <p:spPr bwMode="auto">
          <a:xfrm>
            <a:off x="6775201" y="1744024"/>
            <a:ext cx="1101600" cy="36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2020 год</a:t>
            </a:r>
          </a:p>
        </p:txBody>
      </p:sp>
      <p:sp>
        <p:nvSpPr>
          <p:cNvPr id="8222" name="AutoShape 28"/>
          <p:cNvSpPr>
            <a:spLocks noChangeArrowheads="1"/>
          </p:cNvSpPr>
          <p:nvPr/>
        </p:nvSpPr>
        <p:spPr bwMode="auto">
          <a:xfrm>
            <a:off x="3600000" y="4206682"/>
            <a:ext cx="2203200" cy="777682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73E77E"/>
              </a:gs>
              <a:gs pos="100000">
                <a:srgbClr val="B1F0B7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8223" name="TextBox 44"/>
          <p:cNvSpPr txBox="1">
            <a:spLocks noChangeArrowheads="1"/>
          </p:cNvSpPr>
          <p:nvPr/>
        </p:nvSpPr>
        <p:spPr bwMode="auto">
          <a:xfrm>
            <a:off x="1267200" y="2456898"/>
            <a:ext cx="1879200" cy="2299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«Инновационные подходы к организации образовательного процесса в условиях реализации ФГОС ОО»</a:t>
            </a:r>
          </a:p>
        </p:txBody>
      </p:sp>
      <p:sp>
        <p:nvSpPr>
          <p:cNvPr id="8224" name="AutoShape 18"/>
          <p:cNvSpPr>
            <a:spLocks noChangeArrowheads="1"/>
          </p:cNvSpPr>
          <p:nvPr/>
        </p:nvSpPr>
        <p:spPr bwMode="auto">
          <a:xfrm>
            <a:off x="554400" y="383080"/>
            <a:ext cx="8229600" cy="807925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sz="2200" b="1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en-US" sz="2200" b="1" dirty="0" err="1"/>
              <a:t>Повышение</a:t>
            </a:r>
            <a:r>
              <a:rPr lang="en-US" sz="2200" b="1" dirty="0"/>
              <a:t> </a:t>
            </a:r>
            <a:r>
              <a:rPr lang="en-US" sz="2200" b="1" dirty="0" err="1"/>
              <a:t>уровня</a:t>
            </a:r>
            <a:r>
              <a:rPr lang="en-US" sz="2200" b="1" dirty="0"/>
              <a:t> </a:t>
            </a:r>
            <a:r>
              <a:rPr lang="en-US" sz="2200" b="1" dirty="0" err="1"/>
              <a:t>квалификации</a:t>
            </a:r>
            <a:endParaRPr lang="ru-RU" sz="2200" b="1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en-US" sz="2200" b="1" dirty="0"/>
              <a:t> в </a:t>
            </a:r>
            <a:r>
              <a:rPr lang="en-US" sz="2200" b="1" dirty="0" err="1"/>
              <a:t>межаттестационный</a:t>
            </a:r>
            <a:r>
              <a:rPr lang="en-US" sz="2200" b="1" dirty="0"/>
              <a:t> </a:t>
            </a:r>
            <a:r>
              <a:rPr lang="en-US" sz="2200" b="1" dirty="0" err="1"/>
              <a:t>период</a:t>
            </a:r>
            <a:endParaRPr lang="en-US" sz="2200" b="1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en-US" sz="2200" b="1" i="1" dirty="0"/>
          </a:p>
        </p:txBody>
      </p:sp>
      <p:sp>
        <p:nvSpPr>
          <p:cNvPr id="8225" name="TextBox 42"/>
          <p:cNvSpPr txBox="1">
            <a:spLocks noChangeArrowheads="1"/>
          </p:cNvSpPr>
          <p:nvPr/>
        </p:nvSpPr>
        <p:spPr bwMode="auto">
          <a:xfrm>
            <a:off x="3729600" y="2521706"/>
            <a:ext cx="1879200" cy="856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«Современные образовательные технологии»</a:t>
            </a:r>
          </a:p>
        </p:txBody>
      </p:sp>
      <p:sp>
        <p:nvSpPr>
          <p:cNvPr id="8226" name="TextBox 44"/>
          <p:cNvSpPr txBox="1">
            <a:spLocks noChangeArrowheads="1"/>
          </p:cNvSpPr>
          <p:nvPr/>
        </p:nvSpPr>
        <p:spPr bwMode="auto">
          <a:xfrm>
            <a:off x="6256800" y="2521705"/>
            <a:ext cx="2073600" cy="1745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«Модель управления развитием школы в контексте цифровой трансформации»</a:t>
            </a:r>
          </a:p>
        </p:txBody>
      </p:sp>
      <p:sp>
        <p:nvSpPr>
          <p:cNvPr id="8227" name="TextBox 42"/>
          <p:cNvSpPr txBox="1">
            <a:spLocks noChangeArrowheads="1"/>
          </p:cNvSpPr>
          <p:nvPr/>
        </p:nvSpPr>
        <p:spPr bwMode="auto">
          <a:xfrm>
            <a:off x="3853440" y="3560054"/>
            <a:ext cx="1879200" cy="1114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«Цифровые технологии для трансформации школы»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5221440" y="3493807"/>
            <a:ext cx="3922560" cy="3146731"/>
          </a:xfrm>
          <a:prstGeom prst="chevron">
            <a:avLst>
              <a:gd name="adj" fmla="val 16468"/>
            </a:avLst>
          </a:prstGeom>
          <a:solidFill>
            <a:srgbClr val="9999FF"/>
          </a:solidFill>
          <a:ln w="38160">
            <a:solidFill>
              <a:srgbClr val="EAEAEA"/>
            </a:solidFill>
            <a:miter lim="800000"/>
            <a:headEnd/>
            <a:tailEnd/>
          </a:ln>
          <a:effectLst>
            <a:outerShdw dist="109185" dir="3271692" algn="ctr" rotWithShape="0">
              <a:srgbClr val="333333">
                <a:alpha val="50027"/>
              </a:srgbClr>
            </a:outerShdw>
          </a:effectLst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ea typeface="+mn-ea"/>
            </a:endParaRPr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2628000" y="3493807"/>
            <a:ext cx="3888000" cy="3109287"/>
          </a:xfrm>
          <a:prstGeom prst="chevron">
            <a:avLst>
              <a:gd name="adj" fmla="val 17384"/>
            </a:avLst>
          </a:prstGeom>
          <a:solidFill>
            <a:srgbClr val="33CCCC"/>
          </a:solidFill>
          <a:ln w="38160">
            <a:solidFill>
              <a:srgbClr val="FFFFFF"/>
            </a:solidFill>
            <a:miter lim="800000"/>
            <a:headEnd/>
            <a:tailEnd/>
          </a:ln>
          <a:effectLst>
            <a:outerShdw dist="109185" dir="3271692" algn="ctr" rotWithShape="0">
              <a:srgbClr val="333333">
                <a:alpha val="50027"/>
              </a:srgbClr>
            </a:outerShdw>
          </a:effectLst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Arial" pitchFamily="34" charset="0"/>
              <a:buChar char="•"/>
              <a:defRPr/>
            </a:pPr>
            <a:endParaRPr lang="ru-RU">
              <a:ea typeface="+mn-ea"/>
            </a:endParaRPr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165601" y="3493807"/>
            <a:ext cx="3360960" cy="3109287"/>
          </a:xfrm>
          <a:prstGeom prst="chevron">
            <a:avLst>
              <a:gd name="adj" fmla="val 17382"/>
            </a:avLst>
          </a:prstGeom>
          <a:solidFill>
            <a:srgbClr val="3491E6"/>
          </a:solidFill>
          <a:ln w="38160">
            <a:solidFill>
              <a:srgbClr val="EAEAEA"/>
            </a:solidFill>
            <a:miter lim="800000"/>
            <a:headEnd/>
            <a:tailEnd/>
          </a:ln>
          <a:effectLst>
            <a:outerShdw dist="109185" dir="3271692" algn="ctr" rotWithShape="0">
              <a:srgbClr val="333333">
                <a:alpha val="50026"/>
              </a:srgbClr>
            </a:outerShdw>
          </a:effectLst>
        </p:spPr>
        <p:txBody>
          <a:bodyPr wrap="none" lIns="82945" tIns="41473" rIns="82945" bIns="41473" anchor="ctr"/>
          <a:lstStyle/>
          <a:p>
            <a:pPr eaLnBrk="0" hangingPunct="0">
              <a:defRPr/>
            </a:pPr>
            <a:endParaRPr lang="ru-RU" b="1">
              <a:solidFill>
                <a:srgbClr val="000000"/>
              </a:solidFill>
            </a:endParaRPr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165601" y="1419989"/>
            <a:ext cx="2852640" cy="1620171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17426A"/>
              </a:gs>
              <a:gs pos="100000">
                <a:srgbClr val="3491E6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  <a:effectLst>
            <a:outerShdw dist="63504" dir="3183908" algn="ctr" rotWithShape="0">
              <a:srgbClr val="001D3A"/>
            </a:outerShdw>
          </a:effectLst>
        </p:spPr>
        <p:txBody>
          <a:bodyPr wrap="none" lIns="81639" tIns="42452" rIns="81639" bIns="42452" anchor="ctr"/>
          <a:lstStyle/>
          <a:p>
            <a:pPr algn="ctr">
              <a:defRPr/>
            </a:pPr>
            <a:endParaRPr lang="ru-RU" b="1" dirty="0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rgbClr val="FFFFFF"/>
                </a:solidFill>
              </a:rPr>
              <a:t>Повышение </a:t>
            </a:r>
          </a:p>
          <a:p>
            <a:pPr algn="ctr">
              <a:defRPr/>
            </a:pPr>
            <a:r>
              <a:rPr lang="ru-RU" b="1" dirty="0">
                <a:solidFill>
                  <a:srgbClr val="FFFFFF"/>
                </a:solidFill>
              </a:rPr>
              <a:t>квалификации</a:t>
            </a:r>
            <a:endParaRPr lang="en-US" b="1" dirty="0">
              <a:solidFill>
                <a:srgbClr val="FFFFFF"/>
              </a:solidFill>
            </a:endParaRPr>
          </a:p>
          <a:p>
            <a:pPr algn="ctr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ru-RU" b="1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3211201" y="1355183"/>
            <a:ext cx="2688480" cy="1749783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175E5E"/>
              </a:gs>
              <a:gs pos="100000">
                <a:srgbClr val="33CCCC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  <a:effectLst>
            <a:outerShdw dist="63504" dir="3183908" algn="ctr" rotWithShape="0">
              <a:srgbClr val="001D3A"/>
            </a:outerShdw>
          </a:effectLst>
        </p:spPr>
        <p:txBody>
          <a:bodyPr wrap="none" lIns="81639" tIns="42452" rIns="81639" bIns="42452"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</a:rPr>
              <a:t>Разработка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</a:rPr>
              <a:t> программ</a:t>
            </a:r>
            <a:endParaRPr lang="en-US" b="1">
              <a:solidFill>
                <a:srgbClr val="FFFFFF"/>
              </a:solidFill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ru-RU" b="1">
              <a:solidFill>
                <a:srgbClr val="FFFFFF"/>
              </a:solidFill>
            </a:endParaRPr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>
            <a:off x="6062401" y="1355183"/>
            <a:ext cx="2918880" cy="1684977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464675"/>
              </a:gs>
              <a:gs pos="100000">
                <a:srgbClr val="9999F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  <a:effectLst>
            <a:outerShdw dist="63504" dir="3183908" algn="ctr" rotWithShape="0">
              <a:srgbClr val="001D3A"/>
            </a:outerShdw>
          </a:effectLst>
        </p:spPr>
        <p:txBody>
          <a:bodyPr wrap="none" lIns="81639" tIns="42452" rIns="81639" bIns="42452" anchor="ctr"/>
          <a:lstStyle/>
          <a:p>
            <a:pPr algn="ctr">
              <a:defRPr/>
            </a:pPr>
            <a:r>
              <a:rPr lang="ru-RU" b="1">
                <a:solidFill>
                  <a:srgbClr val="FFFFFF"/>
                </a:solidFill>
              </a:rPr>
              <a:t>Обобщение, 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</a:rPr>
              <a:t>распространение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</a:rPr>
              <a:t> опыта 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</a:rPr>
              <a:t>педагогической </a:t>
            </a:r>
          </a:p>
          <a:p>
            <a:pPr algn="ctr">
              <a:defRPr/>
            </a:pPr>
            <a:r>
              <a:rPr lang="ru-RU" b="1">
                <a:solidFill>
                  <a:srgbClr val="FFFFFF"/>
                </a:solidFill>
              </a:rPr>
              <a:t>деятельности</a:t>
            </a:r>
          </a:p>
        </p:txBody>
      </p:sp>
      <p:sp>
        <p:nvSpPr>
          <p:cNvPr id="9224" name="TextBox 8"/>
          <p:cNvSpPr txBox="1">
            <a:spLocks noChangeArrowheads="1"/>
          </p:cNvSpPr>
          <p:nvPr/>
        </p:nvSpPr>
        <p:spPr bwMode="auto">
          <a:xfrm>
            <a:off x="684000" y="3688228"/>
            <a:ext cx="2332800" cy="3130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ru-RU">
                <a:solidFill>
                  <a:srgbClr val="000000"/>
                </a:solidFill>
              </a:rPr>
              <a:t>Курсы АОИОО</a:t>
            </a:r>
          </a:p>
          <a:p>
            <a:pPr eaLnBrk="0" hangingPunct="0">
              <a:buFont typeface="Arial" charset="0"/>
              <a:buChar char="•"/>
            </a:pPr>
            <a:r>
              <a:rPr lang="ru-RU">
                <a:solidFill>
                  <a:srgbClr val="000000"/>
                </a:solidFill>
              </a:rPr>
              <a:t>Семинары на  </a:t>
            </a:r>
          </a:p>
          <a:p>
            <a:pPr eaLnBrk="0" hangingPunct="0"/>
            <a:r>
              <a:rPr lang="ru-RU">
                <a:solidFill>
                  <a:srgbClr val="000000"/>
                </a:solidFill>
              </a:rPr>
              <a:t>  школьном, </a:t>
            </a:r>
          </a:p>
          <a:p>
            <a:pPr eaLnBrk="0" hangingPunct="0"/>
            <a:r>
              <a:rPr lang="ru-RU">
                <a:solidFill>
                  <a:srgbClr val="000000"/>
                </a:solidFill>
              </a:rPr>
              <a:t>  муниципальном и  </a:t>
            </a:r>
          </a:p>
          <a:p>
            <a:pPr eaLnBrk="0" hangingPunct="0"/>
            <a:r>
              <a:rPr lang="ru-RU">
                <a:solidFill>
                  <a:srgbClr val="000000"/>
                </a:solidFill>
              </a:rPr>
              <a:t>  региональном </a:t>
            </a:r>
          </a:p>
          <a:p>
            <a:pPr eaLnBrk="0" hangingPunct="0"/>
            <a:r>
              <a:rPr lang="ru-RU">
                <a:solidFill>
                  <a:srgbClr val="000000"/>
                </a:solidFill>
              </a:rPr>
              <a:t>  уровне</a:t>
            </a:r>
          </a:p>
          <a:p>
            <a:pPr eaLnBrk="0" hangingPunct="0">
              <a:buFont typeface="Arial" charset="0"/>
              <a:buChar char="•"/>
            </a:pPr>
            <a:r>
              <a:rPr lang="ru-RU">
                <a:solidFill>
                  <a:srgbClr val="000000"/>
                </a:solidFill>
              </a:rPr>
              <a:t> Взаимодействие с </a:t>
            </a:r>
          </a:p>
          <a:p>
            <a:pPr eaLnBrk="0" hangingPunct="0"/>
            <a:r>
              <a:rPr lang="ru-RU">
                <a:solidFill>
                  <a:srgbClr val="000000"/>
                </a:solidFill>
              </a:rPr>
              <a:t>  коллегами в </a:t>
            </a:r>
          </a:p>
          <a:p>
            <a:pPr eaLnBrk="0" hangingPunct="0"/>
            <a:r>
              <a:rPr lang="ru-RU">
                <a:solidFill>
                  <a:srgbClr val="000000"/>
                </a:solidFill>
              </a:rPr>
              <a:t>  рамках ГПО</a:t>
            </a:r>
          </a:p>
          <a:p>
            <a:pPr eaLnBrk="0" hangingPunct="0">
              <a:buFont typeface="Arial" charset="0"/>
              <a:buChar char="•"/>
            </a:pPr>
            <a:r>
              <a:rPr lang="ru-RU">
                <a:solidFill>
                  <a:srgbClr val="000000"/>
                </a:solidFill>
              </a:rPr>
              <a:t>Самообразование</a:t>
            </a:r>
          </a:p>
          <a:p>
            <a:endParaRPr lang="ru-RU"/>
          </a:p>
        </p:txBody>
      </p:sp>
      <p:sp>
        <p:nvSpPr>
          <p:cNvPr id="9225" name="TextBox 9"/>
          <p:cNvSpPr txBox="1">
            <a:spLocks noChangeArrowheads="1"/>
          </p:cNvSpPr>
          <p:nvPr/>
        </p:nvSpPr>
        <p:spPr bwMode="auto">
          <a:xfrm>
            <a:off x="3535201" y="3688228"/>
            <a:ext cx="2656800" cy="1745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>
              <a:buFont typeface="Arial" charset="0"/>
              <a:buChar char="•"/>
            </a:pPr>
            <a:r>
              <a:rPr lang="ru-RU">
                <a:solidFill>
                  <a:schemeClr val="tx1"/>
                </a:solidFill>
              </a:rPr>
              <a:t>Участие в разработке программ по новым ФГОС </a:t>
            </a:r>
          </a:p>
          <a:p>
            <a:pPr>
              <a:buFont typeface="Arial" charset="0"/>
              <a:buChar char="•"/>
            </a:pPr>
            <a:r>
              <a:rPr lang="ru-RU">
                <a:solidFill>
                  <a:schemeClr val="tx1"/>
                </a:solidFill>
              </a:rPr>
              <a:t>Разработка рабочих и факультативных программ по предметам</a:t>
            </a:r>
          </a:p>
        </p:txBody>
      </p:sp>
      <p:sp>
        <p:nvSpPr>
          <p:cNvPr id="9226" name="TextBox 10"/>
          <p:cNvSpPr txBox="1">
            <a:spLocks noChangeArrowheads="1"/>
          </p:cNvSpPr>
          <p:nvPr/>
        </p:nvSpPr>
        <p:spPr bwMode="auto">
          <a:xfrm>
            <a:off x="6516001" y="3753034"/>
            <a:ext cx="2138400" cy="2576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>
              <a:buFont typeface="Arial" charset="0"/>
              <a:buChar char="•"/>
            </a:pPr>
            <a:r>
              <a:rPr lang="ru-RU">
                <a:solidFill>
                  <a:schemeClr val="tx1"/>
                </a:solidFill>
              </a:rPr>
              <a:t>Выступления на образовательных форумах, фестивалях, ГПО </a:t>
            </a:r>
          </a:p>
          <a:p>
            <a:pPr>
              <a:buFont typeface="Arial" charset="0"/>
              <a:buChar char="•"/>
            </a:pPr>
            <a:r>
              <a:rPr lang="ru-RU">
                <a:solidFill>
                  <a:schemeClr val="tx1"/>
                </a:solidFill>
              </a:rPr>
              <a:t>Наличие публикаций в сборнике материалов конференций</a:t>
            </a:r>
          </a:p>
        </p:txBody>
      </p:sp>
      <p:sp>
        <p:nvSpPr>
          <p:cNvPr id="9227" name="AutoShape 18"/>
          <p:cNvSpPr>
            <a:spLocks noChangeArrowheads="1"/>
          </p:cNvSpPr>
          <p:nvPr/>
        </p:nvSpPr>
        <p:spPr bwMode="auto">
          <a:xfrm>
            <a:off x="554400" y="383080"/>
            <a:ext cx="8229600" cy="483891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i="1" dirty="0"/>
              <a:t>Показатели  включённости  в  методическую  работу</a:t>
            </a:r>
            <a:endParaRPr lang="en-US" sz="2200" b="1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2" name="AutoShape 14"/>
          <p:cNvSpPr>
            <a:spLocks noChangeArrowheads="1"/>
          </p:cNvSpPr>
          <p:nvPr/>
        </p:nvSpPr>
        <p:spPr bwMode="auto">
          <a:xfrm>
            <a:off x="6256800" y="5005966"/>
            <a:ext cx="2661120" cy="1852034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5AB14B"/>
              </a:gs>
              <a:gs pos="50000">
                <a:srgbClr val="295122"/>
              </a:gs>
              <a:gs pos="100000">
                <a:srgbClr val="5AB14B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/>
            <a:r>
              <a:rPr lang="ru-RU" sz="1500" b="1" dirty="0" err="1"/>
              <a:t>Физминутки</a:t>
            </a:r>
            <a:r>
              <a:rPr lang="ru-RU" sz="1500" b="1" dirty="0"/>
              <a:t> на уроках</a:t>
            </a:r>
          </a:p>
          <a:p>
            <a:pPr algn="ctr"/>
            <a:r>
              <a:rPr lang="ru-RU" sz="1500" b="1" dirty="0"/>
              <a:t>Смена видов деятельности</a:t>
            </a:r>
          </a:p>
          <a:p>
            <a:pPr algn="ctr"/>
            <a:r>
              <a:rPr lang="ru-RU" sz="1500" b="1" dirty="0"/>
              <a:t>Различные режимы работы </a:t>
            </a:r>
          </a:p>
        </p:txBody>
      </p:sp>
      <p:sp>
        <p:nvSpPr>
          <p:cNvPr id="10243" name="AutoShape 11"/>
          <p:cNvSpPr>
            <a:spLocks noChangeArrowheads="1"/>
          </p:cNvSpPr>
          <p:nvPr/>
        </p:nvSpPr>
        <p:spPr bwMode="auto">
          <a:xfrm>
            <a:off x="230400" y="5047731"/>
            <a:ext cx="2495520" cy="1810270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cs typeface="Arial" charset="0"/>
              </a:rPr>
              <a:t>Здоровьесберегающие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cs typeface="Arial" charset="0"/>
              </a:rPr>
              <a:t>технологии</a:t>
            </a:r>
            <a:endParaRPr lang="ru-RU"/>
          </a:p>
        </p:txBody>
      </p:sp>
      <p:sp>
        <p:nvSpPr>
          <p:cNvPr id="10244" name="AutoShape 11"/>
          <p:cNvSpPr>
            <a:spLocks noChangeArrowheads="1"/>
          </p:cNvSpPr>
          <p:nvPr/>
        </p:nvSpPr>
        <p:spPr bwMode="auto">
          <a:xfrm>
            <a:off x="230400" y="3493807"/>
            <a:ext cx="2495520" cy="1810271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664000" y="1591368"/>
            <a:ext cx="3755520" cy="3472204"/>
            <a:chOff x="1850" y="1105"/>
            <a:chExt cx="2608" cy="2411"/>
          </a:xfrm>
        </p:grpSpPr>
        <p:sp>
          <p:nvSpPr>
            <p:cNvPr id="10261" name="AutoShape 2"/>
            <p:cNvSpPr>
              <a:spLocks noChangeArrowheads="1"/>
            </p:cNvSpPr>
            <p:nvPr/>
          </p:nvSpPr>
          <p:spPr bwMode="auto">
            <a:xfrm rot="16200000" flipH="1">
              <a:off x="1783" y="2057"/>
              <a:ext cx="401" cy="267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0">
              <a:gsLst>
                <a:gs pos="0">
                  <a:srgbClr val="85D9F7"/>
                </a:gs>
                <a:gs pos="100000">
                  <a:srgbClr val="CEEFFA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0262" name="AutoShape 3"/>
            <p:cNvSpPr>
              <a:spLocks noChangeArrowheads="1"/>
            </p:cNvSpPr>
            <p:nvPr/>
          </p:nvSpPr>
          <p:spPr bwMode="auto">
            <a:xfrm rot="5400000" flipH="1">
              <a:off x="4124" y="2017"/>
              <a:ext cx="401" cy="267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0">
              <a:gsLst>
                <a:gs pos="0">
                  <a:srgbClr val="85D9F7"/>
                </a:gs>
                <a:gs pos="100000">
                  <a:srgbClr val="CEEFFA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0263" name="AutoShape 4"/>
            <p:cNvSpPr>
              <a:spLocks noChangeArrowheads="1"/>
            </p:cNvSpPr>
            <p:nvPr/>
          </p:nvSpPr>
          <p:spPr bwMode="auto">
            <a:xfrm rot="10800000" flipH="1">
              <a:off x="2950" y="3249"/>
              <a:ext cx="400" cy="267"/>
            </a:xfrm>
            <a:prstGeom prst="upArrow">
              <a:avLst>
                <a:gd name="adj1" fmla="val 51676"/>
                <a:gd name="adj2" fmla="val 100000"/>
              </a:avLst>
            </a:prstGeom>
            <a:gradFill rotWithShape="0">
              <a:gsLst>
                <a:gs pos="0">
                  <a:srgbClr val="85D9F7"/>
                </a:gs>
                <a:gs pos="100000">
                  <a:srgbClr val="CEEFFA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0264" name="Oval 5"/>
            <p:cNvSpPr>
              <a:spLocks noChangeArrowheads="1"/>
            </p:cNvSpPr>
            <p:nvPr/>
          </p:nvSpPr>
          <p:spPr bwMode="auto">
            <a:xfrm>
              <a:off x="2110" y="1105"/>
              <a:ext cx="2098" cy="2155"/>
            </a:xfrm>
            <a:prstGeom prst="ellipse">
              <a:avLst/>
            </a:prstGeom>
            <a:gradFill rotWithShape="0">
              <a:gsLst>
                <a:gs pos="0">
                  <a:srgbClr val="757575"/>
                </a:gs>
                <a:gs pos="50000">
                  <a:srgbClr val="FFFFFF"/>
                </a:gs>
                <a:gs pos="100000">
                  <a:srgbClr val="757575"/>
                </a:gs>
              </a:gsLst>
              <a:lin ang="5400000" scaled="1"/>
            </a:gradFill>
            <a:ln w="5724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0265" name="Oval 6"/>
            <p:cNvSpPr>
              <a:spLocks noChangeArrowheads="1"/>
            </p:cNvSpPr>
            <p:nvPr/>
          </p:nvSpPr>
          <p:spPr bwMode="auto">
            <a:xfrm>
              <a:off x="2230" y="1261"/>
              <a:ext cx="1857" cy="1857"/>
            </a:xfrm>
            <a:prstGeom prst="ellipse">
              <a:avLst/>
            </a:prstGeom>
            <a:gradFill rotWithShape="0">
              <a:gsLst>
                <a:gs pos="0">
                  <a:srgbClr val="FFFFFF"/>
                </a:gs>
                <a:gs pos="50000">
                  <a:srgbClr val="A1A1A1"/>
                </a:gs>
                <a:gs pos="100000">
                  <a:srgbClr val="FFFFFF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0266" name="Oval 7"/>
            <p:cNvSpPr>
              <a:spLocks noChangeArrowheads="1"/>
            </p:cNvSpPr>
            <p:nvPr/>
          </p:nvSpPr>
          <p:spPr bwMode="auto">
            <a:xfrm>
              <a:off x="2339" y="1372"/>
              <a:ext cx="1639" cy="1642"/>
            </a:xfrm>
            <a:prstGeom prst="ellipse">
              <a:avLst/>
            </a:prstGeom>
            <a:gradFill rotWithShape="0">
              <a:gsLst>
                <a:gs pos="0">
                  <a:srgbClr val="8A52C8"/>
                </a:gs>
                <a:gs pos="50000">
                  <a:srgbClr val="FEFEFE"/>
                </a:gs>
                <a:gs pos="100000">
                  <a:srgbClr val="8A52C8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0267" name="Oval 8"/>
            <p:cNvSpPr>
              <a:spLocks noChangeArrowheads="1"/>
            </p:cNvSpPr>
            <p:nvPr/>
          </p:nvSpPr>
          <p:spPr bwMode="auto">
            <a:xfrm>
              <a:off x="2339" y="1372"/>
              <a:ext cx="1623" cy="1642"/>
            </a:xfrm>
            <a:prstGeom prst="ellipse">
              <a:avLst/>
            </a:prstGeom>
            <a:gradFill rotWithShape="0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0268" name="Oval 9"/>
            <p:cNvSpPr>
              <a:spLocks noChangeArrowheads="1"/>
            </p:cNvSpPr>
            <p:nvPr/>
          </p:nvSpPr>
          <p:spPr bwMode="auto">
            <a:xfrm>
              <a:off x="2447" y="1479"/>
              <a:ext cx="1423" cy="1426"/>
            </a:xfrm>
            <a:prstGeom prst="ellipse">
              <a:avLst/>
            </a:prstGeom>
            <a:gradFill rotWithShape="0">
              <a:gsLst>
                <a:gs pos="0">
                  <a:srgbClr val="8A52C8"/>
                </a:gs>
                <a:gs pos="50000">
                  <a:srgbClr val="4A2C6B"/>
                </a:gs>
                <a:gs pos="100000">
                  <a:srgbClr val="8A52C8"/>
                </a:gs>
              </a:gsLst>
              <a:lin ang="81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0269" name="Oval 10"/>
            <p:cNvSpPr>
              <a:spLocks noChangeArrowheads="1"/>
            </p:cNvSpPr>
            <p:nvPr/>
          </p:nvSpPr>
          <p:spPr bwMode="auto">
            <a:xfrm>
              <a:off x="2467" y="2019"/>
              <a:ext cx="1381" cy="372"/>
            </a:xfrm>
            <a:prstGeom prst="ellipse">
              <a:avLst/>
            </a:prstGeom>
            <a:gradFill rotWithShape="0">
              <a:gsLst>
                <a:gs pos="0">
                  <a:srgbClr val="FFCC00"/>
                </a:gs>
                <a:gs pos="100000">
                  <a:srgbClr val="7B6200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</p:spPr>
          <p:txBody>
            <a:bodyPr lIns="90000" tIns="46800" rIns="90000" bIns="46800" anchor="ctr">
              <a:spAutoFit/>
            </a:bodyPr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tabLst>
                  <a:tab pos="0" algn="l"/>
                  <a:tab pos="406086" algn="l"/>
                  <a:tab pos="813612" algn="l"/>
                  <a:tab pos="1221138" algn="l"/>
                  <a:tab pos="1628664" algn="l"/>
                  <a:tab pos="2036190" algn="l"/>
                  <a:tab pos="2443717" algn="l"/>
                  <a:tab pos="2851242" algn="l"/>
                  <a:tab pos="3258769" algn="l"/>
                  <a:tab pos="3666294" algn="l"/>
                  <a:tab pos="4073821" algn="l"/>
                  <a:tab pos="4481346" algn="l"/>
                  <a:tab pos="4888873" algn="l"/>
                  <a:tab pos="5296398" algn="l"/>
                  <a:tab pos="5703925" algn="l"/>
                  <a:tab pos="6111450" algn="l"/>
                  <a:tab pos="6518977" algn="l"/>
                  <a:tab pos="6926502" algn="l"/>
                  <a:tab pos="7334029" algn="l"/>
                  <a:tab pos="7741554" algn="l"/>
                  <a:tab pos="8149081" algn="l"/>
                </a:tabLst>
              </a:pPr>
              <a:endParaRPr lang="ru-RU" sz="2000" dirty="0">
                <a:solidFill>
                  <a:srgbClr val="000000"/>
                </a:solidFill>
              </a:endParaRPr>
            </a:p>
          </p:txBody>
        </p:sp>
      </p:grpSp>
      <p:sp>
        <p:nvSpPr>
          <p:cNvPr id="10246" name="AutoShape 12"/>
          <p:cNvSpPr>
            <a:spLocks noChangeArrowheads="1"/>
          </p:cNvSpPr>
          <p:nvPr/>
        </p:nvSpPr>
        <p:spPr bwMode="auto">
          <a:xfrm>
            <a:off x="230400" y="1938443"/>
            <a:ext cx="2522880" cy="1810271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0247" name="AutoShape 13"/>
          <p:cNvSpPr>
            <a:spLocks noChangeArrowheads="1"/>
          </p:cNvSpPr>
          <p:nvPr/>
        </p:nvSpPr>
        <p:spPr bwMode="auto">
          <a:xfrm>
            <a:off x="230400" y="447888"/>
            <a:ext cx="2564640" cy="1811710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0248" name="AutoShape 14"/>
          <p:cNvSpPr>
            <a:spLocks noChangeArrowheads="1"/>
          </p:cNvSpPr>
          <p:nvPr/>
        </p:nvSpPr>
        <p:spPr bwMode="auto">
          <a:xfrm>
            <a:off x="6256800" y="3429001"/>
            <a:ext cx="2661120" cy="1852034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5AB14B"/>
              </a:gs>
              <a:gs pos="50000">
                <a:srgbClr val="295122"/>
              </a:gs>
              <a:gs pos="100000">
                <a:srgbClr val="5AB14B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/>
            <a:r>
              <a:rPr lang="ru-RU" sz="1500" b="1" dirty="0"/>
              <a:t>Электронные презентации</a:t>
            </a:r>
          </a:p>
          <a:p>
            <a:pPr algn="ctr"/>
            <a:r>
              <a:rPr lang="ru-RU" sz="1500" b="1" dirty="0"/>
              <a:t>Уроки с </a:t>
            </a:r>
            <a:r>
              <a:rPr lang="ru-RU" sz="1500" b="1" dirty="0" err="1"/>
              <a:t>мультимедийной</a:t>
            </a:r>
            <a:endParaRPr lang="ru-RU" sz="1500" b="1" dirty="0"/>
          </a:p>
          <a:p>
            <a:pPr algn="ctr"/>
            <a:r>
              <a:rPr lang="ru-RU" sz="1500" b="1" dirty="0"/>
              <a:t> поддержкой</a:t>
            </a:r>
            <a:endParaRPr lang="ru-RU" sz="1500" dirty="0"/>
          </a:p>
        </p:txBody>
      </p:sp>
      <p:sp>
        <p:nvSpPr>
          <p:cNvPr id="10249" name="AutoShape 15"/>
          <p:cNvSpPr>
            <a:spLocks noChangeArrowheads="1"/>
          </p:cNvSpPr>
          <p:nvPr/>
        </p:nvSpPr>
        <p:spPr bwMode="auto">
          <a:xfrm>
            <a:off x="6256801" y="2068057"/>
            <a:ext cx="2674080" cy="1693618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5AB14B"/>
              </a:gs>
              <a:gs pos="50000">
                <a:srgbClr val="295122"/>
              </a:gs>
              <a:gs pos="100000">
                <a:srgbClr val="5AB14B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/>
            <a:r>
              <a:rPr lang="ru-RU" sz="1500" b="1" dirty="0"/>
              <a:t>Использование </a:t>
            </a:r>
          </a:p>
          <a:p>
            <a:pPr algn="ctr"/>
            <a:r>
              <a:rPr lang="ru-RU" sz="1500" b="1" dirty="0"/>
              <a:t>Проектных форм работы </a:t>
            </a:r>
            <a:endParaRPr lang="en-US" sz="1500" b="1" dirty="0"/>
          </a:p>
          <a:p>
            <a:pPr algn="ctr"/>
            <a:r>
              <a:rPr lang="en-US" sz="1500" b="1" dirty="0"/>
              <a:t> </a:t>
            </a:r>
            <a:r>
              <a:rPr lang="ru-RU" sz="1500" b="1" dirty="0"/>
              <a:t>Включение детей </a:t>
            </a:r>
          </a:p>
          <a:p>
            <a:pPr algn="ctr"/>
            <a:r>
              <a:rPr lang="ru-RU" sz="1500" b="1" dirty="0"/>
              <a:t>и родителей </a:t>
            </a:r>
          </a:p>
          <a:p>
            <a:pPr algn="ctr"/>
            <a:r>
              <a:rPr lang="ru-RU" sz="1500" b="1" dirty="0"/>
              <a:t>в проектную деятельность</a:t>
            </a:r>
          </a:p>
        </p:txBody>
      </p:sp>
      <p:sp>
        <p:nvSpPr>
          <p:cNvPr id="10250" name="AutoShape 16"/>
          <p:cNvSpPr>
            <a:spLocks noChangeArrowheads="1"/>
          </p:cNvSpPr>
          <p:nvPr/>
        </p:nvSpPr>
        <p:spPr bwMode="auto">
          <a:xfrm>
            <a:off x="6256800" y="512694"/>
            <a:ext cx="2728800" cy="1852034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rgbClr val="5AB14B"/>
              </a:gs>
              <a:gs pos="50000">
                <a:srgbClr val="295122"/>
              </a:gs>
              <a:gs pos="100000">
                <a:srgbClr val="5AB14B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0251" name="Text Box 17"/>
          <p:cNvSpPr txBox="1">
            <a:spLocks noChangeArrowheads="1"/>
          </p:cNvSpPr>
          <p:nvPr/>
        </p:nvSpPr>
        <p:spPr bwMode="auto">
          <a:xfrm>
            <a:off x="3513600" y="2752130"/>
            <a:ext cx="1268640" cy="41764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0252" name="AutoShape 18"/>
          <p:cNvSpPr>
            <a:spLocks noChangeArrowheads="1"/>
          </p:cNvSpPr>
          <p:nvPr/>
        </p:nvSpPr>
        <p:spPr bwMode="auto">
          <a:xfrm>
            <a:off x="424800" y="146895"/>
            <a:ext cx="8229600" cy="483891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eaLnBrk="0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3300" b="1" dirty="0">
                <a:latin typeface="Monotype Corsiva" pitchFamily="66" charset="0"/>
              </a:rPr>
              <a:t>Показатели владения современными технологиями</a:t>
            </a:r>
            <a:endParaRPr lang="ru-RU" sz="3300" dirty="0">
              <a:latin typeface="Verdana" pitchFamily="34" charset="0"/>
            </a:endParaRPr>
          </a:p>
        </p:txBody>
      </p:sp>
      <p:sp>
        <p:nvSpPr>
          <p:cNvPr id="10253" name="Text Box 20"/>
          <p:cNvSpPr txBox="1">
            <a:spLocks noChangeArrowheads="1"/>
          </p:cNvSpPr>
          <p:nvPr/>
        </p:nvSpPr>
        <p:spPr bwMode="auto">
          <a:xfrm>
            <a:off x="1048321" y="2998395"/>
            <a:ext cx="793440" cy="109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0254" name="Text Box 21"/>
          <p:cNvSpPr txBox="1">
            <a:spLocks noChangeArrowheads="1"/>
          </p:cNvSpPr>
          <p:nvPr/>
        </p:nvSpPr>
        <p:spPr bwMode="auto">
          <a:xfrm>
            <a:off x="1048321" y="4581122"/>
            <a:ext cx="793440" cy="10930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0255" name="Text Box 22"/>
          <p:cNvSpPr txBox="1">
            <a:spLocks noChangeArrowheads="1"/>
          </p:cNvSpPr>
          <p:nvPr/>
        </p:nvSpPr>
        <p:spPr bwMode="auto">
          <a:xfrm>
            <a:off x="5997600" y="966342"/>
            <a:ext cx="2833920" cy="1286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81639" tIns="42452" rIns="81639" bIns="42452">
            <a:spAutoFit/>
          </a:bodyPr>
          <a:lstStyle/>
          <a:p>
            <a:pPr algn="ctr"/>
            <a:r>
              <a:rPr lang="ru-RU" sz="1500" b="1" dirty="0"/>
              <a:t>Создание проблемных ситуаций</a:t>
            </a:r>
            <a:endParaRPr lang="en-US" sz="1500" b="1" dirty="0"/>
          </a:p>
          <a:p>
            <a:pPr algn="ctr"/>
            <a:r>
              <a:rPr lang="ru-RU" sz="1500" b="1" dirty="0"/>
              <a:t>Технология уровневой дифференциации</a:t>
            </a:r>
          </a:p>
          <a:p>
            <a:pPr algn="ctr"/>
            <a:r>
              <a:rPr lang="ru-RU" sz="1500" b="1" dirty="0"/>
              <a:t>Обучение сотрудничеству</a:t>
            </a:r>
            <a:endParaRPr lang="ru-RU" sz="1500" dirty="0"/>
          </a:p>
        </p:txBody>
      </p:sp>
      <p:sp>
        <p:nvSpPr>
          <p:cNvPr id="10256" name="Text Box 23"/>
          <p:cNvSpPr txBox="1">
            <a:spLocks noChangeArrowheads="1"/>
          </p:cNvSpPr>
          <p:nvPr/>
        </p:nvSpPr>
        <p:spPr bwMode="auto">
          <a:xfrm>
            <a:off x="7207201" y="2744929"/>
            <a:ext cx="567360" cy="69559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0257" name="Text Box 24"/>
          <p:cNvSpPr txBox="1">
            <a:spLocks noChangeArrowheads="1"/>
          </p:cNvSpPr>
          <p:nvPr/>
        </p:nvSpPr>
        <p:spPr bwMode="auto">
          <a:xfrm>
            <a:off x="7207201" y="4765461"/>
            <a:ext cx="1199520" cy="5155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0258" name="Text Box 13"/>
          <p:cNvSpPr txBox="1">
            <a:spLocks noChangeArrowheads="1"/>
          </p:cNvSpPr>
          <p:nvPr/>
        </p:nvSpPr>
        <p:spPr bwMode="black">
          <a:xfrm>
            <a:off x="424800" y="901534"/>
            <a:ext cx="2073600" cy="9147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FFFFFF"/>
                </a:solidFill>
                <a:cs typeface="Arial" charset="0"/>
              </a:rPr>
              <a:t>  </a:t>
            </a:r>
            <a:r>
              <a:rPr lang="ru-RU" b="1">
                <a:cs typeface="Arial" charset="0"/>
              </a:rPr>
              <a:t>Личностно-ориентированное обучение</a:t>
            </a:r>
            <a:endParaRPr lang="en-US" b="1">
              <a:cs typeface="Arial" charset="0"/>
            </a:endParaRPr>
          </a:p>
        </p:txBody>
      </p:sp>
      <p:sp>
        <p:nvSpPr>
          <p:cNvPr id="10259" name="Text Box 16"/>
          <p:cNvSpPr txBox="1">
            <a:spLocks noChangeArrowheads="1"/>
          </p:cNvSpPr>
          <p:nvPr/>
        </p:nvSpPr>
        <p:spPr bwMode="black">
          <a:xfrm>
            <a:off x="295200" y="2586512"/>
            <a:ext cx="2332800" cy="9147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FFFFFF"/>
                </a:solidFill>
                <a:cs typeface="Arial" charset="0"/>
              </a:rPr>
              <a:t>  </a:t>
            </a:r>
            <a:r>
              <a:rPr lang="ru-RU" b="1">
                <a:cs typeface="Arial" charset="0"/>
              </a:rPr>
              <a:t>Проектные и исследовательские методы обучения</a:t>
            </a:r>
            <a:endParaRPr lang="en-US" b="1">
              <a:cs typeface="Arial" charset="0"/>
            </a:endParaRPr>
          </a:p>
        </p:txBody>
      </p:sp>
      <p:sp>
        <p:nvSpPr>
          <p:cNvPr id="10260" name="Text Box 16"/>
          <p:cNvSpPr txBox="1">
            <a:spLocks noChangeArrowheads="1"/>
          </p:cNvSpPr>
          <p:nvPr/>
        </p:nvSpPr>
        <p:spPr bwMode="black">
          <a:xfrm>
            <a:off x="424801" y="4271489"/>
            <a:ext cx="1931040" cy="3607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 dirty="0">
                <a:cs typeface="Arial" charset="0"/>
              </a:rPr>
              <a:t>ИКТ -технологии</a:t>
            </a:r>
            <a:endParaRPr lang="en-US" b="1" dirty="0">
              <a:cs typeface="Arial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6" name="Freeform 2"/>
          <p:cNvSpPr>
            <a:spLocks noChangeArrowheads="1"/>
          </p:cNvSpPr>
          <p:nvPr/>
        </p:nvSpPr>
        <p:spPr bwMode="auto">
          <a:xfrm>
            <a:off x="8269920" y="672551"/>
            <a:ext cx="760320" cy="1000905"/>
          </a:xfrm>
          <a:custGeom>
            <a:avLst/>
            <a:gdLst>
              <a:gd name="T0" fmla="*/ 2147483647 w 308"/>
              <a:gd name="T1" fmla="*/ 2147483647 h 444"/>
              <a:gd name="T2" fmla="*/ 0 w 308"/>
              <a:gd name="T3" fmla="*/ 2147483647 h 444"/>
              <a:gd name="T4" fmla="*/ 0 w 308"/>
              <a:gd name="T5" fmla="*/ 2147483647 h 444"/>
              <a:gd name="T6" fmla="*/ 2147483647 w 308"/>
              <a:gd name="T7" fmla="*/ 0 h 444"/>
              <a:gd name="T8" fmla="*/ 2147483647 w 308"/>
              <a:gd name="T9" fmla="*/ 2147483647 h 4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8"/>
              <a:gd name="T16" fmla="*/ 0 h 444"/>
              <a:gd name="T17" fmla="*/ 308 w 308"/>
              <a:gd name="T18" fmla="*/ 444 h 4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8" h="444">
                <a:moveTo>
                  <a:pt x="308" y="120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0">
            <a:gsLst>
              <a:gs pos="0">
                <a:srgbClr val="00563F"/>
              </a:gs>
              <a:gs pos="50000">
                <a:srgbClr val="00271D"/>
              </a:gs>
              <a:gs pos="100000">
                <a:srgbClr val="00563F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1267" name="Freeform 3"/>
          <p:cNvSpPr>
            <a:spLocks noChangeArrowheads="1"/>
          </p:cNvSpPr>
          <p:nvPr/>
        </p:nvSpPr>
        <p:spPr bwMode="auto">
          <a:xfrm>
            <a:off x="4701601" y="685513"/>
            <a:ext cx="4322880" cy="630786"/>
          </a:xfrm>
          <a:custGeom>
            <a:avLst/>
            <a:gdLst>
              <a:gd name="T0" fmla="*/ 2147483647 w 1786"/>
              <a:gd name="T1" fmla="*/ 2147483647 h 284"/>
              <a:gd name="T2" fmla="*/ 0 w 1786"/>
              <a:gd name="T3" fmla="*/ 2147483647 h 284"/>
              <a:gd name="T4" fmla="*/ 2147483647 w 1786"/>
              <a:gd name="T5" fmla="*/ 0 h 284"/>
              <a:gd name="T6" fmla="*/ 2147483647 w 1786"/>
              <a:gd name="T7" fmla="*/ 0 h 284"/>
              <a:gd name="T8" fmla="*/ 2147483647 w 1786"/>
              <a:gd name="T9" fmla="*/ 2147483647 h 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86"/>
              <a:gd name="T16" fmla="*/ 0 h 284"/>
              <a:gd name="T17" fmla="*/ 1786 w 1786"/>
              <a:gd name="T18" fmla="*/ 284 h 2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86" h="284">
                <a:moveTo>
                  <a:pt x="1478" y="284"/>
                </a:moveTo>
                <a:lnTo>
                  <a:pt x="0" y="284"/>
                </a:lnTo>
                <a:lnTo>
                  <a:pt x="446" y="0"/>
                </a:lnTo>
                <a:lnTo>
                  <a:pt x="1786" y="0"/>
                </a:lnTo>
                <a:lnTo>
                  <a:pt x="1478" y="284"/>
                </a:lnTo>
                <a:close/>
              </a:path>
            </a:pathLst>
          </a:custGeom>
          <a:solidFill>
            <a:srgbClr val="00CC99"/>
          </a:solidFill>
          <a:ln w="9525">
            <a:noFill/>
            <a:round/>
            <a:headEnd/>
            <a:tailEnd/>
          </a:ln>
        </p:spPr>
        <p:txBody>
          <a:bodyPr lIns="81639" tIns="42452" rIns="81639" bIns="42452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dirty="0">
                <a:solidFill>
                  <a:srgbClr val="000000"/>
                </a:solidFill>
              </a:rPr>
              <a:t>                       Сочинение о ж/</a:t>
            </a:r>
            <a:r>
              <a:rPr lang="ru-RU" dirty="0" err="1">
                <a:solidFill>
                  <a:srgbClr val="000000"/>
                </a:solidFill>
              </a:rPr>
              <a:t>д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dirty="0">
                <a:solidFill>
                  <a:srgbClr val="000000"/>
                </a:solidFill>
              </a:rPr>
              <a:t>                             транспорте</a:t>
            </a:r>
            <a:endParaRPr lang="ru-RU" b="1" dirty="0">
              <a:solidFill>
                <a:srgbClr val="FFFFFF"/>
              </a:solidFill>
            </a:endParaRPr>
          </a:p>
        </p:txBody>
      </p:sp>
      <p:sp>
        <p:nvSpPr>
          <p:cNvPr id="11268" name="Freeform 4"/>
          <p:cNvSpPr>
            <a:spLocks noChangeArrowheads="1"/>
          </p:cNvSpPr>
          <p:nvPr/>
        </p:nvSpPr>
        <p:spPr bwMode="auto">
          <a:xfrm>
            <a:off x="7488001" y="1627371"/>
            <a:ext cx="833760" cy="1032589"/>
          </a:xfrm>
          <a:custGeom>
            <a:avLst/>
            <a:gdLst>
              <a:gd name="T0" fmla="*/ 2147483647 w 308"/>
              <a:gd name="T1" fmla="*/ 2147483647 h 442"/>
              <a:gd name="T2" fmla="*/ 0 w 308"/>
              <a:gd name="T3" fmla="*/ 2147483647 h 442"/>
              <a:gd name="T4" fmla="*/ 0 w 308"/>
              <a:gd name="T5" fmla="*/ 2147483647 h 442"/>
              <a:gd name="T6" fmla="*/ 2147483647 w 308"/>
              <a:gd name="T7" fmla="*/ 0 h 442"/>
              <a:gd name="T8" fmla="*/ 2147483647 w 308"/>
              <a:gd name="T9" fmla="*/ 2147483647 h 4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8"/>
              <a:gd name="T16" fmla="*/ 0 h 442"/>
              <a:gd name="T17" fmla="*/ 308 w 308"/>
              <a:gd name="T18" fmla="*/ 442 h 4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0">
            <a:gsLst>
              <a:gs pos="0">
                <a:srgbClr val="4B1092"/>
              </a:gs>
              <a:gs pos="50000">
                <a:srgbClr val="220743"/>
              </a:gs>
              <a:gs pos="100000">
                <a:srgbClr val="4B1092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1269" name="Freeform 5"/>
          <p:cNvSpPr>
            <a:spLocks noChangeArrowheads="1"/>
          </p:cNvSpPr>
          <p:nvPr/>
        </p:nvSpPr>
        <p:spPr bwMode="auto">
          <a:xfrm>
            <a:off x="3659041" y="1659054"/>
            <a:ext cx="4632480" cy="645188"/>
          </a:xfrm>
          <a:custGeom>
            <a:avLst/>
            <a:gdLst>
              <a:gd name="T0" fmla="*/ 2147483647 w 1920"/>
              <a:gd name="T1" fmla="*/ 2147483647 h 284"/>
              <a:gd name="T2" fmla="*/ 0 w 1920"/>
              <a:gd name="T3" fmla="*/ 2147483647 h 284"/>
              <a:gd name="T4" fmla="*/ 2147483647 w 1920"/>
              <a:gd name="T5" fmla="*/ 0 h 284"/>
              <a:gd name="T6" fmla="*/ 2147483647 w 1920"/>
              <a:gd name="T7" fmla="*/ 0 h 284"/>
              <a:gd name="T8" fmla="*/ 2147483647 w 1920"/>
              <a:gd name="T9" fmla="*/ 2147483647 h 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20"/>
              <a:gd name="T16" fmla="*/ 0 h 284"/>
              <a:gd name="T17" fmla="*/ 1920 w 1920"/>
              <a:gd name="T18" fmla="*/ 284 h 2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rgbClr val="A77BFF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/>
            <a:r>
              <a:rPr lang="ru-RU">
                <a:solidFill>
                  <a:schemeClr val="tx1"/>
                </a:solidFill>
              </a:rPr>
              <a:t>          1 - 4 классы</a:t>
            </a:r>
          </a:p>
        </p:txBody>
      </p:sp>
      <p:sp>
        <p:nvSpPr>
          <p:cNvPr id="11270" name="Freeform 6"/>
          <p:cNvSpPr>
            <a:spLocks noChangeArrowheads="1"/>
          </p:cNvSpPr>
          <p:nvPr/>
        </p:nvSpPr>
        <p:spPr bwMode="auto">
          <a:xfrm>
            <a:off x="6816960" y="2579312"/>
            <a:ext cx="740160" cy="1385425"/>
          </a:xfrm>
          <a:custGeom>
            <a:avLst/>
            <a:gdLst>
              <a:gd name="T0" fmla="*/ 2147483647 w 306"/>
              <a:gd name="T1" fmla="*/ 2147483647 h 444"/>
              <a:gd name="T2" fmla="*/ 0 w 306"/>
              <a:gd name="T3" fmla="*/ 2147483647 h 444"/>
              <a:gd name="T4" fmla="*/ 0 w 306"/>
              <a:gd name="T5" fmla="*/ 2147483647 h 444"/>
              <a:gd name="T6" fmla="*/ 2147483647 w 306"/>
              <a:gd name="T7" fmla="*/ 0 h 444"/>
              <a:gd name="T8" fmla="*/ 2147483647 w 306"/>
              <a:gd name="T9" fmla="*/ 2147483647 h 4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6"/>
              <a:gd name="T16" fmla="*/ 0 h 444"/>
              <a:gd name="T17" fmla="*/ 306 w 306"/>
              <a:gd name="T18" fmla="*/ 444 h 4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0">
            <a:gsLst>
              <a:gs pos="0">
                <a:srgbClr val="90330A"/>
              </a:gs>
              <a:gs pos="50000">
                <a:srgbClr val="421704"/>
              </a:gs>
              <a:gs pos="100000">
                <a:srgbClr val="90330A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 flipH="1" flipV="1">
            <a:off x="-5759" y="6528206"/>
            <a:ext cx="2988000" cy="47525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72" name="Line 8"/>
          <p:cNvSpPr>
            <a:spLocks noChangeShapeType="1"/>
          </p:cNvSpPr>
          <p:nvPr/>
        </p:nvSpPr>
        <p:spPr bwMode="auto">
          <a:xfrm flipH="1">
            <a:off x="-5760" y="3918652"/>
            <a:ext cx="2609280" cy="1440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H="1">
            <a:off x="-5759" y="2639798"/>
            <a:ext cx="3679200" cy="1440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74" name="Line 10"/>
          <p:cNvSpPr>
            <a:spLocks noChangeShapeType="1"/>
          </p:cNvSpPr>
          <p:nvPr/>
        </p:nvSpPr>
        <p:spPr bwMode="auto">
          <a:xfrm flipH="1">
            <a:off x="-5760" y="1515039"/>
            <a:ext cx="4749120" cy="1441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75" name="Line 11"/>
          <p:cNvSpPr>
            <a:spLocks noChangeShapeType="1"/>
          </p:cNvSpPr>
          <p:nvPr/>
        </p:nvSpPr>
        <p:spPr bwMode="auto">
          <a:xfrm flipH="1">
            <a:off x="0" y="642307"/>
            <a:ext cx="5817600" cy="1441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76" name="Line 12"/>
          <p:cNvSpPr>
            <a:spLocks noChangeShapeType="1"/>
          </p:cNvSpPr>
          <p:nvPr/>
        </p:nvSpPr>
        <p:spPr bwMode="auto">
          <a:xfrm>
            <a:off x="230400" y="658150"/>
            <a:ext cx="2880" cy="836727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 type="triangle" w="med" len="med"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77" name="Line 13"/>
          <p:cNvSpPr>
            <a:spLocks noChangeShapeType="1"/>
          </p:cNvSpPr>
          <p:nvPr/>
        </p:nvSpPr>
        <p:spPr bwMode="auto">
          <a:xfrm>
            <a:off x="246241" y="1536642"/>
            <a:ext cx="1440" cy="1055630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 type="triangle" w="med" len="med"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78" name="Line 14"/>
          <p:cNvSpPr>
            <a:spLocks noChangeShapeType="1"/>
          </p:cNvSpPr>
          <p:nvPr/>
        </p:nvSpPr>
        <p:spPr bwMode="auto">
          <a:xfrm flipH="1">
            <a:off x="213120" y="2661400"/>
            <a:ext cx="25920" cy="1166522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 type="triangle" w="med" len="med"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 flipH="1">
            <a:off x="224641" y="3922973"/>
            <a:ext cx="27360" cy="2566349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 type="triangle" w="med" len="med"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1280" name="Freeform 16"/>
          <p:cNvSpPr>
            <a:spLocks noChangeArrowheads="1"/>
          </p:cNvSpPr>
          <p:nvPr/>
        </p:nvSpPr>
        <p:spPr bwMode="auto">
          <a:xfrm>
            <a:off x="1933921" y="944739"/>
            <a:ext cx="2727360" cy="4774102"/>
          </a:xfrm>
          <a:custGeom>
            <a:avLst/>
            <a:gdLst>
              <a:gd name="T0" fmla="*/ 2147483647 w 1824"/>
              <a:gd name="T1" fmla="*/ 2147483647 h 2648"/>
              <a:gd name="T2" fmla="*/ 2147483647 w 1824"/>
              <a:gd name="T3" fmla="*/ 2147483647 h 2648"/>
              <a:gd name="T4" fmla="*/ 2147483647 w 1824"/>
              <a:gd name="T5" fmla="*/ 2147483647 h 2648"/>
              <a:gd name="T6" fmla="*/ 2147483647 w 1824"/>
              <a:gd name="T7" fmla="*/ 2147483647 h 2648"/>
              <a:gd name="T8" fmla="*/ 2147483647 w 1824"/>
              <a:gd name="T9" fmla="*/ 2147483647 h 2648"/>
              <a:gd name="T10" fmla="*/ 2147483647 w 1824"/>
              <a:gd name="T11" fmla="*/ 2147483647 h 2648"/>
              <a:gd name="T12" fmla="*/ 2147483647 w 1824"/>
              <a:gd name="T13" fmla="*/ 2147483647 h 2648"/>
              <a:gd name="T14" fmla="*/ 2147483647 w 1824"/>
              <a:gd name="T15" fmla="*/ 2147483647 h 2648"/>
              <a:gd name="T16" fmla="*/ 2147483647 w 1824"/>
              <a:gd name="T17" fmla="*/ 2147483647 h 2648"/>
              <a:gd name="T18" fmla="*/ 2147483647 w 1824"/>
              <a:gd name="T19" fmla="*/ 2147483647 h 2648"/>
              <a:gd name="T20" fmla="*/ 2147483647 w 1824"/>
              <a:gd name="T21" fmla="*/ 2147483647 h 2648"/>
              <a:gd name="T22" fmla="*/ 2147483647 w 1824"/>
              <a:gd name="T23" fmla="*/ 2147483647 h 2648"/>
              <a:gd name="T24" fmla="*/ 2147483647 w 1824"/>
              <a:gd name="T25" fmla="*/ 2147483647 h 2648"/>
              <a:gd name="T26" fmla="*/ 2147483647 w 1824"/>
              <a:gd name="T27" fmla="*/ 2147483647 h 2648"/>
              <a:gd name="T28" fmla="*/ 2147483647 w 1824"/>
              <a:gd name="T29" fmla="*/ 2147483647 h 2648"/>
              <a:gd name="T30" fmla="*/ 2147483647 w 1824"/>
              <a:gd name="T31" fmla="*/ 2147483647 h 2648"/>
              <a:gd name="T32" fmla="*/ 2147483647 w 1824"/>
              <a:gd name="T33" fmla="*/ 2147483647 h 2648"/>
              <a:gd name="T34" fmla="*/ 2147483647 w 1824"/>
              <a:gd name="T35" fmla="*/ 2147483647 h 2648"/>
              <a:gd name="T36" fmla="*/ 2147483647 w 1824"/>
              <a:gd name="T37" fmla="*/ 2147483647 h 2648"/>
              <a:gd name="T38" fmla="*/ 2147483647 w 1824"/>
              <a:gd name="T39" fmla="*/ 2147483647 h 2648"/>
              <a:gd name="T40" fmla="*/ 2147483647 w 1824"/>
              <a:gd name="T41" fmla="*/ 2147483647 h 2648"/>
              <a:gd name="T42" fmla="*/ 2147483647 w 1824"/>
              <a:gd name="T43" fmla="*/ 2147483647 h 2648"/>
              <a:gd name="T44" fmla="*/ 2147483647 w 1824"/>
              <a:gd name="T45" fmla="*/ 2147483647 h 2648"/>
              <a:gd name="T46" fmla="*/ 2147483647 w 1824"/>
              <a:gd name="T47" fmla="*/ 2147483647 h 2648"/>
              <a:gd name="T48" fmla="*/ 2147483647 w 1824"/>
              <a:gd name="T49" fmla="*/ 2147483647 h 2648"/>
              <a:gd name="T50" fmla="*/ 2147483647 w 1824"/>
              <a:gd name="T51" fmla="*/ 2147483647 h 2648"/>
              <a:gd name="T52" fmla="*/ 2147483647 w 1824"/>
              <a:gd name="T53" fmla="*/ 2147483647 h 2648"/>
              <a:gd name="T54" fmla="*/ 2147483647 w 1824"/>
              <a:gd name="T55" fmla="*/ 2147483647 h 2648"/>
              <a:gd name="T56" fmla="*/ 2147483647 w 1824"/>
              <a:gd name="T57" fmla="*/ 2147483647 h 2648"/>
              <a:gd name="T58" fmla="*/ 2147483647 w 1824"/>
              <a:gd name="T59" fmla="*/ 2147483647 h 2648"/>
              <a:gd name="T60" fmla="*/ 2147483647 w 1824"/>
              <a:gd name="T61" fmla="*/ 2147483647 h 2648"/>
              <a:gd name="T62" fmla="*/ 2147483647 w 1824"/>
              <a:gd name="T63" fmla="*/ 2147483647 h 264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24"/>
              <a:gd name="T97" fmla="*/ 0 h 2648"/>
              <a:gd name="T98" fmla="*/ 1824 w 1824"/>
              <a:gd name="T99" fmla="*/ 2648 h 264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0">
            <a:gsLst>
              <a:gs pos="0">
                <a:srgbClr val="D11364"/>
              </a:gs>
              <a:gs pos="100000">
                <a:srgbClr val="60082E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4736161" y="1293256"/>
            <a:ext cx="3568320" cy="367239"/>
          </a:xfrm>
          <a:prstGeom prst="rect">
            <a:avLst/>
          </a:prstGeom>
          <a:gradFill rotWithShape="0">
            <a:gsLst>
              <a:gs pos="0">
                <a:srgbClr val="00906A"/>
              </a:gs>
              <a:gs pos="50000">
                <a:srgbClr val="00684C"/>
              </a:gs>
              <a:gs pos="100000">
                <a:srgbClr val="00906A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3660481" y="2299922"/>
            <a:ext cx="3886560" cy="319714"/>
          </a:xfrm>
          <a:prstGeom prst="rect">
            <a:avLst/>
          </a:prstGeom>
          <a:gradFill rotWithShape="0">
            <a:gsLst>
              <a:gs pos="0">
                <a:srgbClr val="8041FF"/>
              </a:gs>
              <a:gs pos="50000">
                <a:srgbClr val="5C2EB8"/>
              </a:gs>
              <a:gs pos="100000">
                <a:srgbClr val="8041FF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1283" name="Freeform 19"/>
          <p:cNvSpPr>
            <a:spLocks noChangeArrowheads="1"/>
          </p:cNvSpPr>
          <p:nvPr/>
        </p:nvSpPr>
        <p:spPr bwMode="auto">
          <a:xfrm>
            <a:off x="2594880" y="2632597"/>
            <a:ext cx="4942080" cy="836728"/>
          </a:xfrm>
          <a:custGeom>
            <a:avLst/>
            <a:gdLst>
              <a:gd name="T0" fmla="*/ 2147483647 w 2048"/>
              <a:gd name="T1" fmla="*/ 2147483647 h 286"/>
              <a:gd name="T2" fmla="*/ 0 w 2048"/>
              <a:gd name="T3" fmla="*/ 2147483647 h 286"/>
              <a:gd name="T4" fmla="*/ 2147483647 w 2048"/>
              <a:gd name="T5" fmla="*/ 0 h 286"/>
              <a:gd name="T6" fmla="*/ 2147483647 w 2048"/>
              <a:gd name="T7" fmla="*/ 0 h 286"/>
              <a:gd name="T8" fmla="*/ 2147483647 w 2048"/>
              <a:gd name="T9" fmla="*/ 2147483647 h 28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48"/>
              <a:gd name="T16" fmla="*/ 0 h 286"/>
              <a:gd name="T17" fmla="*/ 2048 w 2048"/>
              <a:gd name="T18" fmla="*/ 286 h 28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rgbClr val="FF9966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/>
            <a:r>
              <a:rPr lang="ru-RU">
                <a:solidFill>
                  <a:schemeClr val="tx1"/>
                </a:solidFill>
              </a:rPr>
              <a:t>1 раз в неделю</a:t>
            </a:r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2597760" y="3466445"/>
            <a:ext cx="4210560" cy="469489"/>
          </a:xfrm>
          <a:prstGeom prst="rect">
            <a:avLst/>
          </a:prstGeom>
          <a:gradFill rotWithShape="0">
            <a:gsLst>
              <a:gs pos="0">
                <a:srgbClr val="DC7150"/>
              </a:gs>
              <a:gs pos="50000">
                <a:srgbClr val="9E5139"/>
              </a:gs>
              <a:gs pos="100000">
                <a:srgbClr val="DC7150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355681" y="974983"/>
            <a:ext cx="3648198" cy="34336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1639" tIns="42452" rIns="81639" bIns="42452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Внеурочная деятельность</a:t>
            </a:r>
            <a:endParaRPr lang="en-US" b="1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748800" y="1873637"/>
            <a:ext cx="1477732" cy="60100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1639" tIns="42452" rIns="81639" bIns="42452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Возраст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учащихся</a:t>
            </a: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280196" y="2920627"/>
            <a:ext cx="2223128" cy="63973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1639" tIns="42452" rIns="81639" bIns="42452">
            <a:spAutoFit/>
          </a:bodyPr>
          <a:lstStyle/>
          <a:p>
            <a:pPr algn="ctr" eaLnBrk="0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Периодичность</a:t>
            </a:r>
          </a:p>
          <a:p>
            <a:pPr algn="ctr" eaLnBrk="0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использования</a:t>
            </a: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265740" y="4087149"/>
            <a:ext cx="1941001" cy="63973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1639" tIns="42452" rIns="81639" bIns="42452">
            <a:spAutoFit/>
          </a:bodyPr>
          <a:lstStyle/>
          <a:p>
            <a:pPr algn="ctr" eaLnBrk="0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Обоснование</a:t>
            </a:r>
          </a:p>
          <a:p>
            <a:pPr algn="ctr" eaLnBrk="0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</a:rPr>
              <a:t>выбора</a:t>
            </a:r>
          </a:p>
        </p:txBody>
      </p:sp>
      <p:sp>
        <p:nvSpPr>
          <p:cNvPr id="11289" name="AutoShape 25"/>
          <p:cNvSpPr>
            <a:spLocks noChangeArrowheads="1"/>
          </p:cNvSpPr>
          <p:nvPr/>
        </p:nvSpPr>
        <p:spPr bwMode="auto">
          <a:xfrm>
            <a:off x="2609281" y="4012261"/>
            <a:ext cx="6346080" cy="2569230"/>
          </a:xfrm>
          <a:prstGeom prst="roundRect">
            <a:avLst>
              <a:gd name="adj" fmla="val 9106"/>
            </a:avLst>
          </a:prstGeom>
          <a:gradFill rotWithShape="0">
            <a:gsLst>
              <a:gs pos="0">
                <a:srgbClr val="E6FF00"/>
              </a:gs>
              <a:gs pos="50000">
                <a:srgbClr val="FF9966"/>
              </a:gs>
              <a:gs pos="100000">
                <a:srgbClr val="E6FF00"/>
              </a:gs>
            </a:gsLst>
            <a:lin ang="10800000" scaled="1"/>
          </a:gradFill>
          <a:ln w="255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eaLnBrk="0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11290" name="TextBox 26"/>
          <p:cNvSpPr txBox="1">
            <a:spLocks noChangeArrowheads="1"/>
          </p:cNvSpPr>
          <p:nvPr/>
        </p:nvSpPr>
        <p:spPr bwMode="auto">
          <a:xfrm>
            <a:off x="2692801" y="4271489"/>
            <a:ext cx="6156000" cy="2037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just"/>
            <a:r>
              <a:rPr lang="ru-RU" dirty="0"/>
              <a:t>          Город Котлас – крупный железнодорожный узел. А это гарант стабильности и возможности трудоустройства для будущих специалистов. Сфера деятельности железнодорожного транспорта имеет особую специфику, поэтому необходимо со школьной скамьи набирать багаж знаний о работе всех служб и подразделений железной дороги. </a:t>
            </a:r>
          </a:p>
        </p:txBody>
      </p:sp>
      <p:sp>
        <p:nvSpPr>
          <p:cNvPr id="11291" name="AutoShape 18"/>
          <p:cNvSpPr>
            <a:spLocks noChangeArrowheads="1"/>
          </p:cNvSpPr>
          <p:nvPr/>
        </p:nvSpPr>
        <p:spPr bwMode="auto">
          <a:xfrm>
            <a:off x="748800" y="1"/>
            <a:ext cx="7840800" cy="642307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sz="2200" b="1" i="1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000" b="1" i="1" dirty="0" err="1"/>
              <a:t>Профориентационная</a:t>
            </a:r>
            <a:r>
              <a:rPr lang="ru-RU" sz="2000" b="1" i="1" dirty="0"/>
              <a:t> работа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000" b="1" i="1" dirty="0"/>
              <a:t>«Мы – будущие железнодорожники!»</a:t>
            </a:r>
            <a:endParaRPr lang="en-US" sz="2000" b="1" i="1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sz="2200" b="1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0" name="Freeform 3"/>
          <p:cNvSpPr>
            <a:spLocks/>
          </p:cNvSpPr>
          <p:nvPr/>
        </p:nvSpPr>
        <p:spPr bwMode="gray">
          <a:xfrm>
            <a:off x="6786721" y="2929268"/>
            <a:ext cx="1356480" cy="1375345"/>
          </a:xfrm>
          <a:custGeom>
            <a:avLst/>
            <a:gdLst>
              <a:gd name="T0" fmla="*/ 0 w 735"/>
              <a:gd name="T1" fmla="*/ 0 h 532"/>
              <a:gd name="T2" fmla="*/ 2147483647 w 735"/>
              <a:gd name="T3" fmla="*/ 2147483647 h 532"/>
              <a:gd name="T4" fmla="*/ 2147483647 w 735"/>
              <a:gd name="T5" fmla="*/ 2147483647 h 532"/>
              <a:gd name="T6" fmla="*/ 2147483647 w 735"/>
              <a:gd name="T7" fmla="*/ 2147483647 h 532"/>
              <a:gd name="T8" fmla="*/ 2147483647 w 735"/>
              <a:gd name="T9" fmla="*/ 2147483647 h 532"/>
              <a:gd name="T10" fmla="*/ 2147483647 w 735"/>
              <a:gd name="T11" fmla="*/ 2147483647 h 532"/>
              <a:gd name="T12" fmla="*/ 2147483647 w 735"/>
              <a:gd name="T13" fmla="*/ 2147483647 h 532"/>
              <a:gd name="T14" fmla="*/ 2147483647 w 735"/>
              <a:gd name="T15" fmla="*/ 2147483647 h 532"/>
              <a:gd name="T16" fmla="*/ 2147483647 w 735"/>
              <a:gd name="T17" fmla="*/ 2147483647 h 532"/>
              <a:gd name="T18" fmla="*/ 2147483647 w 735"/>
              <a:gd name="T19" fmla="*/ 2147483647 h 532"/>
              <a:gd name="T20" fmla="*/ 2147483647 w 735"/>
              <a:gd name="T21" fmla="*/ 2147483647 h 532"/>
              <a:gd name="T22" fmla="*/ 2147483647 w 735"/>
              <a:gd name="T23" fmla="*/ 2147483647 h 532"/>
              <a:gd name="T24" fmla="*/ 2147483647 w 735"/>
              <a:gd name="T25" fmla="*/ 0 h 532"/>
              <a:gd name="T26" fmla="*/ 0 w 735"/>
              <a:gd name="T27" fmla="*/ 0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35"/>
              <a:gd name="T43" fmla="*/ 0 h 532"/>
              <a:gd name="T44" fmla="*/ 735 w 735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5" rIns="91430" bIns="45715" anchor="ctr"/>
          <a:lstStyle/>
          <a:p>
            <a:endParaRPr lang="ru-RU"/>
          </a:p>
        </p:txBody>
      </p:sp>
      <p:sp>
        <p:nvSpPr>
          <p:cNvPr id="12291" name="Freeform 4"/>
          <p:cNvSpPr>
            <a:spLocks/>
          </p:cNvSpPr>
          <p:nvPr/>
        </p:nvSpPr>
        <p:spPr bwMode="gray">
          <a:xfrm>
            <a:off x="4000321" y="2786693"/>
            <a:ext cx="286560" cy="1561124"/>
          </a:xfrm>
          <a:custGeom>
            <a:avLst/>
            <a:gdLst>
              <a:gd name="T0" fmla="*/ 2147483647 w 142"/>
              <a:gd name="T1" fmla="*/ 2147483647 h 604"/>
              <a:gd name="T2" fmla="*/ 2147483647 w 142"/>
              <a:gd name="T3" fmla="*/ 2147483647 h 604"/>
              <a:gd name="T4" fmla="*/ 0 w 142"/>
              <a:gd name="T5" fmla="*/ 2147483647 h 604"/>
              <a:gd name="T6" fmla="*/ 2147483647 w 142"/>
              <a:gd name="T7" fmla="*/ 2147483647 h 604"/>
              <a:gd name="T8" fmla="*/ 2147483647 w 142"/>
              <a:gd name="T9" fmla="*/ 2147483647 h 604"/>
              <a:gd name="T10" fmla="*/ 2147483647 w 142"/>
              <a:gd name="T11" fmla="*/ 2147483647 h 604"/>
              <a:gd name="T12" fmla="*/ 2147483647 w 142"/>
              <a:gd name="T13" fmla="*/ 0 h 604"/>
              <a:gd name="T14" fmla="*/ 2147483647 w 142"/>
              <a:gd name="T15" fmla="*/ 2147483647 h 60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2"/>
              <a:gd name="T25" fmla="*/ 0 h 604"/>
              <a:gd name="T26" fmla="*/ 142 w 142"/>
              <a:gd name="T27" fmla="*/ 604 h 60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5" rIns="91430" bIns="45715" anchor="ctr"/>
          <a:lstStyle/>
          <a:p>
            <a:endParaRPr lang="ru-RU"/>
          </a:p>
        </p:txBody>
      </p:sp>
      <p:sp>
        <p:nvSpPr>
          <p:cNvPr id="12292" name="Freeform 5"/>
          <p:cNvSpPr>
            <a:spLocks/>
          </p:cNvSpPr>
          <p:nvPr/>
        </p:nvSpPr>
        <p:spPr bwMode="gray">
          <a:xfrm flipH="1">
            <a:off x="1928161" y="2999835"/>
            <a:ext cx="1429920" cy="1376785"/>
          </a:xfrm>
          <a:custGeom>
            <a:avLst/>
            <a:gdLst>
              <a:gd name="T0" fmla="*/ 0 w 735"/>
              <a:gd name="T1" fmla="*/ 0 h 532"/>
              <a:gd name="T2" fmla="*/ 2147483647 w 735"/>
              <a:gd name="T3" fmla="*/ 2147483647 h 532"/>
              <a:gd name="T4" fmla="*/ 2147483647 w 735"/>
              <a:gd name="T5" fmla="*/ 2147483647 h 532"/>
              <a:gd name="T6" fmla="*/ 2147483647 w 735"/>
              <a:gd name="T7" fmla="*/ 2147483647 h 532"/>
              <a:gd name="T8" fmla="*/ 2147483647 w 735"/>
              <a:gd name="T9" fmla="*/ 2147483647 h 532"/>
              <a:gd name="T10" fmla="*/ 2147483647 w 735"/>
              <a:gd name="T11" fmla="*/ 2147483647 h 532"/>
              <a:gd name="T12" fmla="*/ 2147483647 w 735"/>
              <a:gd name="T13" fmla="*/ 2147483647 h 532"/>
              <a:gd name="T14" fmla="*/ 2147483647 w 735"/>
              <a:gd name="T15" fmla="*/ 2147483647 h 532"/>
              <a:gd name="T16" fmla="*/ 2147483647 w 735"/>
              <a:gd name="T17" fmla="*/ 2147483647 h 532"/>
              <a:gd name="T18" fmla="*/ 2147483647 w 735"/>
              <a:gd name="T19" fmla="*/ 2147483647 h 532"/>
              <a:gd name="T20" fmla="*/ 2147483647 w 735"/>
              <a:gd name="T21" fmla="*/ 2147483647 h 532"/>
              <a:gd name="T22" fmla="*/ 2147483647 w 735"/>
              <a:gd name="T23" fmla="*/ 2147483647 h 532"/>
              <a:gd name="T24" fmla="*/ 2147483647 w 735"/>
              <a:gd name="T25" fmla="*/ 0 h 532"/>
              <a:gd name="T26" fmla="*/ 0 w 735"/>
              <a:gd name="T27" fmla="*/ 0 h 532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735"/>
              <a:gd name="T43" fmla="*/ 0 h 532"/>
              <a:gd name="T44" fmla="*/ 735 w 735"/>
              <a:gd name="T45" fmla="*/ 532 h 532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5" rIns="91430" bIns="45715" anchor="ctr"/>
          <a:lstStyle/>
          <a:p>
            <a:endParaRPr lang="ru-RU"/>
          </a:p>
        </p:txBody>
      </p:sp>
      <p:sp>
        <p:nvSpPr>
          <p:cNvPr id="10245" name="AutoShape 7"/>
          <p:cNvSpPr>
            <a:spLocks noChangeArrowheads="1"/>
          </p:cNvSpPr>
          <p:nvPr/>
        </p:nvSpPr>
        <p:spPr bwMode="gray">
          <a:xfrm>
            <a:off x="1071360" y="4357898"/>
            <a:ext cx="1785600" cy="1571205"/>
          </a:xfrm>
          <a:prstGeom prst="roundRect">
            <a:avLst>
              <a:gd name="adj" fmla="val 11921"/>
            </a:avLst>
          </a:prstGeom>
          <a:solidFill>
            <a:srgbClr val="00B050">
              <a:alpha val="58038"/>
            </a:srgbClr>
          </a:solidFill>
          <a:ln w="25400">
            <a:solidFill>
              <a:srgbClr val="FFFFFF"/>
            </a:solidFill>
            <a:round/>
            <a:headEnd/>
            <a:tailEnd/>
          </a:ln>
          <a:effectLst>
            <a:outerShdw dist="53882" dir="2700000" algn="ctr" rotWithShape="0">
              <a:srgbClr val="000000">
                <a:alpha val="50000"/>
              </a:srgbClr>
            </a:outerShdw>
          </a:effectLst>
        </p:spPr>
        <p:txBody>
          <a:bodyPr wrap="none" lIns="91430" tIns="45715" rIns="91430" bIns="45715" anchor="ctr"/>
          <a:lstStyle/>
          <a:p>
            <a:pPr algn="ctr">
              <a:defRPr/>
            </a:pPr>
            <a:r>
              <a:rPr lang="ru-RU" b="1">
                <a:solidFill>
                  <a:schemeClr val="tx1"/>
                </a:solidFill>
                <a:cs typeface="Arial" charset="0"/>
              </a:rPr>
              <a:t>Обобщение и </a:t>
            </a:r>
          </a:p>
          <a:p>
            <a:pPr algn="ctr">
              <a:defRPr/>
            </a:pPr>
            <a:r>
              <a:rPr lang="ru-RU" b="1">
                <a:solidFill>
                  <a:schemeClr val="tx1"/>
                </a:solidFill>
                <a:cs typeface="Arial" charset="0"/>
              </a:rPr>
              <a:t>распространение</a:t>
            </a:r>
          </a:p>
          <a:p>
            <a:pPr algn="ctr">
              <a:defRPr/>
            </a:pPr>
            <a:r>
              <a:rPr lang="ru-RU" b="1">
                <a:solidFill>
                  <a:schemeClr val="tx1"/>
                </a:solidFill>
                <a:cs typeface="Arial" charset="0"/>
              </a:rPr>
              <a:t> собственного</a:t>
            </a:r>
          </a:p>
          <a:p>
            <a:pPr algn="ctr">
              <a:defRPr/>
            </a:pPr>
            <a:r>
              <a:rPr lang="ru-RU" b="1">
                <a:solidFill>
                  <a:schemeClr val="tx1"/>
                </a:solidFill>
                <a:cs typeface="Arial" charset="0"/>
              </a:rPr>
              <a:t> опыта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214080" y="4357898"/>
            <a:ext cx="1648800" cy="1571205"/>
            <a:chOff x="4320" y="1152"/>
            <a:chExt cx="414" cy="402"/>
          </a:xfrm>
        </p:grpSpPr>
        <p:sp>
          <p:nvSpPr>
            <p:cNvPr id="17419" name="AutoShape 11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ru-RU" b="1" dirty="0">
                  <a:ea typeface="MS Gothic"/>
                  <a:cs typeface="Arial" charset="0"/>
                </a:rPr>
                <a:t> Использование </a:t>
              </a:r>
            </a:p>
            <a:p>
              <a:pPr algn="ctr">
                <a:defRPr/>
              </a:pPr>
              <a:r>
                <a:rPr lang="ru-RU" b="1" dirty="0">
                  <a:ea typeface="MS Gothic"/>
                  <a:cs typeface="Arial" charset="0"/>
                </a:rPr>
                <a:t>ИКТ</a:t>
              </a:r>
            </a:p>
          </p:txBody>
        </p:sp>
        <p:sp>
          <p:nvSpPr>
            <p:cNvPr id="17420" name="Freeform 12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a typeface="MS Gothic"/>
                <a:cs typeface="Arial" charset="0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137601" y="4357898"/>
            <a:ext cx="7809120" cy="1571205"/>
            <a:chOff x="2705" y="1152"/>
            <a:chExt cx="2051" cy="402"/>
          </a:xfrm>
        </p:grpSpPr>
        <p:sp>
          <p:nvSpPr>
            <p:cNvPr id="10257" name="AutoShape 14"/>
            <p:cNvSpPr>
              <a:spLocks noChangeArrowheads="1"/>
            </p:cNvSpPr>
            <p:nvPr/>
          </p:nvSpPr>
          <p:spPr bwMode="gray">
            <a:xfrm>
              <a:off x="4276" y="1152"/>
              <a:ext cx="480" cy="402"/>
            </a:xfrm>
            <a:prstGeom prst="roundRect">
              <a:avLst>
                <a:gd name="adj" fmla="val 11921"/>
              </a:avLst>
            </a:prstGeom>
            <a:solidFill>
              <a:srgbClr val="7030A0"/>
            </a:soli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ru-RU"/>
            </a:p>
            <a:p>
              <a:pPr algn="ctr">
                <a:defRPr/>
              </a:pPr>
              <a:r>
                <a:rPr lang="ru-RU"/>
                <a:t>Организация</a:t>
              </a:r>
            </a:p>
            <a:p>
              <a:pPr algn="ctr">
                <a:defRPr/>
              </a:pPr>
              <a:r>
                <a:rPr lang="ru-RU"/>
                <a:t> исследовательско-</a:t>
              </a:r>
            </a:p>
            <a:p>
              <a:pPr algn="ctr">
                <a:defRPr/>
              </a:pPr>
              <a:r>
                <a:rPr lang="ru-RU"/>
                <a:t>проектной</a:t>
              </a:r>
            </a:p>
            <a:p>
              <a:pPr algn="ctr">
                <a:defRPr/>
              </a:pPr>
              <a:r>
                <a:rPr lang="ru-RU"/>
                <a:t> деятельности</a:t>
              </a:r>
            </a:p>
            <a:p>
              <a:pPr algn="ctr">
                <a:defRPr/>
              </a:pPr>
              <a:r>
                <a:rPr lang="ru-RU"/>
                <a:t> учащихся</a:t>
              </a:r>
            </a:p>
            <a:p>
              <a:pPr algn="ctr">
                <a:defRPr/>
              </a:pPr>
              <a:endParaRPr lang="ru-RU" b="1">
                <a:solidFill>
                  <a:schemeClr val="tx1"/>
                </a:solidFill>
                <a:cs typeface="Arial" charset="0"/>
              </a:endParaRPr>
            </a:p>
          </p:txBody>
        </p:sp>
        <p:sp>
          <p:nvSpPr>
            <p:cNvPr id="17423" name="Freeform 15"/>
            <p:cNvSpPr>
              <a:spLocks/>
            </p:cNvSpPr>
            <p:nvPr/>
          </p:nvSpPr>
          <p:spPr bwMode="gray">
            <a:xfrm>
              <a:off x="4322" y="1163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a typeface="MS Gothic"/>
                <a:cs typeface="Arial" charset="0"/>
              </a:endParaRPr>
            </a:p>
          </p:txBody>
        </p:sp>
        <p:sp>
          <p:nvSpPr>
            <p:cNvPr id="27" name="Freeform 15"/>
            <p:cNvSpPr>
              <a:spLocks/>
            </p:cNvSpPr>
            <p:nvPr/>
          </p:nvSpPr>
          <p:spPr bwMode="gray">
            <a:xfrm>
              <a:off x="3811" y="1180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a typeface="MS Gothic"/>
                <a:cs typeface="Arial" charset="0"/>
              </a:endParaRPr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gray">
            <a:xfrm>
              <a:off x="2705" y="1180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a typeface="MS Gothic"/>
                <a:cs typeface="Arial" charset="0"/>
              </a:endParaRPr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489600" y="1290376"/>
            <a:ext cx="8357760" cy="2137184"/>
            <a:chOff x="438" y="2781"/>
            <a:chExt cx="4530" cy="1220"/>
          </a:xfrm>
        </p:grpSpPr>
        <p:sp>
          <p:nvSpPr>
            <p:cNvPr id="17428" name="AutoShape 20"/>
            <p:cNvSpPr>
              <a:spLocks noChangeArrowheads="1"/>
            </p:cNvSpPr>
            <p:nvPr/>
          </p:nvSpPr>
          <p:spPr bwMode="ltGray">
            <a:xfrm>
              <a:off x="1473" y="2961"/>
              <a:ext cx="3495" cy="97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42353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19050" algn="ctr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a typeface="MS Gothic"/>
                <a:cs typeface="Arial" charset="0"/>
              </a:endParaRPr>
            </a:p>
          </p:txBody>
        </p:sp>
        <p:sp>
          <p:nvSpPr>
            <p:cNvPr id="12302" name="Rectangle 21"/>
            <p:cNvSpPr>
              <a:spLocks noChangeArrowheads="1"/>
            </p:cNvSpPr>
            <p:nvPr/>
          </p:nvSpPr>
          <p:spPr bwMode="auto">
            <a:xfrm>
              <a:off x="1783" y="3023"/>
              <a:ext cx="2961" cy="7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3300" dirty="0">
                  <a:latin typeface="Times New Roman" pitchFamily="18" charset="0"/>
                  <a:cs typeface="Times New Roman" pitchFamily="18" charset="0"/>
                </a:rPr>
                <a:t>Инновационная деятельность учителя</a:t>
              </a:r>
            </a:p>
            <a:p>
              <a:pPr algn="ctr" eaLnBrk="0" hangingPunct="0">
                <a:buClr>
                  <a:srgbClr val="D7181F"/>
                </a:buClr>
                <a:buFont typeface="Wingdings" pitchFamily="2" charset="2"/>
                <a:buNone/>
              </a:pPr>
              <a:endParaRPr lang="en-US" b="1" dirty="0"/>
            </a:p>
          </p:txBody>
        </p:sp>
        <p:pic>
          <p:nvPicPr>
            <p:cNvPr id="12303" name="Picture 22" descr="YG_circle00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8" y="2781"/>
              <a:ext cx="1220" cy="1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304" name="Text Box 23"/>
            <p:cNvSpPr txBox="1">
              <a:spLocks noChangeArrowheads="1"/>
            </p:cNvSpPr>
            <p:nvPr/>
          </p:nvSpPr>
          <p:spPr bwMode="gray">
            <a:xfrm>
              <a:off x="618" y="3231"/>
              <a:ext cx="857" cy="22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endParaRPr lang="ru-RU" sz="2000" b="1" dirty="0"/>
            </a:p>
          </p:txBody>
        </p:sp>
      </p:grpSp>
      <p:sp>
        <p:nvSpPr>
          <p:cNvPr id="12297" name="Freeform 4"/>
          <p:cNvSpPr>
            <a:spLocks/>
          </p:cNvSpPr>
          <p:nvPr/>
        </p:nvSpPr>
        <p:spPr bwMode="gray">
          <a:xfrm>
            <a:off x="5715361" y="2786693"/>
            <a:ext cx="285120" cy="1561124"/>
          </a:xfrm>
          <a:custGeom>
            <a:avLst/>
            <a:gdLst>
              <a:gd name="T0" fmla="*/ 2147483647 w 142"/>
              <a:gd name="T1" fmla="*/ 2147483647 h 604"/>
              <a:gd name="T2" fmla="*/ 2147483647 w 142"/>
              <a:gd name="T3" fmla="*/ 2147483647 h 604"/>
              <a:gd name="T4" fmla="*/ 0 w 142"/>
              <a:gd name="T5" fmla="*/ 2147483647 h 604"/>
              <a:gd name="T6" fmla="*/ 2147483647 w 142"/>
              <a:gd name="T7" fmla="*/ 2147483647 h 604"/>
              <a:gd name="T8" fmla="*/ 2147483647 w 142"/>
              <a:gd name="T9" fmla="*/ 2147483647 h 604"/>
              <a:gd name="T10" fmla="*/ 2147483647 w 142"/>
              <a:gd name="T11" fmla="*/ 2147483647 h 604"/>
              <a:gd name="T12" fmla="*/ 2147483647 w 142"/>
              <a:gd name="T13" fmla="*/ 0 h 604"/>
              <a:gd name="T14" fmla="*/ 2147483647 w 142"/>
              <a:gd name="T15" fmla="*/ 2147483647 h 60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2"/>
              <a:gd name="T25" fmla="*/ 0 h 604"/>
              <a:gd name="T26" fmla="*/ 142 w 142"/>
              <a:gd name="T27" fmla="*/ 604 h 60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2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91430" tIns="45715" rIns="91430" bIns="45715" anchor="ctr"/>
          <a:lstStyle/>
          <a:p>
            <a:endParaRPr lang="ru-RU"/>
          </a:p>
        </p:txBody>
      </p:sp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5286375" y="4357688"/>
            <a:ext cx="1714500" cy="1571625"/>
            <a:chOff x="4320" y="1152"/>
            <a:chExt cx="414" cy="402"/>
          </a:xfr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24" name="AutoShape 11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pFill/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dirty="0">
                  <a:solidFill>
                    <a:schemeClr val="tx1"/>
                  </a:solidFill>
                </a:rPr>
                <a:t>Проблемное</a:t>
              </a:r>
            </a:p>
            <a:p>
              <a:pPr algn="ctr">
                <a:defRPr/>
              </a:pPr>
              <a:r>
                <a:rPr lang="ru-RU" dirty="0">
                  <a:solidFill>
                    <a:schemeClr val="tx1"/>
                  </a:solidFill>
                </a:rPr>
                <a:t> обучение</a:t>
              </a:r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a typeface="MS Gothic"/>
                <a:cs typeface="Arial" charset="0"/>
              </a:endParaRPr>
            </a:p>
          </p:txBody>
        </p:sp>
      </p:grpSp>
      <p:sp>
        <p:nvSpPr>
          <p:cNvPr id="12299" name="AutoShape 18"/>
          <p:cNvSpPr>
            <a:spLocks noChangeArrowheads="1"/>
          </p:cNvSpPr>
          <p:nvPr/>
        </p:nvSpPr>
        <p:spPr bwMode="auto">
          <a:xfrm>
            <a:off x="619200" y="318274"/>
            <a:ext cx="7840800" cy="483891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dirty="0"/>
              <a:t>Показатели  инновационной  деятельности</a:t>
            </a:r>
            <a:endParaRPr lang="ru-RU" sz="2200" b="1" i="1" dirty="0"/>
          </a:p>
        </p:txBody>
      </p:sp>
      <p:pic>
        <p:nvPicPr>
          <p:cNvPr id="26" name="Рисунок 1"/>
          <p:cNvPicPr>
            <a:picLocks noChangeAspect="1" noChangeArrowheads="1"/>
          </p:cNvPicPr>
          <p:nvPr/>
        </p:nvPicPr>
        <p:blipFill>
          <a:blip r:embed="rId4" cstate="print"/>
          <a:srcRect l="38641" r="36473"/>
          <a:stretch>
            <a:fillRect/>
          </a:stretch>
        </p:blipFill>
        <p:spPr bwMode="auto">
          <a:xfrm>
            <a:off x="683972" y="1419975"/>
            <a:ext cx="1879213" cy="18794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14337" name="Group 1"/>
          <p:cNvGraphicFramePr>
            <a:graphicFrameLocks noGrp="1"/>
          </p:cNvGraphicFramePr>
          <p:nvPr/>
        </p:nvGraphicFramePr>
        <p:xfrm>
          <a:off x="0" y="836728"/>
          <a:ext cx="9144000" cy="6635794"/>
        </p:xfrm>
        <a:graphic>
          <a:graphicData uri="http://schemas.openxmlformats.org/drawingml/2006/table">
            <a:tbl>
              <a:tblPr/>
              <a:tblGrid>
                <a:gridCol w="3162240"/>
                <a:gridCol w="2651040"/>
                <a:gridCol w="3330720"/>
              </a:tblGrid>
              <a:tr h="5083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Gothic"/>
                        <a:cs typeface="MS Gothic"/>
                      </a:endParaRPr>
                    </a:p>
                  </a:txBody>
                  <a:tcPr marL="82944" marR="82944" marT="41479" marB="41479" anchor="ctr" horzOverflow="overflow">
                    <a:lnL>
                      <a:noFill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71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2019-2020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уч.год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ea typeface="MS Gothic"/>
                        <a:cs typeface="MS Gothic"/>
                      </a:endParaRPr>
                    </a:p>
                  </a:txBody>
                  <a:tcPr marL="81638" marR="81638" marT="236786" marB="42459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2F4675"/>
                        </a:gs>
                        <a:gs pos="50000">
                          <a:srgbClr val="6699FF"/>
                        </a:gs>
                        <a:gs pos="100000">
                          <a:srgbClr val="2F4675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71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2020- 2021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уч.год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ea typeface="MS Gothic"/>
                        <a:cs typeface="MS Gothic"/>
                      </a:endParaRPr>
                    </a:p>
                  </a:txBody>
                  <a:tcPr marL="81638" marR="81638" marT="236786" marB="42459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2F4675"/>
                        </a:gs>
                        <a:gs pos="50000">
                          <a:srgbClr val="6699FF"/>
                        </a:gs>
                        <a:gs pos="100000">
                          <a:srgbClr val="2F4675"/>
                        </a:gs>
                      </a:gsLst>
                      <a:lin ang="5400000" scaled="1"/>
                    </a:gradFill>
                  </a:tcPr>
                </a:tc>
              </a:tr>
              <a:tr h="128467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71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Публикации на </a:t>
                      </a:r>
                    </a:p>
                    <a:p>
                      <a:pPr marL="0" marR="0" lvl="0" indent="0" algn="ctr" defTabSz="449263" rtl="0" eaLnBrk="1" fontAlgn="base" latinLnBrk="0" hangingPunct="0">
                        <a:lnSpc>
                          <a:spcPct val="71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сайтах </a:t>
                      </a:r>
                    </a:p>
                  </a:txBody>
                  <a:tcPr marL="81638" marR="81638" marT="236786" marB="42459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295122"/>
                        </a:gs>
                        <a:gs pos="50000">
                          <a:srgbClr val="5AB14B"/>
                        </a:gs>
                        <a:gs pos="100000">
                          <a:srgbClr val="29512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«Урочная и внеурочная педагогическая деятельность в рамках реализации ФГОС», сайт «Инфоурок»</a:t>
                      </a:r>
                    </a:p>
                  </a:txBody>
                  <a:tcPr marL="82944" marR="82944" marT="41479" marB="41479" anchor="ctr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«У.Д. Бальмонт «Золотые слова»,  сайт «</a:t>
                      </a:r>
                      <a:r>
                        <a:rPr lang="ru-RU" sz="15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Урок.рф</a:t>
                      </a: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Gothic"/>
                        <a:cs typeface="MS Gothic"/>
                      </a:endParaRPr>
                    </a:p>
                  </a:txBody>
                  <a:tcPr marL="82944" marR="82944" marT="41479" marB="41479" anchor="ctr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</a:tr>
              <a:tr h="128467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71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Выступления  </a:t>
                      </a:r>
                    </a:p>
                  </a:txBody>
                  <a:tcPr marL="81638" marR="81638" marT="236786" marB="42459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295122"/>
                        </a:gs>
                        <a:gs pos="50000">
                          <a:srgbClr val="5AB14B"/>
                        </a:gs>
                        <a:gs pos="100000">
                          <a:srgbClr val="29512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Использование интерактивной доски в рамках внедрения ФГОС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Gothic"/>
                        <a:cs typeface="MS Gothic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(школьный уровень)</a:t>
                      </a:r>
                    </a:p>
                  </a:txBody>
                  <a:tcPr marL="82944" marR="82944" marT="41479" marB="41479" anchor="ctr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«Качество образовательного процесса в структуре качества образования»</a:t>
                      </a:r>
                      <a:r>
                        <a:rPr lang="ru-RU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Gothic"/>
                        <a:cs typeface="MS Gothic"/>
                      </a:endParaRPr>
                    </a:p>
                  </a:txBody>
                  <a:tcPr marL="82944" marR="82944" marT="41479" marB="41479" anchor="ctr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</a:tr>
              <a:tr h="1189082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71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Участие в семинарах</a:t>
                      </a:r>
                    </a:p>
                  </a:txBody>
                  <a:tcPr marL="81638" marR="81638" marT="236786" marB="42459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295122"/>
                        </a:gs>
                        <a:gs pos="50000">
                          <a:srgbClr val="5AB14B"/>
                        </a:gs>
                        <a:gs pos="100000">
                          <a:srgbClr val="29512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«Фестиваль педагогических идей» </a:t>
                      </a:r>
                      <a:r>
                        <a:rPr kumimoji="0" lang="ru-RU" sz="1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Котласский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 педагогический колледж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(муниципальный уровень)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Gothic"/>
                        <a:cs typeface="MS Gothic"/>
                      </a:endParaRPr>
                    </a:p>
                  </a:txBody>
                  <a:tcPr marL="82944" marR="82944" marT="41479" marB="41479" anchor="ctr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/>
                        <a:cs typeface="Times New Roman" pitchFamily="18" charset="0"/>
                      </a:endParaRPr>
                    </a:p>
                  </a:txBody>
                  <a:tcPr marL="62208" marR="62208" marT="0" marB="0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</a:tr>
              <a:tr h="967787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71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Участие </a:t>
                      </a:r>
                    </a:p>
                    <a:p>
                      <a:pPr marL="0" marR="0" lvl="0" indent="0" algn="ctr" defTabSz="449263" rtl="0" eaLnBrk="1" fontAlgn="base" latinLnBrk="0" hangingPunct="0">
                        <a:lnSpc>
                          <a:spcPct val="71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в конкурсах</a:t>
                      </a:r>
                    </a:p>
                  </a:txBody>
                  <a:tcPr marL="81638" marR="81638" marT="236786" marB="42459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295122"/>
                        </a:gs>
                        <a:gs pos="50000">
                          <a:srgbClr val="5AB14B"/>
                        </a:gs>
                        <a:gs pos="100000">
                          <a:srgbClr val="29512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«Лучший педагогический работник образовательного учреждения ОАО «РЖД» (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II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 место, школьный уровень)</a:t>
                      </a:r>
                    </a:p>
                  </a:txBody>
                  <a:tcPr marL="82944" marR="82944" marT="41479" marB="41479" anchor="ctr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Arial Unicode MS" pitchFamily="34" charset="-128"/>
                          <a:cs typeface="Times New Roman" pitchFamily="18" charset="0"/>
                        </a:rPr>
                        <a:t>Педагогический конкурс «Алые паруса»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Arial Unicode MS" pitchFamily="34" charset="-128"/>
                          <a:cs typeface="Times New Roman" pitchFamily="18" charset="0"/>
                        </a:rPr>
                        <a:t>Издание «Педагогические конкурсы»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Arial Unicode MS" pitchFamily="34" charset="-128"/>
                          <a:cs typeface="Times New Roman" pitchFamily="18" charset="0"/>
                        </a:rPr>
                        <a:t>(всероссийский уровень)</a:t>
                      </a:r>
                      <a:endParaRPr kumimoji="0" lang="ru-RU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/>
                        <a:cs typeface="Times New Roman" pitchFamily="18" charset="0"/>
                      </a:endParaRPr>
                    </a:p>
                  </a:txBody>
                  <a:tcPr marL="62208" marR="62208" marT="0" marB="0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</a:tr>
              <a:tr h="1189082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8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  <a:tab pos="9410700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Научно-исследовательская деятельность</a:t>
                      </a:r>
                    </a:p>
                  </a:txBody>
                  <a:tcPr marL="81638" marR="81638" marT="149910" marB="42459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295122"/>
                        </a:gs>
                        <a:gs pos="50000">
                          <a:srgbClr val="5AB14B"/>
                        </a:gs>
                        <a:gs pos="100000">
                          <a:srgbClr val="29512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Участие в 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XXIII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 научной конференции «Открытие»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/>
                          <a:cs typeface="MS Gothic"/>
                        </a:rPr>
                        <a:t>(региональный уровень)</a:t>
                      </a:r>
                    </a:p>
                  </a:txBody>
                  <a:tcPr marL="82944" marR="82944" marT="41479" marB="41479" anchor="ctr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Участие в научно-исследовательской конференции «Первый северный – 29 регион»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III 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место,</a:t>
                      </a:r>
                      <a:r>
                        <a:rPr kumimoji="0" 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+mn-cs"/>
                        </a:rPr>
                        <a:t>всероссийский уровень)</a:t>
                      </a:r>
                    </a:p>
                  </a:txBody>
                  <a:tcPr marL="82944" marR="82944" marT="41479" marB="41479" anchor="ctr" horzOverflow="overflow">
                    <a:lnL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6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D7D7D7"/>
                        </a:gs>
                        <a:gs pos="100000">
                          <a:srgbClr val="FFFFFF"/>
                        </a:gs>
                      </a:gsLst>
                      <a:lin ang="13500000" scaled="1"/>
                    </a:gradFill>
                  </a:tcPr>
                </a:tc>
              </a:tr>
            </a:tbl>
          </a:graphicData>
        </a:graphic>
      </p:graphicFrame>
      <p:sp>
        <p:nvSpPr>
          <p:cNvPr id="13344" name="AutoShape 18"/>
          <p:cNvSpPr>
            <a:spLocks noChangeArrowheads="1"/>
          </p:cNvSpPr>
          <p:nvPr/>
        </p:nvSpPr>
        <p:spPr bwMode="auto">
          <a:xfrm>
            <a:off x="0" y="0"/>
            <a:ext cx="9144000" cy="802165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  <a:tab pos="8536446" algn="l"/>
              </a:tabLst>
            </a:pPr>
            <a:endParaRPr lang="ru-RU" sz="2200" b="1" dirty="0"/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  <a:tab pos="8536446" algn="l"/>
              </a:tabLst>
            </a:pPr>
            <a:r>
              <a:rPr lang="ru-RU" sz="2200" b="1" dirty="0"/>
              <a:t>Презентация опыта работы, психолого-педагогических знаний,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  <a:tab pos="8536446" algn="l"/>
              </a:tabLst>
            </a:pPr>
            <a:r>
              <a:rPr lang="ru-RU" sz="2200" b="1" dirty="0"/>
              <a:t>инновационных систем и методов обучения и воспитания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  <a:tab pos="8536446" algn="l"/>
              </a:tabLst>
            </a:pPr>
            <a:endParaRPr lang="ru-RU" sz="2200" b="1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Text Box 1"/>
          <p:cNvSpPr txBox="1">
            <a:spLocks noChangeArrowheads="1"/>
          </p:cNvSpPr>
          <p:nvPr/>
        </p:nvSpPr>
        <p:spPr bwMode="auto">
          <a:xfrm>
            <a:off x="878400" y="233304"/>
            <a:ext cx="6845760" cy="6984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1639" tIns="40820" rIns="81639" bIns="40820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</a:rPr>
              <a:t> </a:t>
            </a:r>
            <a:r>
              <a:rPr lang="en-US" sz="2200" b="1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4339" name="AutoShape 2"/>
          <p:cNvSpPr>
            <a:spLocks noChangeArrowheads="1"/>
          </p:cNvSpPr>
          <p:nvPr/>
        </p:nvSpPr>
        <p:spPr bwMode="auto">
          <a:xfrm rot="-3660000">
            <a:off x="4636043" y="2222887"/>
            <a:ext cx="718635" cy="262080"/>
          </a:xfrm>
          <a:prstGeom prst="rightArrow">
            <a:avLst>
              <a:gd name="adj1" fmla="val 35167"/>
              <a:gd name="adj2" fmla="val 111028"/>
            </a:avLst>
          </a:prstGeom>
          <a:gradFill rotWithShape="0">
            <a:gsLst>
              <a:gs pos="0">
                <a:srgbClr val="FFFF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40" name="AutoShape 3"/>
          <p:cNvSpPr>
            <a:spLocks noChangeArrowheads="1"/>
          </p:cNvSpPr>
          <p:nvPr/>
        </p:nvSpPr>
        <p:spPr bwMode="auto">
          <a:xfrm rot="3480000">
            <a:off x="4634603" y="4174293"/>
            <a:ext cx="718636" cy="262080"/>
          </a:xfrm>
          <a:prstGeom prst="rightArrow">
            <a:avLst>
              <a:gd name="adj1" fmla="val 35167"/>
              <a:gd name="adj2" fmla="val 111029"/>
            </a:avLst>
          </a:prstGeom>
          <a:gradFill rotWithShape="0">
            <a:gsLst>
              <a:gs pos="0">
                <a:srgbClr val="FFFF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41" name="AutoShape 4"/>
          <p:cNvSpPr>
            <a:spLocks noChangeArrowheads="1"/>
          </p:cNvSpPr>
          <p:nvPr/>
        </p:nvSpPr>
        <p:spPr bwMode="auto">
          <a:xfrm rot="-7260000">
            <a:off x="3530122" y="2287695"/>
            <a:ext cx="718636" cy="262080"/>
          </a:xfrm>
          <a:prstGeom prst="rightArrow">
            <a:avLst>
              <a:gd name="adj1" fmla="val 35167"/>
              <a:gd name="adj2" fmla="val 111029"/>
            </a:avLst>
          </a:prstGeom>
          <a:gradFill rotWithShape="0">
            <a:gsLst>
              <a:gs pos="0">
                <a:srgbClr val="FFFFFF"/>
              </a:gs>
              <a:gs pos="100000">
                <a:srgbClr val="FF8080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42" name="AutoShape 5"/>
          <p:cNvSpPr>
            <a:spLocks noChangeArrowheads="1"/>
          </p:cNvSpPr>
          <p:nvPr/>
        </p:nvSpPr>
        <p:spPr bwMode="auto">
          <a:xfrm rot="7560000">
            <a:off x="3501322" y="4139729"/>
            <a:ext cx="718636" cy="262080"/>
          </a:xfrm>
          <a:prstGeom prst="rightArrow">
            <a:avLst>
              <a:gd name="adj1" fmla="val 35167"/>
              <a:gd name="adj2" fmla="val 111029"/>
            </a:avLst>
          </a:prstGeom>
          <a:gradFill rotWithShape="0">
            <a:gsLst>
              <a:gs pos="0">
                <a:srgbClr val="FFFF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43" name="AutoShape 6"/>
          <p:cNvSpPr>
            <a:spLocks noChangeArrowheads="1"/>
          </p:cNvSpPr>
          <p:nvPr/>
        </p:nvSpPr>
        <p:spPr bwMode="auto">
          <a:xfrm>
            <a:off x="5159520" y="3234580"/>
            <a:ext cx="718560" cy="262108"/>
          </a:xfrm>
          <a:prstGeom prst="rightArrow">
            <a:avLst>
              <a:gd name="adj1" fmla="val 35167"/>
              <a:gd name="adj2" fmla="val 111028"/>
            </a:avLst>
          </a:prstGeom>
          <a:gradFill rotWithShape="0">
            <a:gsLst>
              <a:gs pos="0">
                <a:srgbClr val="FFFF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44" name="AutoShape 7"/>
          <p:cNvSpPr>
            <a:spLocks noChangeArrowheads="1"/>
          </p:cNvSpPr>
          <p:nvPr/>
        </p:nvSpPr>
        <p:spPr bwMode="auto">
          <a:xfrm rot="10800000">
            <a:off x="2973600" y="3234580"/>
            <a:ext cx="783360" cy="262108"/>
          </a:xfrm>
          <a:prstGeom prst="rightArrow">
            <a:avLst>
              <a:gd name="adj1" fmla="val 35167"/>
              <a:gd name="adj2" fmla="val 121041"/>
            </a:avLst>
          </a:prstGeom>
          <a:gradFill rotWithShape="0">
            <a:gsLst>
              <a:gs pos="0">
                <a:srgbClr val="FFFFFF"/>
              </a:gs>
              <a:gs pos="100000">
                <a:srgbClr val="FF0000"/>
              </a:gs>
            </a:gsLst>
            <a:path path="rect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45" name="Oval 8"/>
          <p:cNvSpPr>
            <a:spLocks noChangeArrowheads="1"/>
          </p:cNvSpPr>
          <p:nvPr/>
        </p:nvSpPr>
        <p:spPr bwMode="auto">
          <a:xfrm>
            <a:off x="2744640" y="1630252"/>
            <a:ext cx="3395520" cy="3397317"/>
          </a:xfrm>
          <a:prstGeom prst="ellipse">
            <a:avLst/>
          </a:prstGeom>
          <a:noFill/>
          <a:ln w="75600">
            <a:solidFill>
              <a:srgbClr val="FF3366"/>
            </a:solidFill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301921" y="1513599"/>
            <a:ext cx="550080" cy="564539"/>
            <a:chOff x="2293" y="1051"/>
            <a:chExt cx="382" cy="392"/>
          </a:xfrm>
        </p:grpSpPr>
        <p:sp>
          <p:nvSpPr>
            <p:cNvPr id="14381" name="Oval 10"/>
            <p:cNvSpPr>
              <a:spLocks noChangeArrowheads="1"/>
            </p:cNvSpPr>
            <p:nvPr/>
          </p:nvSpPr>
          <p:spPr bwMode="auto">
            <a:xfrm>
              <a:off x="2293" y="1067"/>
              <a:ext cx="383" cy="377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82" name="Oval 11"/>
            <p:cNvSpPr>
              <a:spLocks noChangeArrowheads="1"/>
            </p:cNvSpPr>
            <p:nvPr/>
          </p:nvSpPr>
          <p:spPr bwMode="auto">
            <a:xfrm>
              <a:off x="2386" y="1051"/>
              <a:ext cx="238" cy="236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2417760" y="3099206"/>
            <a:ext cx="597600" cy="521335"/>
            <a:chOff x="1679" y="2152"/>
            <a:chExt cx="415" cy="362"/>
          </a:xfrm>
        </p:grpSpPr>
        <p:sp>
          <p:nvSpPr>
            <p:cNvPr id="14379" name="Oval 13"/>
            <p:cNvSpPr>
              <a:spLocks noChangeArrowheads="1"/>
            </p:cNvSpPr>
            <p:nvPr/>
          </p:nvSpPr>
          <p:spPr bwMode="auto">
            <a:xfrm>
              <a:off x="1679" y="2152"/>
              <a:ext cx="416" cy="363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80" name="Oval 14"/>
            <p:cNvSpPr>
              <a:spLocks noChangeArrowheads="1"/>
            </p:cNvSpPr>
            <p:nvPr/>
          </p:nvSpPr>
          <p:spPr bwMode="auto">
            <a:xfrm>
              <a:off x="1698" y="2183"/>
              <a:ext cx="258" cy="227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208320" y="4429905"/>
            <a:ext cx="656640" cy="563100"/>
            <a:chOff x="2228" y="3076"/>
            <a:chExt cx="456" cy="391"/>
          </a:xfrm>
        </p:grpSpPr>
        <p:sp>
          <p:nvSpPr>
            <p:cNvPr id="14377" name="Oval 16"/>
            <p:cNvSpPr>
              <a:spLocks noChangeArrowheads="1"/>
            </p:cNvSpPr>
            <p:nvPr/>
          </p:nvSpPr>
          <p:spPr bwMode="auto">
            <a:xfrm>
              <a:off x="2228" y="3076"/>
              <a:ext cx="457" cy="392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78" name="Oval 17"/>
            <p:cNvSpPr>
              <a:spLocks noChangeArrowheads="1"/>
            </p:cNvSpPr>
            <p:nvPr/>
          </p:nvSpPr>
          <p:spPr bwMode="auto">
            <a:xfrm>
              <a:off x="2249" y="3109"/>
              <a:ext cx="284" cy="245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5034241" y="1549603"/>
            <a:ext cx="545760" cy="495412"/>
            <a:chOff x="3496" y="1076"/>
            <a:chExt cx="379" cy="344"/>
          </a:xfrm>
        </p:grpSpPr>
        <p:sp>
          <p:nvSpPr>
            <p:cNvPr id="14375" name="Oval 19"/>
            <p:cNvSpPr>
              <a:spLocks noChangeArrowheads="1"/>
            </p:cNvSpPr>
            <p:nvPr/>
          </p:nvSpPr>
          <p:spPr bwMode="auto">
            <a:xfrm>
              <a:off x="3496" y="1076"/>
              <a:ext cx="380" cy="345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76" name="Oval 20"/>
            <p:cNvSpPr>
              <a:spLocks noChangeArrowheads="1"/>
            </p:cNvSpPr>
            <p:nvPr/>
          </p:nvSpPr>
          <p:spPr bwMode="auto">
            <a:xfrm>
              <a:off x="3544" y="1175"/>
              <a:ext cx="141" cy="142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5760000" y="3031519"/>
            <a:ext cx="584640" cy="535736"/>
            <a:chOff x="4000" y="2105"/>
            <a:chExt cx="406" cy="372"/>
          </a:xfrm>
        </p:grpSpPr>
        <p:sp>
          <p:nvSpPr>
            <p:cNvPr id="14373" name="Oval 22"/>
            <p:cNvSpPr>
              <a:spLocks noChangeArrowheads="1"/>
            </p:cNvSpPr>
            <p:nvPr/>
          </p:nvSpPr>
          <p:spPr bwMode="auto">
            <a:xfrm>
              <a:off x="4000" y="2105"/>
              <a:ext cx="407" cy="373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74" name="Oval 23"/>
            <p:cNvSpPr>
              <a:spLocks noChangeArrowheads="1"/>
            </p:cNvSpPr>
            <p:nvPr/>
          </p:nvSpPr>
          <p:spPr bwMode="auto">
            <a:xfrm>
              <a:off x="4142" y="2231"/>
              <a:ext cx="141" cy="142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5101921" y="4416945"/>
            <a:ext cx="629280" cy="589021"/>
            <a:chOff x="3543" y="3067"/>
            <a:chExt cx="437" cy="409"/>
          </a:xfrm>
        </p:grpSpPr>
        <p:sp>
          <p:nvSpPr>
            <p:cNvPr id="14371" name="Oval 25"/>
            <p:cNvSpPr>
              <a:spLocks noChangeArrowheads="1"/>
            </p:cNvSpPr>
            <p:nvPr/>
          </p:nvSpPr>
          <p:spPr bwMode="auto">
            <a:xfrm>
              <a:off x="3543" y="3067"/>
              <a:ext cx="438" cy="410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72" name="Oval 26"/>
            <p:cNvSpPr>
              <a:spLocks noChangeArrowheads="1"/>
            </p:cNvSpPr>
            <p:nvPr/>
          </p:nvSpPr>
          <p:spPr bwMode="auto">
            <a:xfrm>
              <a:off x="3562" y="3101"/>
              <a:ext cx="273" cy="257"/>
            </a:xfrm>
            <a:prstGeom prst="ellipse">
              <a:avLst/>
            </a:prstGeom>
            <a:gradFill rotWithShape="0">
              <a:gsLst>
                <a:gs pos="0">
                  <a:srgbClr val="C4D3F5"/>
                </a:gs>
                <a:gs pos="100000">
                  <a:srgbClr val="557FE7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sp>
        <p:nvSpPr>
          <p:cNvPr id="14352" name="Oval 27"/>
          <p:cNvSpPr>
            <a:spLocks noChangeArrowheads="1"/>
          </p:cNvSpPr>
          <p:nvPr/>
        </p:nvSpPr>
        <p:spPr bwMode="auto">
          <a:xfrm>
            <a:off x="3588480" y="2494342"/>
            <a:ext cx="1764000" cy="1764186"/>
          </a:xfrm>
          <a:prstGeom prst="ellipse">
            <a:avLst/>
          </a:prstGeom>
          <a:gradFill rotWithShape="0">
            <a:gsLst>
              <a:gs pos="0">
                <a:srgbClr val="9351C9"/>
              </a:gs>
              <a:gs pos="50000">
                <a:srgbClr val="FEFEFE"/>
              </a:gs>
              <a:gs pos="100000">
                <a:srgbClr val="9351C9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53" name="Oval 28"/>
          <p:cNvSpPr>
            <a:spLocks noChangeArrowheads="1"/>
          </p:cNvSpPr>
          <p:nvPr/>
        </p:nvSpPr>
        <p:spPr bwMode="auto">
          <a:xfrm>
            <a:off x="3405601" y="2132865"/>
            <a:ext cx="2138400" cy="2203431"/>
          </a:xfrm>
          <a:prstGeom prst="ellipse">
            <a:avLst/>
          </a:prstGeom>
          <a:gradFill rotWithShape="0">
            <a:gsLst>
              <a:gs pos="0">
                <a:srgbClr val="9351C9"/>
              </a:gs>
              <a:gs pos="100000">
                <a:srgbClr val="43255C">
                  <a:alpha val="31998"/>
                </a:srgbClr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54" name="Oval 29"/>
          <p:cNvSpPr>
            <a:spLocks noChangeArrowheads="1"/>
          </p:cNvSpPr>
          <p:nvPr/>
        </p:nvSpPr>
        <p:spPr bwMode="auto">
          <a:xfrm>
            <a:off x="3703680" y="2609554"/>
            <a:ext cx="1533600" cy="1533761"/>
          </a:xfrm>
          <a:prstGeom prst="ellipse">
            <a:avLst/>
          </a:prstGeom>
          <a:gradFill rotWithShape="0">
            <a:gsLst>
              <a:gs pos="0">
                <a:srgbClr val="9351C9"/>
              </a:gs>
              <a:gs pos="50000">
                <a:srgbClr val="4F2B6C"/>
              </a:gs>
              <a:gs pos="100000">
                <a:srgbClr val="9351C9"/>
              </a:gs>
            </a:gsLst>
            <a:lin ang="81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55" name="Oval 30"/>
          <p:cNvSpPr>
            <a:spLocks noChangeArrowheads="1"/>
          </p:cNvSpPr>
          <p:nvPr/>
        </p:nvSpPr>
        <p:spPr bwMode="auto">
          <a:xfrm>
            <a:off x="3405600" y="2327284"/>
            <a:ext cx="2008800" cy="1879398"/>
          </a:xfrm>
          <a:prstGeom prst="ellipse">
            <a:avLst/>
          </a:prstGeom>
          <a:gradFill rotWithShape="0">
            <a:gsLst>
              <a:gs pos="0">
                <a:srgbClr val="5D337F"/>
              </a:gs>
              <a:gs pos="100000">
                <a:srgbClr val="9351C9">
                  <a:alpha val="0"/>
                </a:srgbClr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3664801" y="2392092"/>
            <a:ext cx="1625760" cy="1608648"/>
            <a:chOff x="2626" y="1865"/>
            <a:chExt cx="958" cy="958"/>
          </a:xfrm>
        </p:grpSpPr>
        <p:sp>
          <p:nvSpPr>
            <p:cNvPr id="14366" name="Oval 32"/>
            <p:cNvSpPr>
              <a:spLocks noChangeArrowheads="1"/>
            </p:cNvSpPr>
            <p:nvPr/>
          </p:nvSpPr>
          <p:spPr bwMode="auto">
            <a:xfrm>
              <a:off x="2626" y="1865"/>
              <a:ext cx="959" cy="959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67" name="Oval 33"/>
            <p:cNvSpPr>
              <a:spLocks noChangeArrowheads="1"/>
            </p:cNvSpPr>
            <p:nvPr/>
          </p:nvSpPr>
          <p:spPr bwMode="auto">
            <a:xfrm>
              <a:off x="2640" y="1877"/>
              <a:ext cx="927" cy="928"/>
            </a:xfrm>
            <a:prstGeom prst="ellipse">
              <a:avLst/>
            </a:prstGeom>
            <a:gradFill rotWithShape="0">
              <a:gsLst>
                <a:gs pos="0">
                  <a:srgbClr val="626768"/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68" name="Oval 34"/>
            <p:cNvSpPr>
              <a:spLocks noChangeArrowheads="1"/>
            </p:cNvSpPr>
            <p:nvPr/>
          </p:nvSpPr>
          <p:spPr bwMode="auto">
            <a:xfrm>
              <a:off x="2651" y="1883"/>
              <a:ext cx="906" cy="904"/>
            </a:xfrm>
            <a:prstGeom prst="ellipse">
              <a:avLst/>
            </a:prstGeom>
            <a:gradFill rotWithShape="0">
              <a:gsLst>
                <a:gs pos="0">
                  <a:srgbClr val="D6E1E2"/>
                </a:gs>
                <a:gs pos="100000">
                  <a:srgbClr val="EFF3F3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69" name="Oval 35"/>
            <p:cNvSpPr>
              <a:spLocks noChangeArrowheads="1"/>
            </p:cNvSpPr>
            <p:nvPr/>
          </p:nvSpPr>
          <p:spPr bwMode="auto">
            <a:xfrm>
              <a:off x="2660" y="1892"/>
              <a:ext cx="861" cy="845"/>
            </a:xfrm>
            <a:prstGeom prst="ellipse">
              <a:avLst/>
            </a:prstGeom>
            <a:gradFill rotWithShape="0">
              <a:gsLst>
                <a:gs pos="0">
                  <a:srgbClr val="A8B1B2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4370" name="Oval 36"/>
            <p:cNvSpPr>
              <a:spLocks noChangeArrowheads="1"/>
            </p:cNvSpPr>
            <p:nvPr/>
          </p:nvSpPr>
          <p:spPr bwMode="auto">
            <a:xfrm>
              <a:off x="2712" y="1915"/>
              <a:ext cx="765" cy="687"/>
            </a:xfrm>
            <a:prstGeom prst="ellipse">
              <a:avLst/>
            </a:prstGeom>
            <a:gradFill rotWithShape="0">
              <a:gsLst>
                <a:gs pos="0">
                  <a:srgbClr val="FEFEFE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 anchorCtr="1"/>
            <a:lstStyle/>
            <a:p>
              <a:pPr algn="ctr" rtl="1" hangingPunct="0">
                <a:lnSpc>
                  <a:spcPct val="93000"/>
                </a:lnSpc>
                <a:buClr>
                  <a:srgbClr val="000000"/>
                </a:buClr>
                <a:buSzPct val="100000"/>
                <a:tabLst>
                  <a:tab pos="0" algn="l"/>
                  <a:tab pos="406086" algn="l"/>
                  <a:tab pos="813612" algn="l"/>
                  <a:tab pos="1221138" algn="l"/>
                  <a:tab pos="1628664" algn="l"/>
                  <a:tab pos="2036190" algn="l"/>
                  <a:tab pos="2443717" algn="l"/>
                  <a:tab pos="2851242" algn="l"/>
                  <a:tab pos="3258769" algn="l"/>
                  <a:tab pos="3666294" algn="l"/>
                  <a:tab pos="4073821" algn="l"/>
                  <a:tab pos="4481346" algn="l"/>
                  <a:tab pos="4888873" algn="l"/>
                  <a:tab pos="5296398" algn="l"/>
                  <a:tab pos="5703925" algn="l"/>
                  <a:tab pos="6111450" algn="l"/>
                  <a:tab pos="6518977" algn="l"/>
                  <a:tab pos="6926502" algn="l"/>
                  <a:tab pos="7334029" algn="l"/>
                  <a:tab pos="7741554" algn="l"/>
                  <a:tab pos="8149081" algn="l"/>
                </a:tabLst>
              </a:pPr>
              <a:endParaRPr lang="ru-RU" sz="2200" b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14357" name="Text Box 37"/>
          <p:cNvSpPr txBox="1">
            <a:spLocks noChangeArrowheads="1"/>
          </p:cNvSpPr>
          <p:nvPr/>
        </p:nvSpPr>
        <p:spPr bwMode="auto">
          <a:xfrm>
            <a:off x="4183201" y="3169773"/>
            <a:ext cx="773280" cy="47237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58" name="Text Box 38"/>
          <p:cNvSpPr txBox="1">
            <a:spLocks noChangeArrowheads="1"/>
          </p:cNvSpPr>
          <p:nvPr/>
        </p:nvSpPr>
        <p:spPr bwMode="auto">
          <a:xfrm>
            <a:off x="5738400" y="1031148"/>
            <a:ext cx="3085920" cy="1296136"/>
          </a:xfrm>
          <a:prstGeom prst="rect">
            <a:avLst/>
          </a:prstGeom>
          <a:gradFill rotWithShape="0">
            <a:gsLst>
              <a:gs pos="0">
                <a:srgbClr val="E6FF00"/>
              </a:gs>
              <a:gs pos="100000">
                <a:srgbClr val="FF6633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Мониторинг развития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одарённости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359" name="Text Box 39"/>
          <p:cNvSpPr txBox="1">
            <a:spLocks noChangeArrowheads="1"/>
          </p:cNvSpPr>
          <p:nvPr/>
        </p:nvSpPr>
        <p:spPr bwMode="auto">
          <a:xfrm>
            <a:off x="315361" y="960581"/>
            <a:ext cx="2940480" cy="1301897"/>
          </a:xfrm>
          <a:prstGeom prst="rect">
            <a:avLst/>
          </a:prstGeom>
          <a:gradFill rotWithShape="0">
            <a:gsLst>
              <a:gs pos="0">
                <a:srgbClr val="E6FF00"/>
              </a:gs>
              <a:gs pos="100000">
                <a:srgbClr val="FF6633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Диагностика и выявление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 одарённых детей</a:t>
            </a:r>
          </a:p>
        </p:txBody>
      </p:sp>
      <p:sp>
        <p:nvSpPr>
          <p:cNvPr id="14360" name="Text Box 40"/>
          <p:cNvSpPr txBox="1">
            <a:spLocks noChangeArrowheads="1"/>
          </p:cNvSpPr>
          <p:nvPr/>
        </p:nvSpPr>
        <p:spPr bwMode="auto">
          <a:xfrm>
            <a:off x="6451200" y="2586512"/>
            <a:ext cx="2433600" cy="149055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00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Участие в олимпиадах, 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конкурсах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4361" name="Text Box 41"/>
          <p:cNvSpPr txBox="1">
            <a:spLocks noChangeArrowheads="1"/>
          </p:cNvSpPr>
          <p:nvPr/>
        </p:nvSpPr>
        <p:spPr bwMode="auto">
          <a:xfrm>
            <a:off x="5868000" y="4789943"/>
            <a:ext cx="2930400" cy="1330700"/>
          </a:xfrm>
          <a:prstGeom prst="rect">
            <a:avLst/>
          </a:prstGeom>
          <a:gradFill rotWithShape="0">
            <a:gsLst>
              <a:gs pos="0">
                <a:srgbClr val="FFFF99"/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Вовлечение родителей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в проектно-исследовательскую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деятельность</a:t>
            </a:r>
          </a:p>
        </p:txBody>
      </p:sp>
      <p:sp>
        <p:nvSpPr>
          <p:cNvPr id="14362" name="Text Box 42"/>
          <p:cNvSpPr txBox="1">
            <a:spLocks noChangeArrowheads="1"/>
          </p:cNvSpPr>
          <p:nvPr/>
        </p:nvSpPr>
        <p:spPr bwMode="auto">
          <a:xfrm>
            <a:off x="109441" y="2619636"/>
            <a:ext cx="2262240" cy="149487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00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Кружковая работа,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факультативы</a:t>
            </a:r>
          </a:p>
        </p:txBody>
      </p:sp>
      <p:sp>
        <p:nvSpPr>
          <p:cNvPr id="14363" name="Text Box 43"/>
          <p:cNvSpPr txBox="1">
            <a:spLocks noChangeArrowheads="1"/>
          </p:cNvSpPr>
          <p:nvPr/>
        </p:nvSpPr>
        <p:spPr bwMode="auto">
          <a:xfrm>
            <a:off x="489601" y="4854750"/>
            <a:ext cx="2774880" cy="1185244"/>
          </a:xfrm>
          <a:prstGeom prst="rect">
            <a:avLst/>
          </a:prstGeom>
          <a:gradFill rotWithShape="0">
            <a:gsLst>
              <a:gs pos="0">
                <a:srgbClr val="FFFF99"/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Проектно-исследовательская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>
                <a:solidFill>
                  <a:schemeClr val="tx1"/>
                </a:solidFill>
              </a:rPr>
              <a:t>деятельность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364" name="AutoShape 18"/>
          <p:cNvSpPr>
            <a:spLocks noChangeArrowheads="1"/>
          </p:cNvSpPr>
          <p:nvPr/>
        </p:nvSpPr>
        <p:spPr bwMode="auto">
          <a:xfrm>
            <a:off x="748800" y="253467"/>
            <a:ext cx="7840800" cy="483891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en-US" sz="2200" b="1" dirty="0" err="1"/>
              <a:t>Работа</a:t>
            </a:r>
            <a:r>
              <a:rPr lang="en-US" sz="2200" b="1" dirty="0"/>
              <a:t> с </a:t>
            </a:r>
            <a:r>
              <a:rPr lang="en-US" sz="2200" b="1" dirty="0" err="1"/>
              <a:t>одаренными</a:t>
            </a:r>
            <a:r>
              <a:rPr lang="en-US" sz="2200" b="1" dirty="0"/>
              <a:t> </a:t>
            </a:r>
            <a:r>
              <a:rPr lang="en-US" sz="2200" b="1" dirty="0" err="1"/>
              <a:t>детьми</a:t>
            </a:r>
            <a:endParaRPr lang="ru-RU" sz="2200" b="1" i="1" dirty="0"/>
          </a:p>
        </p:txBody>
      </p:sp>
      <p:pic>
        <p:nvPicPr>
          <p:cNvPr id="11311" name="Picture 47" descr="H:\фото школа\фото3 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64793" y="2456890"/>
            <a:ext cx="1555211" cy="16350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2" name="AutoShape 1"/>
          <p:cNvSpPr>
            <a:spLocks noChangeArrowheads="1"/>
          </p:cNvSpPr>
          <p:nvPr/>
        </p:nvSpPr>
        <p:spPr bwMode="auto">
          <a:xfrm>
            <a:off x="5090400" y="2070937"/>
            <a:ext cx="3805920" cy="4005061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00"/>
              </a:gs>
              <a:gs pos="100000">
                <a:srgbClr val="FF950E"/>
              </a:gs>
            </a:gsLst>
            <a:lin ang="54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Вовлечение родителей</a:t>
            </a:r>
          </a:p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в образовательный</a:t>
            </a:r>
          </a:p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процесс:</a:t>
            </a:r>
          </a:p>
          <a:p>
            <a:pPr algn="ctr" hangingPunct="0"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заседания клубов</a:t>
            </a:r>
          </a:p>
          <a:p>
            <a:pPr algn="ctr" hangingPunct="0"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родительские уроки</a:t>
            </a:r>
          </a:p>
          <a:p>
            <a:pPr algn="ctr" hangingPunct="0">
              <a:buClr>
                <a:srgbClr val="000000"/>
              </a:buClr>
              <a:buSzPct val="100000"/>
              <a:buFont typeface="Arial" charset="0"/>
              <a:buChar char="•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экскурсии на ж/</a:t>
            </a:r>
            <a:r>
              <a:rPr lang="ru-RU" sz="2200" b="1" dirty="0" err="1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д</a:t>
            </a: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пред-</a:t>
            </a:r>
          </a:p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  приятия, литературно-</a:t>
            </a:r>
          </a:p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dirty="0">
                <a:solidFill>
                  <a:srgbClr val="000000"/>
                </a:solidFill>
                <a:ea typeface="Arial Unicode MS" pitchFamily="34" charset="-128"/>
                <a:cs typeface="Arial Unicode MS" pitchFamily="34" charset="-128"/>
              </a:rPr>
              <a:t>исторические гостиные</a:t>
            </a:r>
            <a:endParaRPr lang="en-US" sz="2200" b="1" dirty="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5184001" y="3149611"/>
            <a:ext cx="3057120" cy="60100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81639" tIns="42452" rIns="81639" bIns="42452">
            <a:spAutoFit/>
          </a:bodyPr>
          <a:lstStyle/>
          <a:p>
            <a:pPr eaLnBrk="0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eaLnBrk="0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5364" name="AutoShape 3"/>
          <p:cNvSpPr>
            <a:spLocks noChangeArrowheads="1"/>
          </p:cNvSpPr>
          <p:nvPr/>
        </p:nvSpPr>
        <p:spPr bwMode="auto">
          <a:xfrm>
            <a:off x="246241" y="2043575"/>
            <a:ext cx="3872160" cy="403242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00"/>
              </a:gs>
              <a:gs pos="100000">
                <a:srgbClr val="FF950E"/>
              </a:gs>
            </a:gsLst>
            <a:lin ang="54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endParaRPr lang="ru-RU" sz="2200" b="1" dirty="0"/>
          </a:p>
          <a:p>
            <a:pPr>
              <a:buFont typeface="Arial" charset="0"/>
              <a:buChar char="•"/>
            </a:pPr>
            <a:r>
              <a:rPr lang="ru-RU" sz="2200" b="1" dirty="0"/>
              <a:t> Родительские собрания</a:t>
            </a:r>
          </a:p>
          <a:p>
            <a:pPr>
              <a:buFont typeface="Arial" charset="0"/>
              <a:buChar char="•"/>
            </a:pPr>
            <a:r>
              <a:rPr lang="ru-RU" sz="2200" b="1" dirty="0"/>
              <a:t> Лекции для родителей</a:t>
            </a:r>
          </a:p>
          <a:p>
            <a:pPr>
              <a:buFont typeface="Arial" charset="0"/>
              <a:buChar char="•"/>
            </a:pPr>
            <a:r>
              <a:rPr lang="ru-RU" sz="2200" b="1" dirty="0"/>
              <a:t> Педагогические </a:t>
            </a:r>
          </a:p>
          <a:p>
            <a:r>
              <a:rPr lang="ru-RU" sz="2200" b="1" dirty="0"/>
              <a:t>  консультации в течение</a:t>
            </a:r>
          </a:p>
          <a:p>
            <a:r>
              <a:rPr lang="ru-RU" sz="2200" b="1" dirty="0"/>
              <a:t>  учебного года</a:t>
            </a:r>
          </a:p>
          <a:p>
            <a:r>
              <a:rPr lang="ru-RU" sz="2200" b="1" dirty="0"/>
              <a:t> </a:t>
            </a:r>
            <a:endParaRPr lang="en-US" sz="2200" b="1" dirty="0"/>
          </a:p>
        </p:txBody>
      </p:sp>
      <p:sp>
        <p:nvSpPr>
          <p:cNvPr id="15365" name="Text Box 4"/>
          <p:cNvSpPr txBox="1">
            <a:spLocks noChangeArrowheads="1"/>
          </p:cNvSpPr>
          <p:nvPr/>
        </p:nvSpPr>
        <p:spPr bwMode="auto">
          <a:xfrm>
            <a:off x="2304001" y="2426655"/>
            <a:ext cx="2273760" cy="113483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5366" name="AutoShape 5"/>
          <p:cNvSpPr>
            <a:spLocks noChangeArrowheads="1"/>
          </p:cNvSpPr>
          <p:nvPr/>
        </p:nvSpPr>
        <p:spPr bwMode="auto">
          <a:xfrm>
            <a:off x="2923200" y="2881743"/>
            <a:ext cx="825120" cy="1129079"/>
          </a:xfrm>
          <a:prstGeom prst="roundRect">
            <a:avLst>
              <a:gd name="adj" fmla="val 171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5367" name="Freeform 6"/>
          <p:cNvSpPr>
            <a:spLocks noChangeArrowheads="1"/>
          </p:cNvSpPr>
          <p:nvPr/>
        </p:nvSpPr>
        <p:spPr bwMode="auto">
          <a:xfrm>
            <a:off x="3949920" y="2194790"/>
            <a:ext cx="645120" cy="1239971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0">
            <a:gsLst>
              <a:gs pos="0">
                <a:srgbClr val="3491E6"/>
              </a:gs>
              <a:gs pos="100000">
                <a:srgbClr val="BDDBF6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5368" name="AutoShape 7"/>
          <p:cNvSpPr>
            <a:spLocks noChangeArrowheads="1"/>
          </p:cNvSpPr>
          <p:nvPr/>
        </p:nvSpPr>
        <p:spPr bwMode="auto">
          <a:xfrm>
            <a:off x="4416481" y="2881743"/>
            <a:ext cx="825120" cy="1129079"/>
          </a:xfrm>
          <a:prstGeom prst="roundRect">
            <a:avLst>
              <a:gd name="adj" fmla="val 171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5369" name="Freeform 8"/>
          <p:cNvSpPr>
            <a:spLocks noChangeArrowheads="1"/>
          </p:cNvSpPr>
          <p:nvPr/>
        </p:nvSpPr>
        <p:spPr bwMode="auto">
          <a:xfrm flipH="1">
            <a:off x="4635361" y="2240876"/>
            <a:ext cx="630720" cy="1126198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580"/>
              <a:gd name="T85" fmla="*/ 0 h 798"/>
              <a:gd name="T86" fmla="*/ 580 w 580"/>
              <a:gd name="T87" fmla="*/ 798 h 79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0">
            <a:gsLst>
              <a:gs pos="0">
                <a:srgbClr val="9999FF"/>
              </a:gs>
              <a:gs pos="100000">
                <a:srgbClr val="DDDDFE"/>
              </a:gs>
            </a:gsLst>
            <a:lin ang="108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532160" y="315394"/>
            <a:ext cx="6269760" cy="1781467"/>
            <a:chOff x="1064" y="219"/>
            <a:chExt cx="4354" cy="1237"/>
          </a:xfrm>
        </p:grpSpPr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1305" y="219"/>
              <a:ext cx="4113" cy="1188"/>
              <a:chOff x="1305" y="219"/>
              <a:chExt cx="4113" cy="1188"/>
            </a:xfrm>
          </p:grpSpPr>
          <p:sp>
            <p:nvSpPr>
              <p:cNvPr id="15378" name="Oval 11"/>
              <p:cNvSpPr>
                <a:spLocks noChangeArrowheads="1"/>
              </p:cNvSpPr>
              <p:nvPr/>
            </p:nvSpPr>
            <p:spPr bwMode="auto">
              <a:xfrm>
                <a:off x="1305" y="239"/>
                <a:ext cx="4114" cy="1169"/>
              </a:xfrm>
              <a:prstGeom prst="ellipse">
                <a:avLst/>
              </a:prstGeom>
              <a:gradFill rotWithShape="0">
                <a:gsLst>
                  <a:gs pos="0">
                    <a:srgbClr val="33CCCC"/>
                  </a:gs>
                  <a:gs pos="100000">
                    <a:srgbClr val="186262"/>
                  </a:gs>
                </a:gsLst>
                <a:lin ang="135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ru-RU"/>
              </a:p>
            </p:txBody>
          </p:sp>
          <p:sp>
            <p:nvSpPr>
              <p:cNvPr id="15379" name="Oval 12"/>
              <p:cNvSpPr>
                <a:spLocks noChangeArrowheads="1"/>
              </p:cNvSpPr>
              <p:nvPr/>
            </p:nvSpPr>
            <p:spPr bwMode="auto">
              <a:xfrm>
                <a:off x="1371" y="219"/>
                <a:ext cx="3952" cy="1169"/>
              </a:xfrm>
              <a:prstGeom prst="ellipse">
                <a:avLst/>
              </a:prstGeom>
              <a:gradFill rotWithShape="0">
                <a:gsLst>
                  <a:gs pos="0">
                    <a:srgbClr val="A3E7E7"/>
                  </a:gs>
                  <a:gs pos="100000">
                    <a:srgbClr val="33CCCC"/>
                  </a:gs>
                </a:gsLst>
                <a:lin ang="135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ru-RU"/>
              </a:p>
            </p:txBody>
          </p:sp>
        </p:grpSp>
        <p:sp>
          <p:nvSpPr>
            <p:cNvPr id="15374" name="Oval 13"/>
            <p:cNvSpPr>
              <a:spLocks noChangeArrowheads="1"/>
            </p:cNvSpPr>
            <p:nvPr/>
          </p:nvSpPr>
          <p:spPr bwMode="auto">
            <a:xfrm>
              <a:off x="1590" y="273"/>
              <a:ext cx="3600" cy="1019"/>
            </a:xfrm>
            <a:prstGeom prst="ellipse">
              <a:avLst/>
            </a:prstGeom>
            <a:gradFill rotWithShape="0">
              <a:gsLst>
                <a:gs pos="0">
                  <a:srgbClr val="17426A"/>
                </a:gs>
                <a:gs pos="100000">
                  <a:srgbClr val="3491E6"/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5375" name="Oval 14"/>
            <p:cNvSpPr>
              <a:spLocks noChangeArrowheads="1"/>
            </p:cNvSpPr>
            <p:nvPr/>
          </p:nvSpPr>
          <p:spPr bwMode="auto">
            <a:xfrm>
              <a:off x="1064" y="374"/>
              <a:ext cx="3627" cy="1083"/>
            </a:xfrm>
            <a:prstGeom prst="ellipse">
              <a:avLst/>
            </a:prstGeom>
            <a:gradFill rotWithShape="0">
              <a:gsLst>
                <a:gs pos="0">
                  <a:srgbClr val="3491E6"/>
                </a:gs>
                <a:gs pos="100000">
                  <a:srgbClr val="B7D7F5">
                    <a:alpha val="0"/>
                  </a:srgbClr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5376" name="Oval 15"/>
            <p:cNvSpPr>
              <a:spLocks noChangeArrowheads="1"/>
            </p:cNvSpPr>
            <p:nvPr/>
          </p:nvSpPr>
          <p:spPr bwMode="auto">
            <a:xfrm>
              <a:off x="1628" y="242"/>
              <a:ext cx="3400" cy="1012"/>
            </a:xfrm>
            <a:prstGeom prst="ellipse">
              <a:avLst/>
            </a:prstGeom>
            <a:gradFill rotWithShape="0">
              <a:gsLst>
                <a:gs pos="0">
                  <a:srgbClr val="2972B5"/>
                </a:gs>
                <a:gs pos="100000">
                  <a:srgbClr val="3491E6">
                    <a:alpha val="48000"/>
                  </a:srgbClr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  <p:sp>
          <p:nvSpPr>
            <p:cNvPr id="15377" name="Oval 16"/>
            <p:cNvSpPr>
              <a:spLocks noChangeArrowheads="1"/>
            </p:cNvSpPr>
            <p:nvPr/>
          </p:nvSpPr>
          <p:spPr bwMode="auto">
            <a:xfrm>
              <a:off x="1740" y="378"/>
              <a:ext cx="3038" cy="820"/>
            </a:xfrm>
            <a:prstGeom prst="ellipse">
              <a:avLst/>
            </a:prstGeom>
            <a:gradFill rotWithShape="0">
              <a:gsLst>
                <a:gs pos="0">
                  <a:srgbClr val="FEFEFE"/>
                </a:gs>
                <a:gs pos="100000">
                  <a:srgbClr val="3491E6">
                    <a:alpha val="37999"/>
                  </a:srgbClr>
                </a:gs>
              </a:gsLst>
              <a:lin ang="135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/>
            </a:p>
          </p:txBody>
        </p:sp>
      </p:grpSp>
      <p:sp>
        <p:nvSpPr>
          <p:cNvPr id="15371" name="Text Box 17"/>
          <p:cNvSpPr txBox="1">
            <a:spLocks noChangeArrowheads="1"/>
          </p:cNvSpPr>
          <p:nvPr/>
        </p:nvSpPr>
        <p:spPr bwMode="auto">
          <a:xfrm>
            <a:off x="3525120" y="1589927"/>
            <a:ext cx="1114560" cy="61062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5372" name="Text Box 19"/>
          <p:cNvSpPr txBox="1">
            <a:spLocks noChangeArrowheads="1"/>
          </p:cNvSpPr>
          <p:nvPr/>
        </p:nvSpPr>
        <p:spPr bwMode="auto">
          <a:xfrm>
            <a:off x="2044801" y="642308"/>
            <a:ext cx="5101920" cy="100666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81639" tIns="40820" rIns="81639" bIns="40820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900" dirty="0"/>
              <a:t>Система работы с родителями</a:t>
            </a:r>
            <a:r>
              <a:rPr lang="en-US" sz="2200" dirty="0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AutoShape 18"/>
          <p:cNvSpPr>
            <a:spLocks noChangeArrowheads="1"/>
          </p:cNvSpPr>
          <p:nvPr/>
        </p:nvSpPr>
        <p:spPr bwMode="auto">
          <a:xfrm>
            <a:off x="748800" y="253467"/>
            <a:ext cx="7840800" cy="557339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dirty="0"/>
              <a:t>Результативность работы</a:t>
            </a:r>
            <a:endParaRPr lang="ru-RU" sz="2200" b="1" i="1" dirty="0"/>
          </a:p>
        </p:txBody>
      </p:sp>
      <p:sp>
        <p:nvSpPr>
          <p:cNvPr id="1028" name="AutoShape 18"/>
          <p:cNvSpPr>
            <a:spLocks noChangeArrowheads="1"/>
          </p:cNvSpPr>
          <p:nvPr/>
        </p:nvSpPr>
        <p:spPr bwMode="auto">
          <a:xfrm>
            <a:off x="2416320" y="908736"/>
            <a:ext cx="4898880" cy="557338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dirty="0"/>
              <a:t>Качество знаний по русскому языку</a:t>
            </a:r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1477440" y="1350862"/>
          <a:ext cx="6189120" cy="4156276"/>
        </p:xfrm>
        <a:graphic>
          <a:graphicData uri="http://schemas.openxmlformats.org/presentationml/2006/ole">
            <p:oleObj spid="_x0000_s1026" r:id="rId5" imgW="6822015" imgH="4584589" progId="Excel.Char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1" name="AutoShape 18"/>
          <p:cNvSpPr>
            <a:spLocks noChangeArrowheads="1"/>
          </p:cNvSpPr>
          <p:nvPr/>
        </p:nvSpPr>
        <p:spPr bwMode="auto">
          <a:xfrm>
            <a:off x="748800" y="253467"/>
            <a:ext cx="7840800" cy="557339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dirty="0"/>
              <a:t>Результативность работы</a:t>
            </a:r>
            <a:endParaRPr lang="ru-RU" sz="2200" b="1" i="1" dirty="0"/>
          </a:p>
        </p:txBody>
      </p:sp>
      <p:sp>
        <p:nvSpPr>
          <p:cNvPr id="2052" name="AutoShape 18"/>
          <p:cNvSpPr>
            <a:spLocks noChangeArrowheads="1"/>
          </p:cNvSpPr>
          <p:nvPr/>
        </p:nvSpPr>
        <p:spPr bwMode="auto">
          <a:xfrm>
            <a:off x="1697761" y="946180"/>
            <a:ext cx="6009120" cy="557338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dirty="0"/>
              <a:t>Качество знаний по литературному чтению</a:t>
            </a:r>
            <a:endParaRPr lang="ru-RU" sz="2200" b="1" i="1" dirty="0"/>
          </a:p>
        </p:txBody>
      </p:sp>
      <p:graphicFrame>
        <p:nvGraphicFramePr>
          <p:cNvPr id="2050" name="Диаграмма 4"/>
          <p:cNvGraphicFramePr>
            <a:graphicFrameLocks/>
          </p:cNvGraphicFramePr>
          <p:nvPr/>
        </p:nvGraphicFramePr>
        <p:xfrm>
          <a:off x="1477440" y="1350862"/>
          <a:ext cx="6189120" cy="4156276"/>
        </p:xfrm>
        <a:graphic>
          <a:graphicData uri="http://schemas.openxmlformats.org/presentationml/2006/ole">
            <p:oleObj spid="_x0000_s2050" r:id="rId5" imgW="6822015" imgH="4584589" progId="Excel.Chart.8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Прямоугольник 8"/>
          <p:cNvSpPr>
            <a:spLocks noChangeArrowheads="1"/>
          </p:cNvSpPr>
          <p:nvPr/>
        </p:nvSpPr>
        <p:spPr bwMode="auto">
          <a:xfrm>
            <a:off x="6321600" y="2577871"/>
            <a:ext cx="2626560" cy="3881208"/>
          </a:xfrm>
          <a:prstGeom prst="rect">
            <a:avLst/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2945" tIns="41473" rIns="82945" bIns="41473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6387" name="Rectangle 1"/>
          <p:cNvSpPr>
            <a:spLocks noChangeArrowheads="1"/>
          </p:cNvSpPr>
          <p:nvPr/>
        </p:nvSpPr>
        <p:spPr bwMode="auto">
          <a:xfrm rot="3420000">
            <a:off x="4029778" y="959932"/>
            <a:ext cx="1185244" cy="1359360"/>
          </a:xfrm>
          <a:prstGeom prst="rect">
            <a:avLst/>
          </a:prstGeom>
          <a:gradFill rotWithShape="0">
            <a:gsLst>
              <a:gs pos="0">
                <a:srgbClr val="2045AE"/>
              </a:gs>
              <a:gs pos="100000">
                <a:srgbClr val="0E1F50"/>
              </a:gs>
            </a:gsLst>
            <a:lin ang="5400000" scaled="1"/>
          </a:gradFill>
          <a:ln w="38160">
            <a:solidFill>
              <a:srgbClr val="FFFFFF"/>
            </a:solidFill>
            <a:miter lim="800000"/>
            <a:headEnd/>
            <a:tailEnd/>
          </a:ln>
          <a:effectLst>
            <a:outerShdw dist="178286" dir="243159" algn="ctr" rotWithShape="0">
              <a:srgbClr val="000000">
                <a:alpha val="50026"/>
              </a:srgbClr>
            </a:outerShdw>
          </a:effectLst>
        </p:spPr>
        <p:txBody>
          <a:bodyPr wrap="none" lIns="81639" tIns="42452" rIns="81639" bIns="42452" anchor="ctr"/>
          <a:lstStyle/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sz="2200" dirty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t>2020</a:t>
            </a:r>
          </a:p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sz="2200" dirty="0"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t> год </a:t>
            </a:r>
          </a:p>
        </p:txBody>
      </p:sp>
      <p:sp>
        <p:nvSpPr>
          <p:cNvPr id="16388" name="Rectangle 2"/>
          <p:cNvSpPr>
            <a:spLocks noChangeArrowheads="1"/>
          </p:cNvSpPr>
          <p:nvPr/>
        </p:nvSpPr>
        <p:spPr bwMode="auto">
          <a:xfrm rot="3420000">
            <a:off x="850978" y="887209"/>
            <a:ext cx="1192445" cy="1445760"/>
          </a:xfrm>
          <a:prstGeom prst="rect">
            <a:avLst/>
          </a:prstGeom>
          <a:gradFill rotWithShape="0">
            <a:gsLst>
              <a:gs pos="0">
                <a:srgbClr val="FF9933"/>
              </a:gs>
              <a:gs pos="100000">
                <a:srgbClr val="754617"/>
              </a:gs>
            </a:gsLst>
            <a:lin ang="5400000" scaled="1"/>
          </a:gradFill>
          <a:ln w="38160">
            <a:solidFill>
              <a:srgbClr val="FFFFFF"/>
            </a:solidFill>
            <a:miter lim="800000"/>
            <a:headEnd/>
            <a:tailEnd/>
          </a:ln>
          <a:effectLst>
            <a:outerShdw dist="178286" dir="243159" algn="ctr" rotWithShape="0">
              <a:srgbClr val="000000">
                <a:alpha val="50026"/>
              </a:srgbClr>
            </a:outerShdw>
          </a:effectLst>
        </p:spPr>
        <p:txBody>
          <a:bodyPr wrap="none" lIns="81639" tIns="42452" rIns="81639" bIns="42452" anchor="ctr" anchorCtr="1"/>
          <a:lstStyle/>
          <a:p>
            <a:pPr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sz="2200" dirty="0">
                <a:solidFill>
                  <a:srgbClr val="FFFFFF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t>2019</a:t>
            </a:r>
          </a:p>
          <a:p>
            <a:pPr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sz="2200" dirty="0">
                <a:solidFill>
                  <a:srgbClr val="FFFFFF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t> год</a:t>
            </a:r>
          </a:p>
        </p:txBody>
      </p:sp>
      <p:sp>
        <p:nvSpPr>
          <p:cNvPr id="16389" name="Text Box 3"/>
          <p:cNvSpPr txBox="1">
            <a:spLocks noChangeArrowheads="1"/>
          </p:cNvSpPr>
          <p:nvPr/>
        </p:nvSpPr>
        <p:spPr bwMode="auto">
          <a:xfrm>
            <a:off x="2668321" y="4111633"/>
            <a:ext cx="624960" cy="31395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6390" name="Rectangle 4"/>
          <p:cNvSpPr>
            <a:spLocks noChangeArrowheads="1"/>
          </p:cNvSpPr>
          <p:nvPr/>
        </p:nvSpPr>
        <p:spPr bwMode="auto">
          <a:xfrm rot="3420000">
            <a:off x="7163937" y="975050"/>
            <a:ext cx="1216927" cy="1280160"/>
          </a:xfrm>
          <a:prstGeom prst="rect">
            <a:avLst/>
          </a:prstGeom>
          <a:gradFill rotWithShape="0">
            <a:gsLst>
              <a:gs pos="0">
                <a:srgbClr val="3DC5C5"/>
              </a:gs>
              <a:gs pos="100000">
                <a:srgbClr val="1C5A5A"/>
              </a:gs>
            </a:gsLst>
            <a:lin ang="5400000" scaled="1"/>
          </a:gradFill>
          <a:ln w="38160">
            <a:solidFill>
              <a:srgbClr val="FFFFFF"/>
            </a:solidFill>
            <a:miter lim="800000"/>
            <a:headEnd/>
            <a:tailEnd/>
          </a:ln>
          <a:effectLst>
            <a:outerShdw dist="178286" dir="243159" algn="ctr" rotWithShape="0">
              <a:srgbClr val="000000">
                <a:alpha val="50026"/>
              </a:srgbClr>
            </a:outerShdw>
          </a:effectLst>
        </p:spPr>
        <p:txBody>
          <a:bodyPr wrap="none" lIns="81639" tIns="42452" rIns="81639" bIns="42452" anchor="ctr"/>
          <a:lstStyle/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sz="2200" dirty="0">
                <a:solidFill>
                  <a:srgbClr val="FFFFFF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t>2019</a:t>
            </a:r>
          </a:p>
          <a:p>
            <a:pPr algn="ctr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sz="2200" dirty="0">
                <a:solidFill>
                  <a:srgbClr val="FFFFFF"/>
                </a:solidFill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t> год </a:t>
            </a:r>
          </a:p>
        </p:txBody>
      </p:sp>
      <p:sp>
        <p:nvSpPr>
          <p:cNvPr id="16391" name="Text Box 5"/>
          <p:cNvSpPr txBox="1">
            <a:spLocks noChangeArrowheads="1"/>
          </p:cNvSpPr>
          <p:nvPr/>
        </p:nvSpPr>
        <p:spPr bwMode="auto">
          <a:xfrm>
            <a:off x="4546081" y="3066083"/>
            <a:ext cx="624960" cy="31395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6392" name="Line 6"/>
          <p:cNvSpPr>
            <a:spLocks noChangeShapeType="1"/>
          </p:cNvSpPr>
          <p:nvPr/>
        </p:nvSpPr>
        <p:spPr bwMode="auto">
          <a:xfrm flipV="1">
            <a:off x="1631520" y="2026293"/>
            <a:ext cx="2522880" cy="324034"/>
          </a:xfrm>
          <a:prstGeom prst="line">
            <a:avLst/>
          </a:prstGeom>
          <a:noFill/>
          <a:ln w="57240" cap="rnd">
            <a:solidFill>
              <a:srgbClr val="808080"/>
            </a:solidFill>
            <a:prstDash val="sysDot"/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6393" name="Line 7"/>
          <p:cNvSpPr>
            <a:spLocks noChangeShapeType="1"/>
          </p:cNvSpPr>
          <p:nvPr/>
        </p:nvSpPr>
        <p:spPr bwMode="auto">
          <a:xfrm>
            <a:off x="5142240" y="1975888"/>
            <a:ext cx="2125440" cy="14402"/>
          </a:xfrm>
          <a:prstGeom prst="line">
            <a:avLst/>
          </a:prstGeom>
          <a:noFill/>
          <a:ln w="57240" cap="rnd">
            <a:solidFill>
              <a:srgbClr val="808080"/>
            </a:solidFill>
            <a:prstDash val="sysDot"/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6394" name="Text Box 11"/>
          <p:cNvSpPr txBox="1">
            <a:spLocks noChangeArrowheads="1"/>
          </p:cNvSpPr>
          <p:nvPr/>
        </p:nvSpPr>
        <p:spPr bwMode="auto">
          <a:xfrm>
            <a:off x="413281" y="2577871"/>
            <a:ext cx="2668320" cy="2299747"/>
          </a:xfrm>
          <a:prstGeom prst="rect">
            <a:avLst/>
          </a:prstGeom>
          <a:gradFill rotWithShape="0">
            <a:gsLst>
              <a:gs pos="0">
                <a:srgbClr val="E6FF00"/>
              </a:gs>
              <a:gs pos="100000">
                <a:srgbClr val="FF6633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 eaLnBrk="0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 err="1">
                <a:solidFill>
                  <a:schemeClr val="tx1"/>
                </a:solidFill>
              </a:rPr>
              <a:t>Корзников</a:t>
            </a:r>
            <a:r>
              <a:rPr lang="ru-RU" b="1" dirty="0">
                <a:solidFill>
                  <a:schemeClr val="tx1"/>
                </a:solidFill>
              </a:rPr>
              <a:t> А.</a:t>
            </a:r>
            <a:r>
              <a:rPr lang="ru-RU" dirty="0">
                <a:solidFill>
                  <a:schemeClr val="tx1"/>
                </a:solidFill>
              </a:rPr>
              <a:t> – </a:t>
            </a:r>
            <a:r>
              <a:rPr lang="en-US" dirty="0">
                <a:solidFill>
                  <a:schemeClr val="tx1"/>
                </a:solidFill>
              </a:rPr>
              <a:t>II</a:t>
            </a:r>
            <a:r>
              <a:rPr lang="ru-RU" dirty="0">
                <a:solidFill>
                  <a:schemeClr val="tx1"/>
                </a:solidFill>
              </a:rPr>
              <a:t> место </a:t>
            </a:r>
            <a:r>
              <a:rPr lang="ru-RU" dirty="0" err="1">
                <a:solidFill>
                  <a:schemeClr val="tx1"/>
                </a:solidFill>
              </a:rPr>
              <a:t>иннтелектуальный</a:t>
            </a:r>
            <a:r>
              <a:rPr lang="ru-RU" dirty="0">
                <a:solidFill>
                  <a:schemeClr val="tx1"/>
                </a:solidFill>
              </a:rPr>
              <a:t> марафон</a:t>
            </a:r>
          </a:p>
          <a:p>
            <a:pPr algn="ctr" eaLnBrk="0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b="1" dirty="0">
                <a:solidFill>
                  <a:schemeClr val="tx1"/>
                </a:solidFill>
              </a:rPr>
              <a:t>Команда 2 класса</a:t>
            </a:r>
            <a:r>
              <a:rPr lang="ru-RU" dirty="0">
                <a:solidFill>
                  <a:schemeClr val="tx1"/>
                </a:solidFill>
              </a:rPr>
              <a:t> – </a:t>
            </a:r>
            <a:r>
              <a:rPr lang="en-US" dirty="0">
                <a:solidFill>
                  <a:schemeClr val="tx1"/>
                </a:solidFill>
              </a:rPr>
              <a:t>II</a:t>
            </a:r>
            <a:r>
              <a:rPr lang="ru-RU" dirty="0">
                <a:solidFill>
                  <a:schemeClr val="tx1"/>
                </a:solidFill>
              </a:rPr>
              <a:t> место интеллектуальный марафон среди команд школ города</a:t>
            </a:r>
            <a:endParaRPr lang="ru-RU" dirty="0">
              <a:solidFill>
                <a:schemeClr val="tx1"/>
              </a:solidFill>
              <a:ea typeface="Arial Unicode MS" pitchFamily="34" charset="-128"/>
              <a:cs typeface="Arial Unicode MS" pitchFamily="34" charset="-128"/>
            </a:endParaRPr>
          </a:p>
          <a:p>
            <a:pPr algn="ctr" eaLnBrk="0" hangingPunct="0"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AutoShape 18"/>
          <p:cNvSpPr>
            <a:spLocks noChangeArrowheads="1"/>
          </p:cNvSpPr>
          <p:nvPr/>
        </p:nvSpPr>
        <p:spPr bwMode="auto">
          <a:xfrm>
            <a:off x="1591201" y="188660"/>
            <a:ext cx="6026400" cy="483891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ru-RU" sz="2200" b="1" dirty="0">
              <a:effectLst>
                <a:outerShdw blurRad="38100" dist="38100" dir="2700000" algn="tl">
                  <a:srgbClr val="C0C0C0"/>
                </a:outerShdw>
              </a:effectLst>
              <a:ea typeface="MS Gothic" charset="0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sz="2200" b="1" dirty="0">
                <a:effectLst>
                  <a:outerShdw blurRad="38100" dist="38100" dir="2700000" algn="tl">
                    <a:srgbClr val="C0C0C0"/>
                  </a:outerShdw>
                </a:effectLst>
                <a:ea typeface="MS Gothic" charset="0"/>
              </a:rPr>
              <a:t>Достижения учеников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ru-RU" sz="2200" b="1" i="1" dirty="0">
              <a:latin typeface="Arial" pitchFamily="34" charset="0"/>
              <a:ea typeface="MS Gothic"/>
            </a:endParaRPr>
          </a:p>
        </p:txBody>
      </p:sp>
      <p:sp>
        <p:nvSpPr>
          <p:cNvPr id="16396" name="TextBox 13"/>
          <p:cNvSpPr txBox="1">
            <a:spLocks noChangeArrowheads="1"/>
          </p:cNvSpPr>
          <p:nvPr/>
        </p:nvSpPr>
        <p:spPr bwMode="auto">
          <a:xfrm>
            <a:off x="6321601" y="2645558"/>
            <a:ext cx="2561760" cy="3223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500" b="1" dirty="0"/>
              <a:t>Ляховский А.</a:t>
            </a:r>
            <a:r>
              <a:rPr lang="ru-RU" sz="1500" dirty="0"/>
              <a:t> – </a:t>
            </a:r>
            <a:r>
              <a:rPr lang="en-US" sz="1500" dirty="0"/>
              <a:t>III</a:t>
            </a:r>
            <a:r>
              <a:rPr lang="ru-RU" sz="1500" dirty="0"/>
              <a:t> место </a:t>
            </a:r>
            <a:r>
              <a:rPr lang="en-US" sz="1500" dirty="0"/>
              <a:t>I</a:t>
            </a:r>
            <a:r>
              <a:rPr lang="ru-RU" sz="1500" dirty="0"/>
              <a:t> Всероссийская конференция «Первый северный – 29 регион»</a:t>
            </a:r>
          </a:p>
          <a:p>
            <a:pPr algn="ctr">
              <a:lnSpc>
                <a:spcPct val="150000"/>
              </a:lnSpc>
            </a:pPr>
            <a:r>
              <a:rPr lang="ru-RU" sz="1500" b="1" dirty="0"/>
              <a:t>Ляховский К.</a:t>
            </a:r>
            <a:r>
              <a:rPr lang="ru-RU" sz="1500" dirty="0"/>
              <a:t> – </a:t>
            </a:r>
            <a:r>
              <a:rPr lang="en-US" sz="1500" dirty="0"/>
              <a:t>III</a:t>
            </a:r>
            <a:r>
              <a:rPr lang="ru-RU" sz="1500" dirty="0"/>
              <a:t> место Всероссийская конференция «Первый северный – 29 регион»</a:t>
            </a:r>
          </a:p>
          <a:p>
            <a:pPr algn="ctr">
              <a:lnSpc>
                <a:spcPct val="150000"/>
              </a:lnSpc>
            </a:pPr>
            <a:r>
              <a:rPr lang="ru-RU" sz="1500" dirty="0"/>
              <a:t> </a:t>
            </a:r>
          </a:p>
        </p:txBody>
      </p:sp>
      <p:sp>
        <p:nvSpPr>
          <p:cNvPr id="20490" name="Text Box 9"/>
          <p:cNvSpPr txBox="1">
            <a:spLocks noChangeArrowheads="1"/>
          </p:cNvSpPr>
          <p:nvPr/>
        </p:nvSpPr>
        <p:spPr bwMode="auto">
          <a:xfrm>
            <a:off x="3276001" y="2577871"/>
            <a:ext cx="2777760" cy="1699583"/>
          </a:xfrm>
          <a:prstGeom prst="rect">
            <a:avLst/>
          </a:prstGeom>
          <a:gradFill rotWithShape="0">
            <a:gsLst>
              <a:gs pos="0">
                <a:srgbClr val="FFFF99"/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Ляховский А.</a:t>
            </a:r>
            <a:r>
              <a:rPr lang="ru-RU" dirty="0">
                <a:solidFill>
                  <a:schemeClr val="tx1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 – участник </a:t>
            </a:r>
            <a:r>
              <a:rPr lang="en-US" dirty="0">
                <a:solidFill>
                  <a:schemeClr val="tx1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XXIII</a:t>
            </a:r>
            <a:r>
              <a:rPr lang="ru-RU" dirty="0">
                <a:solidFill>
                  <a:schemeClr val="tx1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 научной конференции школьников «Открытие»</a:t>
            </a:r>
          </a:p>
          <a:p>
            <a:pPr algn="ctr">
              <a:defRPr/>
            </a:pPr>
            <a:endParaRPr lang="ru-RU" dirty="0">
              <a:solidFill>
                <a:schemeClr val="tx1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algn="ctr">
              <a:defRPr/>
            </a:pPr>
            <a:endParaRPr lang="ru-RU" sz="1500" dirty="0"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0" name="Freeform 2"/>
          <p:cNvSpPr>
            <a:spLocks noChangeArrowheads="1"/>
          </p:cNvSpPr>
          <p:nvPr/>
        </p:nvSpPr>
        <p:spPr bwMode="auto">
          <a:xfrm>
            <a:off x="8265600" y="1095955"/>
            <a:ext cx="878400" cy="1260132"/>
          </a:xfrm>
          <a:custGeom>
            <a:avLst/>
            <a:gdLst>
              <a:gd name="T0" fmla="*/ 2147483647 w 308"/>
              <a:gd name="T1" fmla="*/ 2147483647 h 444"/>
              <a:gd name="T2" fmla="*/ 0 w 308"/>
              <a:gd name="T3" fmla="*/ 2147483647 h 444"/>
              <a:gd name="T4" fmla="*/ 0 w 308"/>
              <a:gd name="T5" fmla="*/ 2147483647 h 444"/>
              <a:gd name="T6" fmla="*/ 2147483647 w 308"/>
              <a:gd name="T7" fmla="*/ 0 h 444"/>
              <a:gd name="T8" fmla="*/ 2147483647 w 308"/>
              <a:gd name="T9" fmla="*/ 2147483647 h 4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8"/>
              <a:gd name="T16" fmla="*/ 0 h 444"/>
              <a:gd name="T17" fmla="*/ 308 w 308"/>
              <a:gd name="T18" fmla="*/ 444 h 4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8" h="444">
                <a:moveTo>
                  <a:pt x="308" y="120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0">
            <a:gsLst>
              <a:gs pos="0">
                <a:srgbClr val="00563F"/>
              </a:gs>
              <a:gs pos="50000">
                <a:srgbClr val="00271D"/>
              </a:gs>
              <a:gs pos="100000">
                <a:srgbClr val="00563F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7411" name="Freeform 3"/>
          <p:cNvSpPr>
            <a:spLocks noChangeArrowheads="1"/>
          </p:cNvSpPr>
          <p:nvPr/>
        </p:nvSpPr>
        <p:spPr bwMode="auto">
          <a:xfrm>
            <a:off x="4821120" y="1095955"/>
            <a:ext cx="4322880" cy="760400"/>
          </a:xfrm>
          <a:custGeom>
            <a:avLst/>
            <a:gdLst>
              <a:gd name="T0" fmla="*/ 2147483647 w 1786"/>
              <a:gd name="T1" fmla="*/ 2147483647 h 284"/>
              <a:gd name="T2" fmla="*/ 0 w 1786"/>
              <a:gd name="T3" fmla="*/ 2147483647 h 284"/>
              <a:gd name="T4" fmla="*/ 2147483647 w 1786"/>
              <a:gd name="T5" fmla="*/ 0 h 284"/>
              <a:gd name="T6" fmla="*/ 2147483647 w 1786"/>
              <a:gd name="T7" fmla="*/ 0 h 284"/>
              <a:gd name="T8" fmla="*/ 2147483647 w 1786"/>
              <a:gd name="T9" fmla="*/ 2147483647 h 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86"/>
              <a:gd name="T16" fmla="*/ 0 h 284"/>
              <a:gd name="T17" fmla="*/ 1786 w 1786"/>
              <a:gd name="T18" fmla="*/ 284 h 2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86" h="284">
                <a:moveTo>
                  <a:pt x="1478" y="284"/>
                </a:moveTo>
                <a:lnTo>
                  <a:pt x="0" y="284"/>
                </a:lnTo>
                <a:lnTo>
                  <a:pt x="446" y="0"/>
                </a:lnTo>
                <a:lnTo>
                  <a:pt x="1786" y="0"/>
                </a:lnTo>
                <a:lnTo>
                  <a:pt x="1478" y="284"/>
                </a:lnTo>
                <a:close/>
              </a:path>
            </a:pathLst>
          </a:custGeom>
          <a:solidFill>
            <a:srgbClr val="00CC99"/>
          </a:solidFill>
          <a:ln w="9525">
            <a:noFill/>
            <a:round/>
            <a:headEnd/>
            <a:tailEnd/>
          </a:ln>
        </p:spPr>
        <p:txBody>
          <a:bodyPr lIns="81639" tIns="42452" rIns="81639" bIns="42452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dirty="0">
                <a:solidFill>
                  <a:srgbClr val="000000"/>
                </a:solidFill>
              </a:rPr>
              <a:t> 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dirty="0">
                <a:solidFill>
                  <a:schemeClr val="tx1"/>
                </a:solidFill>
              </a:rPr>
              <a:t>Апробировать новые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dirty="0">
                <a:solidFill>
                  <a:schemeClr val="tx1"/>
                </a:solidFill>
              </a:rPr>
              <a:t>подходы в обучении</a:t>
            </a:r>
            <a:endParaRPr lang="en-US" dirty="0">
              <a:solidFill>
                <a:schemeClr val="tx1"/>
              </a:solidFill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7412" name="Freeform 4"/>
          <p:cNvSpPr>
            <a:spLocks noChangeArrowheads="1"/>
          </p:cNvSpPr>
          <p:nvPr/>
        </p:nvSpPr>
        <p:spPr bwMode="auto">
          <a:xfrm rot="-233595">
            <a:off x="7531200" y="2291281"/>
            <a:ext cx="898560" cy="1296136"/>
          </a:xfrm>
          <a:custGeom>
            <a:avLst/>
            <a:gdLst>
              <a:gd name="T0" fmla="*/ 2147483647 w 308"/>
              <a:gd name="T1" fmla="*/ 2147483647 h 442"/>
              <a:gd name="T2" fmla="*/ 0 w 308"/>
              <a:gd name="T3" fmla="*/ 2147483647 h 442"/>
              <a:gd name="T4" fmla="*/ 0 w 308"/>
              <a:gd name="T5" fmla="*/ 2147483647 h 442"/>
              <a:gd name="T6" fmla="*/ 2147483647 w 308"/>
              <a:gd name="T7" fmla="*/ 0 h 442"/>
              <a:gd name="T8" fmla="*/ 2147483647 w 308"/>
              <a:gd name="T9" fmla="*/ 2147483647 h 4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8"/>
              <a:gd name="T16" fmla="*/ 0 h 442"/>
              <a:gd name="T17" fmla="*/ 308 w 308"/>
              <a:gd name="T18" fmla="*/ 442 h 4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0">
            <a:gsLst>
              <a:gs pos="0">
                <a:srgbClr val="4B1092"/>
              </a:gs>
              <a:gs pos="50000">
                <a:srgbClr val="220743"/>
              </a:gs>
              <a:gs pos="100000">
                <a:srgbClr val="4B1092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7413" name="Freeform 5"/>
          <p:cNvSpPr>
            <a:spLocks noChangeArrowheads="1"/>
          </p:cNvSpPr>
          <p:nvPr/>
        </p:nvSpPr>
        <p:spPr bwMode="auto">
          <a:xfrm>
            <a:off x="3729601" y="2327285"/>
            <a:ext cx="4600800" cy="839609"/>
          </a:xfrm>
          <a:custGeom>
            <a:avLst/>
            <a:gdLst>
              <a:gd name="T0" fmla="*/ 2147483647 w 1920"/>
              <a:gd name="T1" fmla="*/ 2147483647 h 284"/>
              <a:gd name="T2" fmla="*/ 0 w 1920"/>
              <a:gd name="T3" fmla="*/ 2147483647 h 284"/>
              <a:gd name="T4" fmla="*/ 2147483647 w 1920"/>
              <a:gd name="T5" fmla="*/ 0 h 284"/>
              <a:gd name="T6" fmla="*/ 2147483647 w 1920"/>
              <a:gd name="T7" fmla="*/ 0 h 284"/>
              <a:gd name="T8" fmla="*/ 2147483647 w 1920"/>
              <a:gd name="T9" fmla="*/ 2147483647 h 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20"/>
              <a:gd name="T16" fmla="*/ 0 h 284"/>
              <a:gd name="T17" fmla="*/ 1920 w 1920"/>
              <a:gd name="T18" fmla="*/ 284 h 2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rgbClr val="A77BFF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 eaLnBrk="0" hangingPunct="0"/>
            <a:r>
              <a:rPr lang="ru-RU">
                <a:solidFill>
                  <a:schemeClr val="tx1"/>
                </a:solidFill>
              </a:rPr>
              <a:t>          </a:t>
            </a:r>
            <a:r>
              <a:rPr lang="ru-RU" b="1">
                <a:solidFill>
                  <a:schemeClr val="tx1"/>
                </a:solidFill>
              </a:rPr>
              <a:t>Продолжить работу</a:t>
            </a:r>
          </a:p>
          <a:p>
            <a:pPr algn="ctr" eaLnBrk="0" hangingPunct="0"/>
            <a:r>
              <a:rPr lang="ru-RU" b="1">
                <a:solidFill>
                  <a:schemeClr val="tx1"/>
                </a:solidFill>
              </a:rPr>
              <a:t> по теме самообразования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17414" name="Freeform 6"/>
          <p:cNvSpPr>
            <a:spLocks noChangeArrowheads="1"/>
          </p:cNvSpPr>
          <p:nvPr/>
        </p:nvSpPr>
        <p:spPr bwMode="auto">
          <a:xfrm>
            <a:off x="6840000" y="3623421"/>
            <a:ext cx="777600" cy="1450233"/>
          </a:xfrm>
          <a:custGeom>
            <a:avLst/>
            <a:gdLst>
              <a:gd name="T0" fmla="*/ 2147483647 w 306"/>
              <a:gd name="T1" fmla="*/ 2147483647 h 444"/>
              <a:gd name="T2" fmla="*/ 0 w 306"/>
              <a:gd name="T3" fmla="*/ 2147483647 h 444"/>
              <a:gd name="T4" fmla="*/ 0 w 306"/>
              <a:gd name="T5" fmla="*/ 2147483647 h 444"/>
              <a:gd name="T6" fmla="*/ 2147483647 w 306"/>
              <a:gd name="T7" fmla="*/ 0 h 444"/>
              <a:gd name="T8" fmla="*/ 2147483647 w 306"/>
              <a:gd name="T9" fmla="*/ 2147483647 h 4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6"/>
              <a:gd name="T16" fmla="*/ 0 h 444"/>
              <a:gd name="T17" fmla="*/ 306 w 306"/>
              <a:gd name="T18" fmla="*/ 444 h 4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0">
            <a:gsLst>
              <a:gs pos="0">
                <a:srgbClr val="90330A"/>
              </a:gs>
              <a:gs pos="50000">
                <a:srgbClr val="421704"/>
              </a:gs>
              <a:gs pos="100000">
                <a:srgbClr val="90330A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 flipH="1" flipV="1">
            <a:off x="-5759" y="6528206"/>
            <a:ext cx="2988000" cy="47525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 flipH="1">
            <a:off x="-5760" y="3918652"/>
            <a:ext cx="2609280" cy="1440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 flipH="1">
            <a:off x="-5759" y="2639798"/>
            <a:ext cx="3679200" cy="1440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18" name="Line 10"/>
          <p:cNvSpPr>
            <a:spLocks noChangeShapeType="1"/>
          </p:cNvSpPr>
          <p:nvPr/>
        </p:nvSpPr>
        <p:spPr bwMode="auto">
          <a:xfrm flipH="1">
            <a:off x="-5760" y="1515039"/>
            <a:ext cx="4749120" cy="1441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 flipH="1">
            <a:off x="0" y="642307"/>
            <a:ext cx="5817600" cy="1441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>
            <a:off x="230400" y="658150"/>
            <a:ext cx="2880" cy="836727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 type="triangle" w="med" len="med"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>
            <a:off x="246241" y="1536642"/>
            <a:ext cx="1440" cy="1055630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 type="triangle" w="med" len="med"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22" name="Line 14"/>
          <p:cNvSpPr>
            <a:spLocks noChangeShapeType="1"/>
          </p:cNvSpPr>
          <p:nvPr/>
        </p:nvSpPr>
        <p:spPr bwMode="auto">
          <a:xfrm flipH="1">
            <a:off x="213120" y="2661400"/>
            <a:ext cx="25920" cy="1166522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 type="triangle" w="med" len="med"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23" name="Line 15"/>
          <p:cNvSpPr>
            <a:spLocks noChangeShapeType="1"/>
          </p:cNvSpPr>
          <p:nvPr/>
        </p:nvSpPr>
        <p:spPr bwMode="auto">
          <a:xfrm flipH="1">
            <a:off x="224641" y="3922973"/>
            <a:ext cx="27360" cy="2566349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 type="triangle" w="med" len="med"/>
            <a:tailEnd type="triangle" w="med" len="med"/>
          </a:ln>
        </p:spPr>
        <p:txBody>
          <a:bodyPr lIns="82945" tIns="41473" rIns="82945" bIns="41473"/>
          <a:lstStyle/>
          <a:p>
            <a:endParaRPr lang="ru-RU"/>
          </a:p>
        </p:txBody>
      </p:sp>
      <p:sp>
        <p:nvSpPr>
          <p:cNvPr id="17424" name="Rectangle 17"/>
          <p:cNvSpPr>
            <a:spLocks noChangeArrowheads="1"/>
          </p:cNvSpPr>
          <p:nvPr/>
        </p:nvSpPr>
        <p:spPr bwMode="auto">
          <a:xfrm>
            <a:off x="4766400" y="1873638"/>
            <a:ext cx="3568320" cy="450767"/>
          </a:xfrm>
          <a:prstGeom prst="rect">
            <a:avLst/>
          </a:prstGeom>
          <a:gradFill rotWithShape="0">
            <a:gsLst>
              <a:gs pos="0">
                <a:srgbClr val="00906A"/>
              </a:gs>
              <a:gs pos="50000">
                <a:srgbClr val="00684C"/>
              </a:gs>
              <a:gs pos="100000">
                <a:srgbClr val="00906A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7425" name="Rectangle 18"/>
          <p:cNvSpPr>
            <a:spLocks noChangeArrowheads="1"/>
          </p:cNvSpPr>
          <p:nvPr/>
        </p:nvSpPr>
        <p:spPr bwMode="auto">
          <a:xfrm>
            <a:off x="3729601" y="3104967"/>
            <a:ext cx="3886560" cy="481010"/>
          </a:xfrm>
          <a:prstGeom prst="rect">
            <a:avLst/>
          </a:prstGeom>
          <a:gradFill rotWithShape="0">
            <a:gsLst>
              <a:gs pos="0">
                <a:srgbClr val="8041FF"/>
              </a:gs>
              <a:gs pos="50000">
                <a:srgbClr val="5C2EB8"/>
              </a:gs>
              <a:gs pos="100000">
                <a:srgbClr val="8041FF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7426" name="Freeform 19"/>
          <p:cNvSpPr>
            <a:spLocks noChangeArrowheads="1"/>
          </p:cNvSpPr>
          <p:nvPr/>
        </p:nvSpPr>
        <p:spPr bwMode="auto">
          <a:xfrm>
            <a:off x="2628000" y="3623421"/>
            <a:ext cx="4942080" cy="1031148"/>
          </a:xfrm>
          <a:custGeom>
            <a:avLst/>
            <a:gdLst>
              <a:gd name="T0" fmla="*/ 2147483647 w 2048"/>
              <a:gd name="T1" fmla="*/ 2147483647 h 286"/>
              <a:gd name="T2" fmla="*/ 0 w 2048"/>
              <a:gd name="T3" fmla="*/ 2147483647 h 286"/>
              <a:gd name="T4" fmla="*/ 2147483647 w 2048"/>
              <a:gd name="T5" fmla="*/ 0 h 286"/>
              <a:gd name="T6" fmla="*/ 2147483647 w 2048"/>
              <a:gd name="T7" fmla="*/ 0 h 286"/>
              <a:gd name="T8" fmla="*/ 2147483647 w 2048"/>
              <a:gd name="T9" fmla="*/ 2147483647 h 28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48"/>
              <a:gd name="T16" fmla="*/ 0 h 286"/>
              <a:gd name="T17" fmla="*/ 2048 w 2048"/>
              <a:gd name="T18" fmla="*/ 286 h 28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rgbClr val="FF9966"/>
          </a:soli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/>
            <a:r>
              <a:rPr lang="ru-RU" b="1">
                <a:solidFill>
                  <a:schemeClr val="tx1"/>
                </a:solidFill>
              </a:rPr>
              <a:t>Повышать эффективность</a:t>
            </a:r>
          </a:p>
          <a:p>
            <a:pPr algn="ctr"/>
            <a:r>
              <a:rPr lang="ru-RU" b="1">
                <a:solidFill>
                  <a:schemeClr val="tx1"/>
                </a:solidFill>
              </a:rPr>
              <a:t> использования ИКТ- технологии</a:t>
            </a:r>
          </a:p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427" name="Rectangle 20"/>
          <p:cNvSpPr>
            <a:spLocks noChangeArrowheads="1"/>
          </p:cNvSpPr>
          <p:nvPr/>
        </p:nvSpPr>
        <p:spPr bwMode="auto">
          <a:xfrm>
            <a:off x="2628000" y="4660330"/>
            <a:ext cx="4210560" cy="469489"/>
          </a:xfrm>
          <a:prstGeom prst="rect">
            <a:avLst/>
          </a:prstGeom>
          <a:gradFill rotWithShape="0">
            <a:gsLst>
              <a:gs pos="0">
                <a:srgbClr val="DC7150"/>
              </a:gs>
              <a:gs pos="50000">
                <a:srgbClr val="9E5139"/>
              </a:gs>
              <a:gs pos="100000">
                <a:srgbClr val="DC7150"/>
              </a:gs>
            </a:gsLst>
            <a:lin ang="135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7428" name="AutoShape 18"/>
          <p:cNvSpPr>
            <a:spLocks noChangeArrowheads="1"/>
          </p:cNvSpPr>
          <p:nvPr/>
        </p:nvSpPr>
        <p:spPr bwMode="auto">
          <a:xfrm>
            <a:off x="813601" y="188661"/>
            <a:ext cx="7840800" cy="642307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2F7ADF"/>
              </a:gs>
              <a:gs pos="50000">
                <a:srgbClr val="153866"/>
              </a:gs>
              <a:gs pos="100000">
                <a:srgbClr val="2F7ADF"/>
              </a:gs>
            </a:gsLst>
            <a:lin ang="10800000" scaled="1"/>
          </a:gradFill>
          <a:ln w="38160">
            <a:solidFill>
              <a:srgbClr val="FFFFFF"/>
            </a:solidFill>
            <a:miter lim="800000"/>
            <a:headEnd/>
            <a:tailEnd/>
          </a:ln>
        </p:spPr>
        <p:txBody>
          <a:bodyPr wrap="none" lIns="81639" tIns="42452" rIns="81639" bIns="42452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</a:pPr>
            <a:r>
              <a:rPr lang="ru-RU" sz="2200" b="1" i="1" dirty="0"/>
              <a:t>Задачи на будущее:</a:t>
            </a:r>
          </a:p>
        </p:txBody>
      </p:sp>
      <p:sp>
        <p:nvSpPr>
          <p:cNvPr id="17429" name="Freeform 19"/>
          <p:cNvSpPr>
            <a:spLocks noChangeArrowheads="1"/>
          </p:cNvSpPr>
          <p:nvPr/>
        </p:nvSpPr>
        <p:spPr bwMode="auto">
          <a:xfrm>
            <a:off x="1526401" y="5113978"/>
            <a:ext cx="5378400" cy="836727"/>
          </a:xfrm>
          <a:custGeom>
            <a:avLst/>
            <a:gdLst>
              <a:gd name="T0" fmla="*/ 2147483647 w 2048"/>
              <a:gd name="T1" fmla="*/ 2147483647 h 286"/>
              <a:gd name="T2" fmla="*/ 0 w 2048"/>
              <a:gd name="T3" fmla="*/ 2147483647 h 286"/>
              <a:gd name="T4" fmla="*/ 2147483647 w 2048"/>
              <a:gd name="T5" fmla="*/ 0 h 286"/>
              <a:gd name="T6" fmla="*/ 2147483647 w 2048"/>
              <a:gd name="T7" fmla="*/ 0 h 286"/>
              <a:gd name="T8" fmla="*/ 2147483647 w 2048"/>
              <a:gd name="T9" fmla="*/ 2147483647 h 28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048"/>
              <a:gd name="T16" fmla="*/ 0 h 286"/>
              <a:gd name="T17" fmla="*/ 2048 w 2048"/>
              <a:gd name="T18" fmla="*/ 286 h 28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FFC000"/>
            </a:solidFill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algn="ctr"/>
            <a:endParaRPr lang="ru-RU" b="1">
              <a:solidFill>
                <a:schemeClr val="tx1"/>
              </a:solidFill>
            </a:endParaRPr>
          </a:p>
          <a:p>
            <a:pPr algn="ctr"/>
            <a:r>
              <a:rPr lang="ru-RU" b="1">
                <a:solidFill>
                  <a:schemeClr val="tx1"/>
                </a:solidFill>
              </a:rPr>
              <a:t>Совершенствовать технологии</a:t>
            </a:r>
          </a:p>
          <a:p>
            <a:pPr algn="ctr"/>
            <a:r>
              <a:rPr lang="ru-RU" b="1">
                <a:solidFill>
                  <a:schemeClr val="tx1"/>
                </a:solidFill>
              </a:rPr>
              <a:t> исследовательской и проектной</a:t>
            </a:r>
          </a:p>
          <a:p>
            <a:pPr algn="ctr"/>
            <a:r>
              <a:rPr lang="ru-RU" b="1">
                <a:solidFill>
                  <a:schemeClr val="tx1"/>
                </a:solidFill>
              </a:rPr>
              <a:t> деятельности</a:t>
            </a:r>
            <a:endParaRPr lang="en-US" b="1">
              <a:solidFill>
                <a:schemeClr val="tx1"/>
              </a:solidFill>
            </a:endParaRPr>
          </a:p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430" name="Rectangle 20"/>
          <p:cNvSpPr>
            <a:spLocks noChangeArrowheads="1"/>
          </p:cNvSpPr>
          <p:nvPr/>
        </p:nvSpPr>
        <p:spPr bwMode="auto">
          <a:xfrm>
            <a:off x="1591201" y="5956466"/>
            <a:ext cx="4534560" cy="469489"/>
          </a:xfrm>
          <a:prstGeom prst="rect">
            <a:avLst/>
          </a:prstGeom>
          <a:gradFill rotWithShape="1">
            <a:gsLst>
              <a:gs pos="0">
                <a:srgbClr val="A0A000"/>
              </a:gs>
              <a:gs pos="50000">
                <a:srgbClr val="E6E600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7431" name="Freeform 6"/>
          <p:cNvSpPr>
            <a:spLocks noChangeArrowheads="1"/>
          </p:cNvSpPr>
          <p:nvPr/>
        </p:nvSpPr>
        <p:spPr bwMode="auto">
          <a:xfrm>
            <a:off x="6127201" y="5049171"/>
            <a:ext cx="740160" cy="1385425"/>
          </a:xfrm>
          <a:custGeom>
            <a:avLst/>
            <a:gdLst>
              <a:gd name="T0" fmla="*/ 2147483647 w 306"/>
              <a:gd name="T1" fmla="*/ 2147483647 h 444"/>
              <a:gd name="T2" fmla="*/ 0 w 306"/>
              <a:gd name="T3" fmla="*/ 2147483647 h 444"/>
              <a:gd name="T4" fmla="*/ 0 w 306"/>
              <a:gd name="T5" fmla="*/ 2147483647 h 444"/>
              <a:gd name="T6" fmla="*/ 2147483647 w 306"/>
              <a:gd name="T7" fmla="*/ 0 h 444"/>
              <a:gd name="T8" fmla="*/ 2147483647 w 306"/>
              <a:gd name="T9" fmla="*/ 2147483647 h 4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6"/>
              <a:gd name="T16" fmla="*/ 0 h 444"/>
              <a:gd name="T17" fmla="*/ 306 w 306"/>
              <a:gd name="T18" fmla="*/ 444 h 4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1">
            <a:gsLst>
              <a:gs pos="0">
                <a:srgbClr val="A07400"/>
              </a:gs>
              <a:gs pos="50000">
                <a:srgbClr val="E6A900"/>
              </a:gs>
              <a:gs pos="100000">
                <a:srgbClr val="FFCA00"/>
              </a:gs>
            </a:gsLst>
            <a:lin ang="0" scaled="1"/>
          </a:gradFill>
          <a:ln w="9525">
            <a:solidFill>
              <a:srgbClr val="FFC000"/>
            </a:solidFill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7432" name="Вертикальный свиток 32"/>
          <p:cNvSpPr>
            <a:spLocks noChangeArrowheads="1"/>
          </p:cNvSpPr>
          <p:nvPr/>
        </p:nvSpPr>
        <p:spPr bwMode="auto">
          <a:xfrm>
            <a:off x="230401" y="1095955"/>
            <a:ext cx="2786400" cy="2333045"/>
          </a:xfrm>
          <a:prstGeom prst="verticalScroll">
            <a:avLst>
              <a:gd name="adj" fmla="val 15088"/>
            </a:avLst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2945" tIns="41473" rIns="82945" bIns="41473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17433" name="Freeform 16"/>
          <p:cNvSpPr>
            <a:spLocks noChangeArrowheads="1"/>
          </p:cNvSpPr>
          <p:nvPr/>
        </p:nvSpPr>
        <p:spPr bwMode="auto">
          <a:xfrm>
            <a:off x="1850401" y="1225569"/>
            <a:ext cx="2727360" cy="4774101"/>
          </a:xfrm>
          <a:custGeom>
            <a:avLst/>
            <a:gdLst>
              <a:gd name="T0" fmla="*/ 2147483647 w 1824"/>
              <a:gd name="T1" fmla="*/ 2147483647 h 2648"/>
              <a:gd name="T2" fmla="*/ 2147483647 w 1824"/>
              <a:gd name="T3" fmla="*/ 2147483647 h 2648"/>
              <a:gd name="T4" fmla="*/ 2147483647 w 1824"/>
              <a:gd name="T5" fmla="*/ 2147483647 h 2648"/>
              <a:gd name="T6" fmla="*/ 2147483647 w 1824"/>
              <a:gd name="T7" fmla="*/ 2147483647 h 2648"/>
              <a:gd name="T8" fmla="*/ 2147483647 w 1824"/>
              <a:gd name="T9" fmla="*/ 2147483647 h 2648"/>
              <a:gd name="T10" fmla="*/ 2147483647 w 1824"/>
              <a:gd name="T11" fmla="*/ 2147483647 h 2648"/>
              <a:gd name="T12" fmla="*/ 2147483647 w 1824"/>
              <a:gd name="T13" fmla="*/ 2147483647 h 2648"/>
              <a:gd name="T14" fmla="*/ 2147483647 w 1824"/>
              <a:gd name="T15" fmla="*/ 2147483647 h 2648"/>
              <a:gd name="T16" fmla="*/ 2147483647 w 1824"/>
              <a:gd name="T17" fmla="*/ 2147483647 h 2648"/>
              <a:gd name="T18" fmla="*/ 2147483647 w 1824"/>
              <a:gd name="T19" fmla="*/ 2147483647 h 2648"/>
              <a:gd name="T20" fmla="*/ 2147483647 w 1824"/>
              <a:gd name="T21" fmla="*/ 2147483647 h 2648"/>
              <a:gd name="T22" fmla="*/ 2147483647 w 1824"/>
              <a:gd name="T23" fmla="*/ 2147483647 h 2648"/>
              <a:gd name="T24" fmla="*/ 2147483647 w 1824"/>
              <a:gd name="T25" fmla="*/ 2147483647 h 2648"/>
              <a:gd name="T26" fmla="*/ 2147483647 w 1824"/>
              <a:gd name="T27" fmla="*/ 2147483647 h 2648"/>
              <a:gd name="T28" fmla="*/ 2147483647 w 1824"/>
              <a:gd name="T29" fmla="*/ 2147483647 h 2648"/>
              <a:gd name="T30" fmla="*/ 2147483647 w 1824"/>
              <a:gd name="T31" fmla="*/ 2147483647 h 2648"/>
              <a:gd name="T32" fmla="*/ 2147483647 w 1824"/>
              <a:gd name="T33" fmla="*/ 2147483647 h 2648"/>
              <a:gd name="T34" fmla="*/ 2147483647 w 1824"/>
              <a:gd name="T35" fmla="*/ 2147483647 h 2648"/>
              <a:gd name="T36" fmla="*/ 2147483647 w 1824"/>
              <a:gd name="T37" fmla="*/ 2147483647 h 2648"/>
              <a:gd name="T38" fmla="*/ 2147483647 w 1824"/>
              <a:gd name="T39" fmla="*/ 2147483647 h 2648"/>
              <a:gd name="T40" fmla="*/ 2147483647 w 1824"/>
              <a:gd name="T41" fmla="*/ 2147483647 h 2648"/>
              <a:gd name="T42" fmla="*/ 2147483647 w 1824"/>
              <a:gd name="T43" fmla="*/ 2147483647 h 2648"/>
              <a:gd name="T44" fmla="*/ 2147483647 w 1824"/>
              <a:gd name="T45" fmla="*/ 2147483647 h 2648"/>
              <a:gd name="T46" fmla="*/ 2147483647 w 1824"/>
              <a:gd name="T47" fmla="*/ 2147483647 h 2648"/>
              <a:gd name="T48" fmla="*/ 2147483647 w 1824"/>
              <a:gd name="T49" fmla="*/ 2147483647 h 2648"/>
              <a:gd name="T50" fmla="*/ 2147483647 w 1824"/>
              <a:gd name="T51" fmla="*/ 2147483647 h 2648"/>
              <a:gd name="T52" fmla="*/ 2147483647 w 1824"/>
              <a:gd name="T53" fmla="*/ 2147483647 h 2648"/>
              <a:gd name="T54" fmla="*/ 2147483647 w 1824"/>
              <a:gd name="T55" fmla="*/ 2147483647 h 2648"/>
              <a:gd name="T56" fmla="*/ 2147483647 w 1824"/>
              <a:gd name="T57" fmla="*/ 2147483647 h 2648"/>
              <a:gd name="T58" fmla="*/ 2147483647 w 1824"/>
              <a:gd name="T59" fmla="*/ 2147483647 h 2648"/>
              <a:gd name="T60" fmla="*/ 2147483647 w 1824"/>
              <a:gd name="T61" fmla="*/ 2147483647 h 2648"/>
              <a:gd name="T62" fmla="*/ 2147483647 w 1824"/>
              <a:gd name="T63" fmla="*/ 2147483647 h 264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824"/>
              <a:gd name="T97" fmla="*/ 0 h 2648"/>
              <a:gd name="T98" fmla="*/ 1824 w 1824"/>
              <a:gd name="T99" fmla="*/ 2648 h 264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0">
            <a:gsLst>
              <a:gs pos="0">
                <a:srgbClr val="D11364"/>
              </a:gs>
              <a:gs pos="100000">
                <a:srgbClr val="60082E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lIns="82945" tIns="41473" rIns="82945" bIns="41473" anchor="ctr"/>
          <a:lstStyle/>
          <a:p>
            <a:endParaRPr lang="ru-RU"/>
          </a:p>
        </p:txBody>
      </p:sp>
      <p:sp>
        <p:nvSpPr>
          <p:cNvPr id="17434" name="TextBox 33"/>
          <p:cNvSpPr txBox="1">
            <a:spLocks noChangeArrowheads="1"/>
          </p:cNvSpPr>
          <p:nvPr/>
        </p:nvSpPr>
        <p:spPr bwMode="auto">
          <a:xfrm>
            <a:off x="748801" y="1679216"/>
            <a:ext cx="1749600" cy="1099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pPr algn="ctr"/>
            <a:r>
              <a:rPr lang="ru-RU" sz="2200" dirty="0"/>
              <a:t>Дорогу осилит идущий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11560" y="116632"/>
            <a:ext cx="79208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Активизация познавательной активности на уроках русского языка и литературного чтения в начальной школе</a:t>
            </a:r>
          </a:p>
          <a:p>
            <a:pPr algn="ctr"/>
            <a:endParaRPr lang="ru-RU" sz="2000" dirty="0" smtClean="0"/>
          </a:p>
          <a:p>
            <a:pPr indent="457200" algn="just"/>
            <a:r>
              <a:rPr lang="ru-RU" sz="2000" dirty="0" smtClean="0"/>
              <a:t>Перед педагогами проблема активизации </a:t>
            </a:r>
            <a:r>
              <a:rPr lang="ru-RU" sz="2000" b="1" dirty="0" smtClean="0"/>
              <a:t>познавательной</a:t>
            </a:r>
            <a:r>
              <a:rPr lang="ru-RU" sz="2000" dirty="0" smtClean="0"/>
              <a:t> </a:t>
            </a:r>
            <a:r>
              <a:rPr lang="ru-RU" sz="2000" b="1" dirty="0" smtClean="0"/>
              <a:t>деятельности</a:t>
            </a:r>
            <a:r>
              <a:rPr lang="ru-RU" sz="2000" dirty="0" smtClean="0"/>
              <a:t> стояла всегда. Еще Сократ учил своих слушателей искать истину, размышляя. Ж.-Ж. Руссо создавал специальные ситуации, вынуждающие его учеников к познавательному поиску. Песталоцци учил так, чтобы ребенок не только получал, но и искал знание. Но наиболее полно эта проблема получила разработку в педагогике Д. </a:t>
            </a:r>
            <a:r>
              <a:rPr lang="ru-RU" sz="2000" dirty="0" err="1" smtClean="0"/>
              <a:t>Дьюи</a:t>
            </a:r>
            <a:r>
              <a:rPr lang="ru-RU" sz="2000" dirty="0" smtClean="0"/>
              <a:t> и ученых XX века. </a:t>
            </a:r>
            <a:r>
              <a:rPr lang="ru-RU" sz="2000" dirty="0" err="1" smtClean="0"/>
              <a:t>Дьюи</a:t>
            </a:r>
            <a:r>
              <a:rPr lang="ru-RU" sz="2000" dirty="0" smtClean="0"/>
              <a:t> выступал с критикой книжной школы, которая дает ребенку готовые знания, лишая его </a:t>
            </a:r>
            <a:r>
              <a:rPr lang="ru-RU" sz="2000" dirty="0" err="1" smtClean="0"/>
              <a:t>деятельностного</a:t>
            </a:r>
            <a:r>
              <a:rPr lang="ru-RU" sz="2000" dirty="0" smtClean="0"/>
              <a:t> познания. Он предлагал такое обучение, когда учитель так организует деятельность детей, что они решают все возникающие у них проблемы и получают необходимые им знания самостоятельно (под руководством учителя), учатся ставить задачи, находить решения, применять полученные знания. </a:t>
            </a:r>
            <a:endParaRPr lang="ru-RU" sz="2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836712"/>
            <a:ext cx="83529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000" dirty="0" smtClean="0"/>
              <a:t>Успех – важнейший стимул активной деятельности человека. Этот стимул особенно ярко проявляется в детском возрасте. Ребенок, слабо успевающий, отстающий от своих сверстников, быстро теряет интерес к учению и его познавательная активность на уроке приближается к нулевому уровню. Успех, в конечном итоге, определяется отношением ребенка к учению, стремлением к познанию. Познавательный интерес формируется в процессе обучения через предметное содержание деятельности и складывающиеся отношения между участниками учебного процесса. Этому способствует широкое использование фактора новизны знаний, элементов </a:t>
            </a:r>
            <a:r>
              <a:rPr lang="ru-RU" sz="2000" dirty="0" err="1" smtClean="0"/>
              <a:t>проблемности</a:t>
            </a:r>
            <a:r>
              <a:rPr lang="ru-RU" sz="2000" dirty="0" smtClean="0"/>
              <a:t>, показ значимости знаний, умений, навыков, организация самостоятельных работ творческого характера, организация </a:t>
            </a:r>
            <a:r>
              <a:rPr lang="ru-RU" sz="2000" dirty="0" err="1" smtClean="0"/>
              <a:t>взаимообучения</a:t>
            </a:r>
            <a:r>
              <a:rPr lang="ru-RU" sz="2000" dirty="0" smtClean="0"/>
              <a:t>, взаимоконтроля учащихся и т. п.</a:t>
            </a:r>
          </a:p>
          <a:p>
            <a:pPr indent="457200"/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5536" y="332656"/>
            <a:ext cx="84249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000" dirty="0" smtClean="0"/>
              <a:t>Формирование познавательного интереса к учению – важное средство повышения качества обучения. Это особенно важно в начальной школе, когда еще только формируются и определяются постоянные интересы к тому или иному предмету. Чтобы формировать у учащихся умение самостоятельно пополнять свои знания, необходимо воспитывать у них интерес к учению, потребность в знаниях. Заставить учиться нельзя, учебой надо увлечь. Многие педагоги используют в учебном процессе различные методические приемы: дидактические игры, работу со словарями и схемами, ввод интеграции и т. д.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260648"/>
            <a:ext cx="85689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І. Фонетические игры</a:t>
            </a:r>
            <a:endParaRPr lang="ru-RU" dirty="0" smtClean="0"/>
          </a:p>
          <a:p>
            <a:endParaRPr lang="ru-RU" dirty="0" smtClean="0"/>
          </a:p>
          <a:p>
            <a:r>
              <a:rPr lang="ru-RU" b="1" i="1" dirty="0" smtClean="0"/>
              <a:t>1</a:t>
            </a:r>
            <a:r>
              <a:rPr lang="ru-RU" b="1" dirty="0" smtClean="0"/>
              <a:t>. </a:t>
            </a:r>
            <a:r>
              <a:rPr lang="ru-RU" b="1" i="1" dirty="0" smtClean="0"/>
              <a:t>Передай скороговорку</a:t>
            </a:r>
            <a:endParaRPr lang="ru-RU" dirty="0" smtClean="0"/>
          </a:p>
          <a:p>
            <a:r>
              <a:rPr lang="ru-RU" b="1" dirty="0" smtClean="0"/>
              <a:t>Цель</a:t>
            </a:r>
            <a:r>
              <a:rPr lang="ru-RU" dirty="0" smtClean="0"/>
              <a:t> – отработать чёткость произношения.</a:t>
            </a:r>
          </a:p>
          <a:p>
            <a:pPr indent="457200"/>
            <a:r>
              <a:rPr lang="ru-RU" dirty="0" smtClean="0"/>
              <a:t>Несколько команд по 5-10 человек строятся в один ряд каждая. Руководитель сообщает на ухо капитанам скороговорку. Те передают ее на ухо своему соседу и т.д. Побеждает команда, которая быстрее и правильно передаст скороговорку, произнесенную последними членами команд вслух.</a:t>
            </a:r>
          </a:p>
          <a:p>
            <a:r>
              <a:rPr lang="ru-RU" i="1" dirty="0" smtClean="0"/>
              <a:t>Скороговорки.</a:t>
            </a:r>
            <a:endParaRPr lang="ru-RU" dirty="0" smtClean="0"/>
          </a:p>
          <a:p>
            <a:r>
              <a:rPr lang="ru-RU" i="1" dirty="0" smtClean="0"/>
              <a:t>1. Всех скороговорок не </a:t>
            </a:r>
            <a:r>
              <a:rPr lang="ru-RU" i="1" dirty="0" err="1" smtClean="0"/>
              <a:t>перескороговоришь</a:t>
            </a:r>
            <a:r>
              <a:rPr lang="ru-RU" i="1" dirty="0" smtClean="0"/>
              <a:t>, </a:t>
            </a:r>
            <a:r>
              <a:rPr lang="ru-RU" i="1" dirty="0" err="1" smtClean="0"/>
              <a:t>не</a:t>
            </a:r>
            <a:r>
              <a:rPr lang="ru-RU" i="1" dirty="0" smtClean="0"/>
              <a:t> </a:t>
            </a:r>
            <a:r>
              <a:rPr lang="ru-RU" i="1" dirty="0" err="1" smtClean="0"/>
              <a:t>перевыскороговоришь</a:t>
            </a:r>
            <a:r>
              <a:rPr lang="ru-RU" i="1" dirty="0" smtClean="0"/>
              <a:t>.</a:t>
            </a:r>
            <a:endParaRPr lang="ru-RU" dirty="0" smtClean="0"/>
          </a:p>
          <a:p>
            <a:r>
              <a:rPr lang="ru-RU" i="1" dirty="0" smtClean="0"/>
              <a:t>2. На дворе трава, на траве дрова.</a:t>
            </a:r>
            <a:endParaRPr lang="ru-RU" dirty="0" smtClean="0"/>
          </a:p>
          <a:p>
            <a:r>
              <a:rPr lang="ru-RU" i="1" dirty="0" smtClean="0"/>
              <a:t>3. Два дровосека, два дровокола, два дроворуба.</a:t>
            </a:r>
            <a:endParaRPr lang="ru-RU" dirty="0" smtClean="0"/>
          </a:p>
          <a:p>
            <a:r>
              <a:rPr lang="ru-RU" i="1" dirty="0" smtClean="0"/>
              <a:t>4. Водовоз вез воду из-под водопровода.</a:t>
            </a:r>
            <a:endParaRPr lang="ru-RU" dirty="0" smtClean="0"/>
          </a:p>
          <a:p>
            <a:r>
              <a:rPr lang="ru-RU" i="1" dirty="0" smtClean="0"/>
              <a:t>5. Архип осип. Осип охрип.</a:t>
            </a:r>
            <a:endParaRPr lang="ru-RU" dirty="0" smtClean="0"/>
          </a:p>
          <a:p>
            <a:r>
              <a:rPr lang="ru-RU" i="1" dirty="0" smtClean="0"/>
              <a:t>6. Щетинки у </a:t>
            </a:r>
            <a:r>
              <a:rPr lang="ru-RU" i="1" dirty="0" err="1" smtClean="0"/>
              <a:t>чушки</a:t>
            </a:r>
            <a:r>
              <a:rPr lang="ru-RU" i="1" dirty="0" smtClean="0"/>
              <a:t>, чешуя у щучки.</a:t>
            </a:r>
            <a:endParaRPr lang="ru-RU" dirty="0" smtClean="0"/>
          </a:p>
          <a:p>
            <a:r>
              <a:rPr lang="ru-RU" i="1" dirty="0" smtClean="0"/>
              <a:t>7. Ушел косой козел с козой.</a:t>
            </a:r>
            <a:endParaRPr lang="ru-RU" dirty="0" smtClean="0"/>
          </a:p>
          <a:p>
            <a:r>
              <a:rPr lang="ru-RU" i="1" dirty="0" smtClean="0"/>
              <a:t>8. Прохор и Пахом ехали верхом.</a:t>
            </a:r>
            <a:endParaRPr lang="ru-RU" dirty="0" smtClean="0"/>
          </a:p>
          <a:p>
            <a:r>
              <a:rPr lang="ru-RU" i="1" dirty="0" smtClean="0"/>
              <a:t>9. Клади уголь в угол.</a:t>
            </a:r>
            <a:endParaRPr lang="ru-RU" dirty="0" smtClean="0"/>
          </a:p>
          <a:p>
            <a:r>
              <a:rPr lang="ru-RU" i="1" dirty="0" smtClean="0"/>
              <a:t>10. У Аграфены и Арины растут георгины.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404664"/>
            <a:ext cx="828092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2. Угадай первый звук</a:t>
            </a:r>
            <a:endParaRPr lang="ru-RU" sz="2000" dirty="0" smtClean="0"/>
          </a:p>
          <a:p>
            <a:r>
              <a:rPr lang="ru-RU" sz="2000" b="1" dirty="0" smtClean="0"/>
              <a:t>Цель</a:t>
            </a:r>
            <a:r>
              <a:rPr lang="ru-RU" sz="2000" dirty="0" smtClean="0"/>
              <a:t> - развивать фонематический слух, учить выделять звук из слова.</a:t>
            </a:r>
          </a:p>
          <a:p>
            <a:pPr indent="457200"/>
            <a:r>
              <a:rPr lang="ru-RU" sz="2000" dirty="0" smtClean="0"/>
              <a:t>В произнесенных учителем словах дети должны назвать первый звук, например: дом, трава, арка, кит, гриб и т.д. Правильно ответивший получает фишку. Побеждает тот, кто получит большее количество фишек.</a:t>
            </a:r>
          </a:p>
          <a:p>
            <a:pPr indent="457200"/>
            <a:endParaRPr lang="ru-RU" sz="2000" dirty="0" smtClean="0"/>
          </a:p>
          <a:p>
            <a:r>
              <a:rPr lang="ru-RU" sz="2000" b="1" i="1" dirty="0" smtClean="0"/>
              <a:t>3. Придумайте новое слово</a:t>
            </a:r>
            <a:endParaRPr lang="ru-RU" sz="2000" dirty="0" smtClean="0"/>
          </a:p>
          <a:p>
            <a:r>
              <a:rPr lang="ru-RU" sz="2000" b="1" dirty="0" smtClean="0"/>
              <a:t>Цель</a:t>
            </a:r>
            <a:r>
              <a:rPr lang="ru-RU" sz="2000" dirty="0" smtClean="0"/>
              <a:t> – развивать фонематический слух и расширять словарный запаса учащихся.</a:t>
            </a:r>
          </a:p>
          <a:p>
            <a:r>
              <a:rPr lang="ru-RU" sz="2000" dirty="0" smtClean="0"/>
              <a:t>Дополните предложенные сочетания букв до слов.</a:t>
            </a:r>
          </a:p>
          <a:p>
            <a:r>
              <a:rPr lang="ru-RU" sz="2000" dirty="0" smtClean="0"/>
              <a:t>(я) --- мы Оскол ---(</a:t>
            </a:r>
            <a:r>
              <a:rPr lang="ru-RU" sz="2000" dirty="0" err="1" smtClean="0"/>
              <a:t>ок</a:t>
            </a:r>
            <a:r>
              <a:rPr lang="ru-RU" sz="2000" dirty="0" smtClean="0"/>
              <a:t>)</a:t>
            </a:r>
          </a:p>
          <a:p>
            <a:r>
              <a:rPr lang="ru-RU" sz="2000" dirty="0" smtClean="0"/>
              <a:t>(кума)---ч (</a:t>
            </a:r>
            <a:r>
              <a:rPr lang="ru-RU" sz="2000" dirty="0" err="1" smtClean="0"/>
              <a:t>С,ото</a:t>
            </a:r>
            <a:r>
              <a:rPr lang="ru-RU" sz="2000" dirty="0" smtClean="0"/>
              <a:t>)----прут</a:t>
            </a:r>
          </a:p>
          <a:p>
            <a:r>
              <a:rPr lang="ru-RU" sz="2000" dirty="0" err="1" smtClean="0"/>
              <a:t>кама</a:t>
            </a:r>
            <a:r>
              <a:rPr lang="ru-RU" sz="2000" dirty="0" smtClean="0"/>
              <a:t>---(</a:t>
            </a:r>
            <a:r>
              <a:rPr lang="ru-RU" sz="2000" dirty="0" err="1" smtClean="0"/>
              <a:t>ринская</a:t>
            </a:r>
            <a:r>
              <a:rPr lang="ru-RU" sz="2000" dirty="0" smtClean="0"/>
              <a:t>) (</a:t>
            </a:r>
            <a:r>
              <a:rPr lang="ru-RU" sz="2000" dirty="0" err="1" smtClean="0"/>
              <a:t>и,Бо</a:t>
            </a:r>
            <a:r>
              <a:rPr lang="ru-RU" sz="2000" dirty="0" smtClean="0"/>
              <a:t>)----рис</a:t>
            </a:r>
          </a:p>
          <a:p>
            <a:r>
              <a:rPr lang="ru-RU" sz="2000" dirty="0" smtClean="0"/>
              <a:t>(</a:t>
            </a:r>
            <a:r>
              <a:rPr lang="ru-RU" sz="2000" dirty="0" err="1" smtClean="0"/>
              <a:t>за,у</a:t>
            </a:r>
            <a:r>
              <a:rPr lang="ru-RU" sz="2000" dirty="0" smtClean="0"/>
              <a:t>,)---дача (и)----волга</a:t>
            </a:r>
          </a:p>
          <a:p>
            <a:r>
              <a:rPr lang="ru-RU" sz="2000" dirty="0" smtClean="0"/>
              <a:t>Заря ---(</a:t>
            </a:r>
            <a:r>
              <a:rPr lang="ru-RU" sz="2000" dirty="0" err="1" smtClean="0"/>
              <a:t>д</a:t>
            </a:r>
            <a:r>
              <a:rPr lang="ru-RU" sz="2000" dirty="0" smtClean="0"/>
              <a:t>) рыба----(</a:t>
            </a:r>
            <a:r>
              <a:rPr lang="ru-RU" sz="2000" dirty="0" err="1" smtClean="0"/>
              <a:t>лка,к</a:t>
            </a:r>
            <a:r>
              <a:rPr lang="ru-RU" sz="2000" dirty="0" smtClean="0"/>
              <a:t>)</a:t>
            </a:r>
          </a:p>
          <a:p>
            <a:r>
              <a:rPr lang="ru-RU" sz="2000" dirty="0" smtClean="0"/>
              <a:t>Пол....(</a:t>
            </a:r>
            <a:r>
              <a:rPr lang="ru-RU" sz="2000" dirty="0" err="1" smtClean="0"/>
              <a:t>ено,ка</a:t>
            </a:r>
            <a:r>
              <a:rPr lang="ru-RU" sz="2000" dirty="0" smtClean="0"/>
              <a:t>) Бор----(</a:t>
            </a:r>
            <a:r>
              <a:rPr lang="ru-RU" sz="2000" dirty="0" err="1" smtClean="0"/>
              <a:t>т,овик,ьба</a:t>
            </a:r>
            <a:r>
              <a:rPr lang="ru-RU" sz="2000" dirty="0" smtClean="0"/>
              <a:t>)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5536" y="332656"/>
            <a:ext cx="835292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4. Телеграф</a:t>
            </a:r>
            <a:endParaRPr lang="ru-RU" sz="2000" dirty="0" smtClean="0"/>
          </a:p>
          <a:p>
            <a:r>
              <a:rPr lang="ru-RU" sz="2000" b="1" dirty="0" smtClean="0"/>
              <a:t>Цель</a:t>
            </a:r>
            <a:r>
              <a:rPr lang="ru-RU" sz="2000" dirty="0" smtClean="0"/>
              <a:t> – учить анализировать слоговую структуру слова и расширять словарный запас.</a:t>
            </a:r>
          </a:p>
          <a:p>
            <a:pPr indent="457200"/>
            <a:r>
              <a:rPr lang="ru-RU" sz="2000" dirty="0" smtClean="0"/>
              <a:t>Учащийся поизносит первый слог в задуманном им слове, а следующие за названным обозначает хлопками. Например, не - (один </a:t>
            </a:r>
            <a:r>
              <a:rPr lang="ru-RU" sz="2000" baseline="30000" dirty="0" err="1" smtClean="0"/>
              <a:t>бо</a:t>
            </a:r>
            <a:r>
              <a:rPr lang="ru-RU" sz="2000" dirty="0" smtClean="0"/>
              <a:t> хлопок), ко - (два </a:t>
            </a:r>
            <a:r>
              <a:rPr lang="ru-RU" sz="2000" baseline="30000" dirty="0" err="1" smtClean="0"/>
              <a:t>ро-ва</a:t>
            </a:r>
            <a:r>
              <a:rPr lang="ru-RU" sz="2000" dirty="0" smtClean="0"/>
              <a:t> хлопка). Угадавший слово задумывает следующее.</a:t>
            </a:r>
          </a:p>
          <a:p>
            <a:pPr indent="457200"/>
            <a:endParaRPr lang="ru-RU" sz="2000" dirty="0" smtClean="0"/>
          </a:p>
          <a:p>
            <a:r>
              <a:rPr lang="ru-RU" sz="2000" b="1" i="1" dirty="0" smtClean="0"/>
              <a:t>5. Поймай конец и продолжай</a:t>
            </a:r>
            <a:endParaRPr lang="ru-RU" sz="2000" dirty="0" smtClean="0"/>
          </a:p>
          <a:p>
            <a:r>
              <a:rPr lang="ru-RU" sz="2000" b="1" dirty="0" smtClean="0"/>
              <a:t>Цель </a:t>
            </a:r>
            <a:r>
              <a:rPr lang="ru-RU" sz="2000" dirty="0" smtClean="0"/>
              <a:t>– учить анализировать слоговую структуру слова, расширять словарный запас.</a:t>
            </a:r>
          </a:p>
          <a:p>
            <a:r>
              <a:rPr lang="ru-RU" sz="2000" dirty="0" smtClean="0"/>
              <a:t>Последний слог в произнесенном слове является первым в следующем слове. Например: </a:t>
            </a:r>
            <a:r>
              <a:rPr lang="ru-RU" sz="2000" dirty="0" err="1" smtClean="0"/>
              <a:t>сады-дыра-рамы-мыши-шишка</a:t>
            </a:r>
            <a:r>
              <a:rPr lang="ru-RU" sz="2000" dirty="0" smtClean="0"/>
              <a:t>-...</a:t>
            </a:r>
          </a:p>
          <a:p>
            <a:pPr indent="457200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5536" y="404665"/>
            <a:ext cx="8280920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ІІ. Графические игры</a:t>
            </a:r>
            <a:endParaRPr lang="ru-RU" dirty="0" smtClean="0"/>
          </a:p>
          <a:p>
            <a:endParaRPr lang="ru-RU" dirty="0" smtClean="0"/>
          </a:p>
          <a:p>
            <a:r>
              <a:rPr lang="ru-RU" b="1" i="1" dirty="0" smtClean="0"/>
              <a:t>1. Допишите элемент до буквы</a:t>
            </a:r>
            <a:endParaRPr lang="ru-RU" dirty="0" smtClean="0"/>
          </a:p>
          <a:p>
            <a:r>
              <a:rPr lang="ru-RU" b="1" dirty="0" smtClean="0"/>
              <a:t>Цель</a:t>
            </a:r>
            <a:r>
              <a:rPr lang="ru-RU" dirty="0" smtClean="0"/>
              <a:t> – научить узнавать букву по её внешнему облику, научить печатать буквы.</a:t>
            </a:r>
          </a:p>
          <a:p>
            <a:pPr>
              <a:buFontTx/>
              <a:buChar char="-"/>
            </a:pPr>
            <a:r>
              <a:rPr lang="ru-RU" dirty="0" smtClean="0"/>
              <a:t>Какие буквы содержат предложенный элемент?</a:t>
            </a:r>
          </a:p>
          <a:p>
            <a:pPr>
              <a:buFontTx/>
              <a:buChar char="-"/>
            </a:pPr>
            <a:endParaRPr lang="ru-RU" dirty="0" smtClean="0"/>
          </a:p>
          <a:p>
            <a:r>
              <a:rPr lang="ru-RU" b="1" i="1" dirty="0" smtClean="0"/>
              <a:t>2. </a:t>
            </a:r>
            <a:r>
              <a:rPr lang="ru-RU" b="1" i="1" dirty="0" err="1" smtClean="0"/>
              <a:t>Акрослова</a:t>
            </a:r>
            <a:endParaRPr lang="ru-RU" dirty="0" smtClean="0"/>
          </a:p>
          <a:p>
            <a:r>
              <a:rPr lang="ru-RU" b="1" dirty="0" smtClean="0"/>
              <a:t>Цель</a:t>
            </a:r>
            <a:r>
              <a:rPr lang="ru-RU" dirty="0" smtClean="0"/>
              <a:t> – учить делать звукобуквенный анализ слова, составлять слова из букв.</a:t>
            </a:r>
          </a:p>
          <a:p>
            <a:r>
              <a:rPr lang="ru-RU" dirty="0" smtClean="0"/>
              <a:t>По первым буквам нарисованных предметов (вместо названий использовать картинки) прочитайте имена веселых человечков (героев сказок) по вертикали.</a:t>
            </a:r>
          </a:p>
          <a:p>
            <a:r>
              <a:rPr lang="ru-RU" i="1" dirty="0" smtClean="0"/>
              <a:t>Ключ                    Барабан</a:t>
            </a:r>
            <a:endParaRPr lang="ru-RU" dirty="0" smtClean="0"/>
          </a:p>
          <a:p>
            <a:r>
              <a:rPr lang="ru-RU" i="1" dirty="0" smtClean="0"/>
              <a:t>Азбука                 Утюг</a:t>
            </a:r>
            <a:endParaRPr lang="ru-RU" dirty="0" smtClean="0"/>
          </a:p>
          <a:p>
            <a:r>
              <a:rPr lang="ru-RU" i="1" dirty="0" smtClean="0"/>
              <a:t>Рыба                    Рыба</a:t>
            </a:r>
            <a:endParaRPr lang="ru-RU" dirty="0" smtClean="0"/>
          </a:p>
          <a:p>
            <a:r>
              <a:rPr lang="ru-RU" i="1" dirty="0" smtClean="0"/>
              <a:t>Аист                    Арбуз</a:t>
            </a:r>
            <a:endParaRPr lang="ru-RU" dirty="0" smtClean="0"/>
          </a:p>
          <a:p>
            <a:r>
              <a:rPr lang="ru-RU" i="1" dirty="0" smtClean="0"/>
              <a:t>Ножницы            Топор</a:t>
            </a:r>
            <a:endParaRPr lang="ru-RU" dirty="0" smtClean="0"/>
          </a:p>
          <a:p>
            <a:r>
              <a:rPr lang="ru-RU" i="1" dirty="0" smtClean="0"/>
              <a:t>Дом                      Иголка</a:t>
            </a:r>
            <a:endParaRPr lang="ru-RU" dirty="0" smtClean="0"/>
          </a:p>
          <a:p>
            <a:r>
              <a:rPr lang="ru-RU" i="1" dirty="0" smtClean="0"/>
              <a:t>Арбуз                   Ножницы</a:t>
            </a:r>
            <a:endParaRPr lang="ru-RU" dirty="0" smtClean="0"/>
          </a:p>
          <a:p>
            <a:r>
              <a:rPr lang="ru-RU" i="1" dirty="0" smtClean="0"/>
              <a:t>Шар                     Очки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188640"/>
            <a:ext cx="849694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000" dirty="0" smtClean="0"/>
              <a:t>В век новых компьютерных технологий привить ребенку любовь к чтению весьма не простое дело. Вокруг множество легко доступных соблазнов - компьютер, телевизор, интернет. Умело пользуясь достижениями научно - технического прогресса, не надо прикладывать особых усилий, чтобы получить информацию, игры, музыку. Поэтому количество читающих с упоением детей резко сократилось. Просто научить ребенка читать гораздо труднее, чем отправить его смотреть телевизор или играть в компьютер. </a:t>
            </a:r>
          </a:p>
          <a:p>
            <a:pPr indent="457200"/>
            <a:r>
              <a:rPr lang="ru-RU" sz="2000" dirty="0" smtClean="0"/>
              <a:t>Чтение в начальной школе является важнейшим учебным предметом и одновременно средством обучения. Чем успешнее дети овладевают полноценным навыком чтения, тем раньше и полнее будет реализовываться возможности в обучении, воспитании и развитии учащихся. </a:t>
            </a:r>
          </a:p>
          <a:p>
            <a:pPr indent="457200"/>
            <a:r>
              <a:rPr lang="ru-RU" sz="2000" dirty="0" smtClean="0"/>
              <a:t>Творческая деятельность ученика - центральное звено в обучении. Включение детей в творческую деятельность - основной путь их развития.</a:t>
            </a:r>
            <a:endParaRPr lang="ru-RU" sz="20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260648"/>
            <a:ext cx="84969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«Придумай предложение»</a:t>
            </a:r>
            <a:endParaRPr lang="ru-RU" dirty="0" smtClean="0"/>
          </a:p>
          <a:p>
            <a:r>
              <a:rPr lang="ru-RU" dirty="0" smtClean="0"/>
              <a:t>Педагог произносит какую-либо фразу, а ребенок повторяет ее и продолжает. Хорошо, если в игре принимает участие несколько учеников. Тематика может быть самой разнообразной. Например: 2 класс тема «Путешествие по России». Педагог может предложить детям собрать чемоданы в дорогу:</a:t>
            </a:r>
          </a:p>
          <a:p>
            <a:r>
              <a:rPr lang="ru-RU" dirty="0" smtClean="0"/>
              <a:t>Педагог: «Я собираюсь в дорогу, беру чемодан…»</a:t>
            </a:r>
          </a:p>
          <a:p>
            <a:r>
              <a:rPr lang="ru-RU" dirty="0" smtClean="0"/>
              <a:t>1 ученик: «Я собираюсь в дорогу, беру чемодан, кладу в него рубашку…»</a:t>
            </a:r>
          </a:p>
          <a:p>
            <a:r>
              <a:rPr lang="ru-RU" dirty="0" smtClean="0"/>
              <a:t>2 ученик: «Я собираюсь в дорогу, беру чемодан, кладу в него рубашку, брюки…»</a:t>
            </a:r>
          </a:p>
          <a:p>
            <a:r>
              <a:rPr lang="ru-RU" dirty="0" smtClean="0"/>
              <a:t>3 ученик: «Я собираюсь в дорогу, беру чемодан, кладу в него рубашку, брюки, свитер…»</a:t>
            </a:r>
          </a:p>
          <a:p>
            <a:r>
              <a:rPr lang="ru-RU" dirty="0" smtClean="0"/>
              <a:t>4 ученик: «Я собираюсь в дорогу, беру чемодан, кладу в него рубашку, брюки, свитер, расческу…»</a:t>
            </a:r>
          </a:p>
          <a:p>
            <a:r>
              <a:rPr lang="ru-RU" dirty="0" smtClean="0"/>
              <a:t>Далее каждый участник игры добавляет к фразе свое слово, и </a:t>
            </a:r>
            <a:r>
              <a:rPr lang="ru-RU" dirty="0" err="1" smtClean="0"/>
              <a:t>т.д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260648"/>
            <a:ext cx="84969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Опорные слова</a:t>
            </a:r>
            <a:endParaRPr lang="ru-RU" dirty="0" smtClean="0"/>
          </a:p>
          <a:p>
            <a:r>
              <a:rPr lang="ru-RU" b="1" dirty="0" smtClean="0"/>
              <a:t>Цель - </a:t>
            </a:r>
            <a:r>
              <a:rPr lang="ru-RU" dirty="0" smtClean="0"/>
              <a:t>развивать умение запоминать в тексте детали сюжета, воссоздавать их в устных пересказах.</a:t>
            </a:r>
          </a:p>
          <a:p>
            <a:r>
              <a:rPr lang="ru-RU" i="1" dirty="0" smtClean="0"/>
              <a:t>Содержание.</a:t>
            </a:r>
            <a:r>
              <a:rPr lang="ru-RU" dirty="0" smtClean="0"/>
              <a:t> I вариант</a:t>
            </a:r>
            <a:br>
              <a:rPr lang="ru-RU" dirty="0" smtClean="0"/>
            </a:br>
            <a:r>
              <a:rPr lang="ru-RU" dirty="0" smtClean="0"/>
              <a:t>Учитель даёт ряд слов из недавно прочитанного произведения. Например: пшеничной колосок, зерно, мельница, мука, тесто, пирожки. Дети должны назвать произведение, о котором идёт речь, и пересказать его с использованием опорных слов.</a:t>
            </a:r>
            <a:br>
              <a:rPr lang="ru-RU" dirty="0" smtClean="0"/>
            </a:br>
            <a:r>
              <a:rPr lang="ru-RU" dirty="0" smtClean="0"/>
              <a:t>II вариант</a:t>
            </a:r>
            <a:br>
              <a:rPr lang="ru-RU" dirty="0" smtClean="0"/>
            </a:br>
            <a:r>
              <a:rPr lang="ru-RU" dirty="0" smtClean="0"/>
              <a:t>Дети должны прочитать произведение и определить опорные слова, с помощью которых можно полнее всего воссоздать заданный отрывок произведения.</a:t>
            </a:r>
            <a:br>
              <a:rPr lang="ru-RU" dirty="0" smtClean="0"/>
            </a:br>
            <a:r>
              <a:rPr lang="ru-RU" dirty="0" smtClean="0"/>
              <a:t>Например: после чтения сказки «Волк войтом» ученики выписывают ряд слов – осёл, волк, войт, люди, хлоп.</a:t>
            </a:r>
            <a:br>
              <a:rPr lang="ru-RU" dirty="0" smtClean="0"/>
            </a:br>
            <a:r>
              <a:rPr lang="ru-RU" dirty="0" smtClean="0"/>
              <a:t>Выиграет тот, по чьим словам легко воссоздать сказку.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обобщение опыта Гудаченко А.В\фо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1520" y="260648"/>
            <a:ext cx="849694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Нарисуй карту</a:t>
            </a:r>
            <a:endParaRPr lang="ru-RU" dirty="0" smtClean="0"/>
          </a:p>
          <a:p>
            <a:r>
              <a:rPr lang="ru-RU" b="1" dirty="0" smtClean="0"/>
              <a:t>Цель</a:t>
            </a:r>
            <a:r>
              <a:rPr lang="ru-RU" dirty="0" smtClean="0"/>
              <a:t> - учить детей понимать мысль автора произведения, запоминать детали сюжета.</a:t>
            </a:r>
            <a:br>
              <a:rPr lang="ru-RU" dirty="0" smtClean="0"/>
            </a:br>
            <a:r>
              <a:rPr lang="ru-RU" i="1" dirty="0" smtClean="0"/>
              <a:t>Содержание.</a:t>
            </a:r>
            <a:r>
              <a:rPr lang="ru-RU" dirty="0" smtClean="0"/>
              <a:t> Учитель читает художественное произведение, после чего дети делятся на группы и получают задание – нарисовать карту-схему событий. Выиграет группа, которая лучше всего составит карту произведения.</a:t>
            </a:r>
            <a:br>
              <a:rPr lang="ru-RU" dirty="0" smtClean="0"/>
            </a:br>
            <a:r>
              <a:rPr lang="ru-RU" dirty="0" smtClean="0"/>
              <a:t>Например: нарисовать карту к сказке «Колобок». Цветом обозначить характеры персонажей.</a:t>
            </a:r>
          </a:p>
          <a:p>
            <a:endParaRPr lang="ru-RU" dirty="0" smtClean="0"/>
          </a:p>
          <a:p>
            <a:r>
              <a:rPr lang="ru-RU" b="1" dirty="0" smtClean="0"/>
              <a:t>О чём расскажут непрочитанные произведения?</a:t>
            </a:r>
            <a:endParaRPr lang="ru-RU" dirty="0" smtClean="0"/>
          </a:p>
          <a:p>
            <a:r>
              <a:rPr lang="ru-RU" b="1" dirty="0" smtClean="0"/>
              <a:t>Цель</a:t>
            </a:r>
            <a:r>
              <a:rPr lang="ru-RU" dirty="0" smtClean="0"/>
              <a:t> - учить детей настраиваться на книгу и правильно начинать знакомство с ней, определить тему, возможное содержание книги.</a:t>
            </a:r>
            <a:br>
              <a:rPr lang="ru-RU" dirty="0" smtClean="0"/>
            </a:br>
            <a:r>
              <a:rPr lang="ru-RU" i="1" dirty="0" smtClean="0"/>
              <a:t>Содержание.</a:t>
            </a:r>
            <a:r>
              <a:rPr lang="ru-RU" dirty="0" smtClean="0"/>
              <a:t> Учитель демонстрирует ученикам незнакомую книгу. Дети раскладывают обложку, титульную страницу, иллюстрации, содержание. Выиграет тот, кто быстрее догадается, о чём может рассказываться в этой книге.</a:t>
            </a:r>
            <a:br>
              <a:rPr lang="ru-RU" dirty="0" smtClean="0"/>
            </a:br>
            <a:r>
              <a:rPr lang="ru-RU" dirty="0" smtClean="0"/>
              <a:t>Задание после игры. Прочитай произведение, проверь, правильно ли ты определил содержание непрочитанной книги.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1283</Words>
  <Application>Microsoft Office PowerPoint</Application>
  <PresentationFormat>Экран (4:3)</PresentationFormat>
  <Paragraphs>309</Paragraphs>
  <Slides>27</Slides>
  <Notes>13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Тема Office</vt:lpstr>
      <vt:lpstr>Диаграмма Microsoft Office Excel</vt:lpstr>
      <vt:lpstr>Обобщение опыта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6</cp:revision>
  <dcterms:created xsi:type="dcterms:W3CDTF">2021-05-19T16:37:31Z</dcterms:created>
  <dcterms:modified xsi:type="dcterms:W3CDTF">2021-05-26T16:47:48Z</dcterms:modified>
</cp:coreProperties>
</file>