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vml" ContentType="application/vnd.openxmlformats-officedocument.vmlDrawing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76" r:id="rId2"/>
    <p:sldId id="277" r:id="rId3"/>
    <p:sldId id="273" r:id="rId4"/>
    <p:sldId id="274" r:id="rId5"/>
    <p:sldId id="275" r:id="rId6"/>
    <p:sldId id="268" r:id="rId7"/>
    <p:sldId id="260" r:id="rId8"/>
    <p:sldId id="271" r:id="rId9"/>
    <p:sldId id="272" r:id="rId10"/>
    <p:sldId id="257" r:id="rId11"/>
    <p:sldId id="258" r:id="rId12"/>
    <p:sldId id="262" r:id="rId13"/>
    <p:sldId id="259" r:id="rId14"/>
    <p:sldId id="261" r:id="rId15"/>
    <p:sldId id="263" r:id="rId16"/>
    <p:sldId id="264" r:id="rId17"/>
    <p:sldId id="282" r:id="rId18"/>
    <p:sldId id="265" r:id="rId19"/>
    <p:sldId id="280" r:id="rId20"/>
    <p:sldId id="281" r:id="rId21"/>
    <p:sldId id="267" r:id="rId22"/>
    <p:sldId id="269" r:id="rId23"/>
    <p:sldId id="270" r:id="rId24"/>
    <p:sldId id="287" r:id="rId25"/>
    <p:sldId id="288" r:id="rId26"/>
    <p:sldId id="284" r:id="rId27"/>
    <p:sldId id="283" r:id="rId28"/>
    <p:sldId id="289" r:id="rId29"/>
    <p:sldId id="279" r:id="rId30"/>
    <p:sldId id="266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1939" autoAdjust="0"/>
  </p:normalViewPr>
  <p:slideViewPr>
    <p:cSldViewPr>
      <p:cViewPr varScale="1">
        <p:scale>
          <a:sx n="68" d="100"/>
          <a:sy n="68" d="100"/>
        </p:scale>
        <p:origin x="-144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5.png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E7C7AF0-7CC4-49C1-A6E1-DDC3E47A6884}" type="datetimeFigureOut">
              <a:rPr lang="ru-RU" smtClean="0"/>
              <a:pPr/>
              <a:t>28.12.2014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E9F04C-E3A7-4FA0-809A-8D473F9117B3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18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fotki.yandex.ru/users/hellen7510/view/175708/?page=0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4.vml"/><Relationship Id="rId5" Type="http://schemas.openxmlformats.org/officeDocument/2006/relationships/oleObject" Target="../embeddings/oleObject4.bin"/><Relationship Id="rId4" Type="http://schemas.openxmlformats.org/officeDocument/2006/relationships/image" Target="../media/image22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5.vml"/><Relationship Id="rId4" Type="http://schemas.openxmlformats.org/officeDocument/2006/relationships/oleObject" Target="../embeddings/oleObject5.bin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7.vml"/><Relationship Id="rId5" Type="http://schemas.openxmlformats.org/officeDocument/2006/relationships/image" Target="../media/image26.png"/><Relationship Id="rId4" Type="http://schemas.openxmlformats.org/officeDocument/2006/relationships/oleObject" Target="../embeddings/oleObject7.bin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7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9.vml"/><Relationship Id="rId5" Type="http://schemas.openxmlformats.org/officeDocument/2006/relationships/oleObject" Target="../embeddings/oleObject9.bin"/><Relationship Id="rId4" Type="http://schemas.openxmlformats.org/officeDocument/2006/relationships/image" Target="../media/image29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0.vml"/><Relationship Id="rId5" Type="http://schemas.openxmlformats.org/officeDocument/2006/relationships/oleObject" Target="../embeddings/oleObject10.bin"/><Relationship Id="rId4" Type="http://schemas.openxmlformats.org/officeDocument/2006/relationships/image" Target="../media/image31.jpe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7" Type="http://schemas.openxmlformats.org/officeDocument/2006/relationships/image" Target="../media/image34.gif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1.vml"/><Relationship Id="rId6" Type="http://schemas.openxmlformats.org/officeDocument/2006/relationships/hyperlink" Target="http://www.gzheli.net/category.php?cat=Alehin" TargetMode="External"/><Relationship Id="rId5" Type="http://schemas.openxmlformats.org/officeDocument/2006/relationships/image" Target="../media/image33.jpeg"/><Relationship Id="rId4" Type="http://schemas.openxmlformats.org/officeDocument/2006/relationships/hyperlink" Target="http://www.gzheli.net/category.php?cat=Dosk" TargetMode="Externa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jpeg"/><Relationship Id="rId3" Type="http://schemas.openxmlformats.org/officeDocument/2006/relationships/hyperlink" Target="http://www.nogtiki.com/data/design/ethnic_nail_art/gjel_element7.jpg" TargetMode="External"/><Relationship Id="rId7" Type="http://schemas.openxmlformats.org/officeDocument/2006/relationships/hyperlink" Target="http://korolmary.ucoz.ru/_ph/15/2/202002130.jpg" TargetMode="Externa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36.jpeg"/><Relationship Id="rId5" Type="http://schemas.openxmlformats.org/officeDocument/2006/relationships/hyperlink" Target="http://www.slonek.com/files/birdie_gzhel.jpg" TargetMode="External"/><Relationship Id="rId4" Type="http://schemas.openxmlformats.org/officeDocument/2006/relationships/image" Target="../media/image35.jpeg"/><Relationship Id="rId9" Type="http://schemas.openxmlformats.org/officeDocument/2006/relationships/oleObject" Target="../embeddings/oleObject12.bin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hyperlink" Target="http://www.gzheli.net/category.php?cat=Vaza" TargetMode="Externa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hyperlink" Target="http://www.labirint.ru/screenshot/comments/52526/8/" TargetMode="Externa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hyperlink" Target="http://zavitok.rukodelof.ru/statya3/1.jpg" TargetMode="External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0.jpe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13.bin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3.v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1785918" y="500042"/>
            <a:ext cx="4572032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4000" b="1" i="1" spc="3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Народные промыслы</a:t>
            </a:r>
            <a:endParaRPr lang="ru-RU" sz="4000" b="1" i="1" spc="3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142976" y="428604"/>
            <a:ext cx="7643866" cy="6143668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Ремесло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– стар. 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ремество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[ср. род ] рукомесло, рукодельное мастерство, ручной труд, работа и уменье, коим добывают хлеб.                                                                  (Словарь Даля)</a:t>
            </a:r>
          </a:p>
          <a:p>
            <a:pPr algn="just">
              <a:buNone/>
            </a:pPr>
            <a:endParaRPr lang="ru-RU" sz="24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</a:t>
            </a:r>
            <a:r>
              <a:rPr lang="ru-RU" sz="2400" b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Промысел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- промысла, мн.ч. промыслы,             занятие, ремесло, производство как источник для добывания средств существования (часто подсобное при сельском хозяйстве). Отхожие промыслы. Кустарный промысел. Охотничий промысел. Кузнечный промысел. </a:t>
            </a:r>
          </a:p>
          <a:p>
            <a:pPr marL="624078" indent="-514350"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«Примись за промысел любой: железо куй </a:t>
            </a:r>
          </a:p>
          <a:p>
            <a:pPr marL="624078" indent="-514350"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иль песни пой и села обходи с медведем». </a:t>
            </a:r>
          </a:p>
          <a:p>
            <a:pPr marL="624078" indent="-514350"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                                               Пушкин                                                </a:t>
            </a:r>
            <a:r>
              <a:rPr lang="ru-RU" sz="26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(Словарь Д. Н. Ушакова)</a:t>
            </a:r>
            <a:endParaRPr lang="ru-RU" sz="2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01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96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2800350"/>
            <a:ext cx="4357686" cy="405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6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0"/>
            <a:ext cx="5072066" cy="32861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0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57686" y="3143248"/>
            <a:ext cx="4786314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9701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357686" cy="3214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TextBox 7"/>
          <p:cNvSpPr txBox="1"/>
          <p:nvPr/>
        </p:nvSpPr>
        <p:spPr>
          <a:xfrm>
            <a:off x="1214414" y="1071546"/>
            <a:ext cx="235352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Impact" pitchFamily="34" charset="0"/>
              </a:rPr>
              <a:t>Берестяные изделия</a:t>
            </a:r>
            <a:endParaRPr lang="ru-RU" b="1" dirty="0">
              <a:latin typeface="Impac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929322" y="1071546"/>
            <a:ext cx="161454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Impact" pitchFamily="34" charset="0"/>
              </a:rPr>
              <a:t>Русская кукла</a:t>
            </a:r>
            <a:endParaRPr lang="ru-RU" b="1" dirty="0">
              <a:latin typeface="Impact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42909" y="4000504"/>
            <a:ext cx="307183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err="1" smtClean="0">
                <a:latin typeface="Impact" pitchFamily="34" charset="0"/>
              </a:rPr>
              <a:t>Жостовские</a:t>
            </a:r>
            <a:r>
              <a:rPr lang="ru-RU" b="1" dirty="0" smtClean="0">
                <a:latin typeface="Impact" pitchFamily="34" charset="0"/>
              </a:rPr>
              <a:t> подносы</a:t>
            </a:r>
            <a:endParaRPr lang="ru-RU" b="1" dirty="0">
              <a:latin typeface="Impact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5643570" y="3571876"/>
            <a:ext cx="278608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Impact" pitchFamily="34" charset="0"/>
              </a:rPr>
              <a:t>Вологодское кружево</a:t>
            </a:r>
            <a:endParaRPr lang="ru-RU" b="1" dirty="0"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2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4143372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4" name="Picture 4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786150" y="3714752"/>
            <a:ext cx="5357850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5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2" y="0"/>
            <a:ext cx="5000628" cy="3714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2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3714752"/>
            <a:ext cx="4143372" cy="3143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TextBox 8"/>
          <p:cNvSpPr txBox="1"/>
          <p:nvPr/>
        </p:nvSpPr>
        <p:spPr>
          <a:xfrm>
            <a:off x="1928794" y="214290"/>
            <a:ext cx="171451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Impact" pitchFamily="34" charset="0"/>
              </a:rPr>
              <a:t>Матрёшка</a:t>
            </a:r>
            <a:endParaRPr lang="ru-RU" sz="2000" b="1" dirty="0">
              <a:latin typeface="Impact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643570" y="2928934"/>
            <a:ext cx="11304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Impact" pitchFamily="34" charset="0"/>
              </a:rPr>
              <a:t>Хохлома</a:t>
            </a:r>
            <a:endParaRPr lang="ru-RU" sz="2000" b="1" dirty="0">
              <a:latin typeface="Impact" pitchFamily="34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1000100" y="5715016"/>
            <a:ext cx="197361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Impact" pitchFamily="34" charset="0"/>
              </a:rPr>
              <a:t>Резьба по кости</a:t>
            </a:r>
            <a:endParaRPr lang="ru-RU" sz="2000" b="1" dirty="0">
              <a:latin typeface="Impact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6000760" y="4071942"/>
            <a:ext cx="23920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b="1" dirty="0" smtClean="0">
                <a:latin typeface="Impact" pitchFamily="34" charset="0"/>
              </a:rPr>
              <a:t>Дымковская игрушка</a:t>
            </a:r>
            <a:endParaRPr lang="ru-RU" b="1" dirty="0"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174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48" y="1"/>
            <a:ext cx="4857752" cy="3428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174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" y="3500438"/>
            <a:ext cx="4714876" cy="3357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7" name="Picture 2" descr="C:\Documents and Settings\Admin\Рабочий стол\img6.jpg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857752" y="3500438"/>
            <a:ext cx="4143404" cy="3357562"/>
          </a:xfrm>
          <a:prstGeom prst="rect">
            <a:avLst/>
          </a:prstGeom>
          <a:noFill/>
        </p:spPr>
      </p:pic>
      <p:sp>
        <p:nvSpPr>
          <p:cNvPr id="8" name="TextBox 7"/>
          <p:cNvSpPr txBox="1"/>
          <p:nvPr/>
        </p:nvSpPr>
        <p:spPr>
          <a:xfrm>
            <a:off x="1643041" y="4857760"/>
            <a:ext cx="285752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Impact" pitchFamily="34" charset="0"/>
              </a:rPr>
              <a:t>Палехская миниатюра</a:t>
            </a:r>
            <a:endParaRPr lang="ru-RU" sz="2000" b="1" dirty="0">
              <a:latin typeface="Impact" pitchFamily="34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7429520" y="214290"/>
            <a:ext cx="14287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Impact" pitchFamily="34" charset="0"/>
              </a:rPr>
              <a:t>Финифть</a:t>
            </a:r>
            <a:endParaRPr lang="ru-RU" sz="2000" b="1" dirty="0">
              <a:latin typeface="Impact" pitchFamily="34" charset="0"/>
            </a:endParaRPr>
          </a:p>
        </p:txBody>
      </p:sp>
      <p:pic>
        <p:nvPicPr>
          <p:cNvPr id="31749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4500561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1" name="TextBox 10"/>
          <p:cNvSpPr txBox="1"/>
          <p:nvPr/>
        </p:nvSpPr>
        <p:spPr>
          <a:xfrm>
            <a:off x="1357290" y="2000240"/>
            <a:ext cx="2760692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000" b="1" dirty="0" smtClean="0">
                <a:latin typeface="Impact" pitchFamily="34" charset="0"/>
              </a:rPr>
              <a:t>Ложкарный промысел</a:t>
            </a:r>
            <a:endParaRPr lang="ru-RU" sz="2000" b="1" dirty="0">
              <a:latin typeface="Impact" pitchFamily="34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7215206" y="2714620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5643571" y="5072074"/>
            <a:ext cx="30003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solidFill>
                  <a:schemeClr val="bg2"/>
                </a:solidFill>
                <a:latin typeface="Impact" pitchFamily="34" charset="0"/>
              </a:rPr>
              <a:t>Павлово-Посадские платки</a:t>
            </a:r>
            <a:endParaRPr lang="ru-RU" sz="2000" b="1" dirty="0">
              <a:solidFill>
                <a:schemeClr val="bg2"/>
              </a:solidFill>
              <a:latin typeface="Impact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57200" y="1000108"/>
            <a:ext cx="7972452" cy="417530"/>
          </a:xfrm>
        </p:spPr>
        <p:txBody>
          <a:bodyPr>
            <a:normAutofit fontScale="90000"/>
          </a:bodyPr>
          <a:lstStyle/>
          <a:p>
            <a:pPr>
              <a:defRPr/>
            </a:pPr>
            <a:r>
              <a:rPr lang="ru-RU" sz="3600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         </a:t>
            </a:r>
            <a:br>
              <a:rPr lang="ru-RU" sz="3600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ru-RU" sz="3600" b="1" dirty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/>
            </a:r>
            <a:br>
              <a:rPr lang="ru-RU" sz="3600" b="1" dirty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ru-RU" sz="2700" b="1" dirty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/>
            </a:r>
            <a:br>
              <a:rPr lang="ru-RU" sz="2700" b="1" dirty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endParaRPr lang="ru-RU" sz="2700" dirty="0"/>
          </a:p>
        </p:txBody>
      </p:sp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785918" y="571479"/>
            <a:ext cx="6929486" cy="3214711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 </a:t>
            </a:r>
            <a:endParaRPr lang="ru-RU" b="1" dirty="0" smtClean="0">
              <a:solidFill>
                <a:srgbClr val="042FE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Monotype Corsiva" pitchFamily="66" charset="0"/>
            </a:endParaRPr>
          </a:p>
          <a:p>
            <a:pPr>
              <a:buNone/>
            </a:pP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Работа </a:t>
            </a: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хороша, если в ней польза и душа.</a:t>
            </a:r>
            <a:b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/>
            </a:r>
            <a:b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Не то золото, что дорого и блестит,</a:t>
            </a:r>
            <a:b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</a:b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      </a:t>
            </a: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а </a:t>
            </a: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то дорого, что руками </a:t>
            </a: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мастера создано</a:t>
            </a:r>
            <a:r>
              <a:rPr lang="ru-RU" b="1" dirty="0" smtClean="0">
                <a:solidFill>
                  <a:srgbClr val="042FE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Monotype Corsiva" pitchFamily="66" charset="0"/>
              </a:rPr>
              <a:t>.</a:t>
            </a:r>
            <a:endParaRPr lang="ru-RU" dirty="0"/>
          </a:p>
        </p:txBody>
      </p:sp>
      <p:grpSp>
        <p:nvGrpSpPr>
          <p:cNvPr id="4" name="Group 13"/>
          <p:cNvGrpSpPr>
            <a:grpSpLocks/>
          </p:cNvGrpSpPr>
          <p:nvPr/>
        </p:nvGrpSpPr>
        <p:grpSpPr bwMode="auto">
          <a:xfrm>
            <a:off x="0" y="0"/>
            <a:ext cx="9144000" cy="6884988"/>
            <a:chOff x="0" y="0"/>
            <a:chExt cx="5760" cy="4337"/>
          </a:xfrm>
        </p:grpSpPr>
        <p:grpSp>
          <p:nvGrpSpPr>
            <p:cNvPr id="5" name="Group 12"/>
            <p:cNvGrpSpPr>
              <a:grpSpLocks/>
            </p:cNvGrpSpPr>
            <p:nvPr/>
          </p:nvGrpSpPr>
          <p:grpSpPr bwMode="auto">
            <a:xfrm>
              <a:off x="0" y="0"/>
              <a:ext cx="930" cy="4337"/>
              <a:chOff x="0" y="0"/>
              <a:chExt cx="930" cy="4337"/>
            </a:xfrm>
          </p:grpSpPr>
          <p:graphicFrame>
            <p:nvGraphicFramePr>
              <p:cNvPr id="7" name="Object 8"/>
              <p:cNvGraphicFramePr>
                <a:graphicFrameLocks noChangeAspect="1"/>
              </p:cNvGraphicFramePr>
              <p:nvPr/>
            </p:nvGraphicFramePr>
            <p:xfrm>
              <a:off x="300" y="17"/>
              <a:ext cx="630" cy="4320"/>
            </p:xfrm>
            <a:graphic>
              <a:graphicData uri="http://schemas.openxmlformats.org/presentationml/2006/ole">
                <p:oleObj spid="_x0000_s1026" name="Image" r:id="rId3" imgW="441749" imgH="3027088" progId="">
                  <p:embed/>
                </p:oleObj>
              </a:graphicData>
            </a:graphic>
          </p:graphicFrame>
          <p:sp>
            <p:nvSpPr>
              <p:cNvPr id="8" name="Rectangle 10"/>
              <p:cNvSpPr>
                <a:spLocks noChangeArrowheads="1"/>
              </p:cNvSpPr>
              <p:nvPr/>
            </p:nvSpPr>
            <p:spPr bwMode="auto">
              <a:xfrm>
                <a:off x="0" y="0"/>
                <a:ext cx="204" cy="4320"/>
              </a:xfrm>
              <a:prstGeom prst="rect">
                <a:avLst/>
              </a:prstGeom>
              <a:solidFill>
                <a:srgbClr val="5A79FC"/>
              </a:solidFill>
              <a:ln w="9525">
                <a:solidFill>
                  <a:srgbClr val="5A79FC"/>
                </a:solidFill>
                <a:miter lim="800000"/>
                <a:headEnd/>
                <a:tailEnd/>
              </a:ln>
            </p:spPr>
            <p:txBody>
              <a:bodyPr wrap="none" anchor="ctr"/>
              <a:lstStyle/>
              <a:p>
                <a:endParaRPr lang="ru-RU"/>
              </a:p>
            </p:txBody>
          </p:sp>
        </p:grpSp>
        <p:sp>
          <p:nvSpPr>
            <p:cNvPr id="6" name="Rectangle 11"/>
            <p:cNvSpPr>
              <a:spLocks noChangeArrowheads="1"/>
            </p:cNvSpPr>
            <p:nvPr/>
          </p:nvSpPr>
          <p:spPr bwMode="auto">
            <a:xfrm>
              <a:off x="5602" y="0"/>
              <a:ext cx="158" cy="4320"/>
            </a:xfrm>
            <a:prstGeom prst="rect">
              <a:avLst/>
            </a:prstGeom>
            <a:solidFill>
              <a:srgbClr val="5A79FC"/>
            </a:solidFill>
            <a:ln w="9525">
              <a:solidFill>
                <a:srgbClr val="5A79FC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9" name="TextBox 8"/>
          <p:cNvSpPr txBox="1"/>
          <p:nvPr/>
        </p:nvSpPr>
        <p:spPr>
          <a:xfrm>
            <a:off x="1857357" y="3929066"/>
            <a:ext cx="68580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defRPr/>
            </a:pPr>
            <a:r>
              <a:rPr lang="ru-RU" sz="3200" b="1" dirty="0" smtClean="0">
                <a:solidFill>
                  <a:schemeClr val="tx2"/>
                </a:solidFill>
                <a:latin typeface="Monotype Corsiva" pitchFamily="66" charset="0"/>
              </a:rPr>
              <a:t>Богата земля российская разнообразными народными промыслами.</a:t>
            </a:r>
            <a:endParaRPr lang="ru-RU" sz="3200" b="1" dirty="0">
              <a:solidFill>
                <a:schemeClr val="tx2"/>
              </a:solidFill>
              <a:latin typeface="Monotype Corsiva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0034" y="714356"/>
            <a:ext cx="4643470" cy="5292935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ru-RU" dirty="0" smtClean="0"/>
              <a:t> </a:t>
            </a: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Чудо с синими цветами,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Голубыми лепестками,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Синими цветочками,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Нежными виточками.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На белом фарфоре,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Как на заснеженном поле,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Из–под белого снежочка.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Растут синие цветочки.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Неужели, неужели,</a:t>
            </a:r>
          </a:p>
          <a:p>
            <a:pPr>
              <a:buNone/>
            </a:pPr>
            <a:r>
              <a:rPr lang="ru-RU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Вы не слышали о …? </a:t>
            </a:r>
          </a:p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214942" y="285728"/>
            <a:ext cx="3571900" cy="62151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331932_38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58" y="714356"/>
            <a:ext cx="4726399" cy="4525963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357818" y="214290"/>
            <a:ext cx="3071834" cy="33239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С чем сравнить тебя,</a:t>
            </a:r>
            <a:b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роспись гжельская?</a:t>
            </a:r>
          </a:p>
          <a:p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Может с синью </a:t>
            </a:r>
            <a:b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прозрачных небес,</a:t>
            </a:r>
          </a:p>
          <a:p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	С соловьиною</a:t>
            </a:r>
            <a:b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песней сердечною,</a:t>
            </a:r>
          </a:p>
          <a:p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 Иль со сказкой,</a:t>
            </a:r>
            <a:b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где много чудес!</a:t>
            </a:r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357818" y="3286124"/>
            <a:ext cx="35719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С глубиною бездонного озера,</a:t>
            </a:r>
            <a:b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С тихим, нежным журчаньем ручья,</a:t>
            </a:r>
            <a:b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С колокольными перезвонами,</a:t>
            </a:r>
          </a:p>
          <a:p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	Иль со свистом стального меча</a:t>
            </a: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572132" y="571480"/>
            <a:ext cx="3357586" cy="3357586"/>
          </a:xfrm>
        </p:spPr>
        <p:txBody>
          <a:bodyPr>
            <a:normAutofit fontScale="92500"/>
          </a:bodyPr>
          <a:lstStyle/>
          <a:p>
            <a:pPr>
              <a:lnSpc>
                <a:spcPct val="90000"/>
              </a:lnSpc>
              <a:buNone/>
            </a:pPr>
            <a:r>
              <a:rPr lang="ru-RU" i="1" dirty="0" smtClean="0">
                <a:solidFill>
                  <a:srgbClr val="042FE6"/>
                </a:solidFill>
              </a:rPr>
              <a:t>       </a:t>
            </a:r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Ну, а может </a:t>
            </a:r>
            <a:b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Зима-красавица</a:t>
            </a:r>
          </a:p>
          <a:p>
            <a:pPr>
              <a:lnSpc>
                <a:spcPct val="90000"/>
              </a:lnSpc>
              <a:buNone/>
            </a:pPr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	Одарила тебя </a:t>
            </a:r>
            <a:b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белизной,</a:t>
            </a:r>
          </a:p>
          <a:p>
            <a:pPr>
              <a:lnSpc>
                <a:spcPct val="90000"/>
              </a:lnSpc>
              <a:buNone/>
            </a:pPr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	По которой  </a:t>
            </a:r>
            <a:b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Мороз размашисто</a:t>
            </a:r>
          </a:p>
          <a:p>
            <a:pPr>
              <a:lnSpc>
                <a:spcPct val="90000"/>
              </a:lnSpc>
              <a:buNone/>
            </a:pPr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	Расписался </a:t>
            </a:r>
            <a:b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вдруг синевой!</a:t>
            </a:r>
          </a:p>
          <a:p>
            <a:endParaRPr lang="ru-RU" sz="3400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6" name="Object 4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14338" name="Image" r:id="rId3" imgW="441749" imgH="3027088" progId="">
              <p:embed/>
            </p:oleObj>
          </a:graphicData>
        </a:graphic>
      </p:graphicFrame>
      <p:pic>
        <p:nvPicPr>
          <p:cNvPr id="7" name="Picture 12" descr="рисунок гжель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28" y="428604"/>
            <a:ext cx="3857652" cy="3678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TextBox 7"/>
          <p:cNvSpPr txBox="1"/>
          <p:nvPr/>
        </p:nvSpPr>
        <p:spPr>
          <a:xfrm>
            <a:off x="1857357" y="4643446"/>
            <a:ext cx="6286544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Как Россия, такая ж безбрежная! Белоснежно-синяя Гжель!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71538" y="0"/>
            <a:ext cx="7615262" cy="1142984"/>
          </a:xfrm>
        </p:spPr>
        <p:txBody>
          <a:bodyPr>
            <a:normAutofit/>
          </a:bodyPr>
          <a:lstStyle/>
          <a:p>
            <a:pPr algn="ctr"/>
            <a:r>
              <a:rPr lang="ru-RU" sz="2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Гжель – народный промысел</a:t>
            </a:r>
            <a:endParaRPr lang="ru-RU" sz="2800" b="1" i="1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1428728" y="1214425"/>
          <a:ext cx="7258072" cy="506404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692041"/>
                <a:gridCol w="3566031"/>
              </a:tblGrid>
              <a:tr h="871948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Вид</a:t>
                      </a:r>
                      <a:r>
                        <a:rPr lang="ru-RU" sz="2400" baseline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 народного промысла</a:t>
                      </a:r>
                    </a:p>
                    <a:p>
                      <a:endParaRPr lang="ru-RU" sz="2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71948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Где</a:t>
                      </a:r>
                      <a:r>
                        <a:rPr lang="ru-RU" sz="2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находится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1259482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Время зарождения, возникновения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71948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Технология производства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871948">
                <a:tc>
                  <a:txBody>
                    <a:bodyPr/>
                    <a:lstStyle/>
                    <a:p>
                      <a:r>
                        <a:rPr lang="ru-RU" sz="2400" dirty="0" smtClean="0">
                          <a:latin typeface="Times New Roman" pitchFamily="18" charset="0"/>
                          <a:cs typeface="Times New Roman" pitchFamily="18" charset="0"/>
                        </a:rPr>
                        <a:t>Художественные особенности</a:t>
                      </a:r>
                    </a:p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sz="2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01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2500298" y="714356"/>
            <a:ext cx="5143536" cy="5857916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Испокон веков славится Россия талантами. От отца к сыну, из поколения в поколение бережно передавали мастера секреты своего искусства. Так и до наших дней дошла светлая и чистая красота народного творчества. </a:t>
            </a:r>
          </a:p>
          <a:p>
            <a:pPr algn="just">
              <a:buNone/>
            </a:pPr>
            <a:r>
              <a:rPr lang="ru-RU" sz="28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</a:t>
            </a: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Поверить трудно: неужели</a:t>
            </a:r>
          </a:p>
          <a:p>
            <a:pPr algn="just">
              <a:buNone/>
            </a:pP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Всего два цвета? Чудеса!..</a:t>
            </a:r>
          </a:p>
          <a:p>
            <a:pPr algn="just">
              <a:buNone/>
            </a:pP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Вот так художники из Гжели</a:t>
            </a:r>
          </a:p>
          <a:p>
            <a:pPr algn="just">
              <a:buNone/>
            </a:pP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На снег наносят небеса!</a:t>
            </a:r>
          </a:p>
          <a:p>
            <a:pPr algn="just">
              <a:buNone/>
            </a:pPr>
            <a:endParaRPr lang="ru-RU" sz="2600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01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5072066" y="571480"/>
            <a:ext cx="3714776" cy="5953863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Гжель – это диковинные синие цветы, травы и листья на белой керамике. 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Узоры, выполненные легко кистью, то еле заметным голубоватым, то насыщенным темно-синим цветом с переливами, придают сказочный вид вазам, кувшинам и прочим изделиям.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Сочно-синий, ярко-голубой и васильковый – основные цвета гжельской росписи.</a:t>
            </a:r>
          </a:p>
          <a:p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71472" y="1000108"/>
            <a:ext cx="4714908" cy="4214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10001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788024" y="260648"/>
            <a:ext cx="3927380" cy="6120680"/>
          </a:xfrm>
        </p:spPr>
        <p:txBody>
          <a:bodyPr>
            <a:normAutofit fontScale="92500" lnSpcReduction="20000"/>
          </a:bodyPr>
          <a:lstStyle/>
          <a:p>
            <a:pPr algn="just">
              <a:buNone/>
            </a:pPr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 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chemeClr val="tx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Археологические исследования на территории Гжели подтверждают существование здесь гончарного ремесла с начала XIV века. 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Впервые поселение Гжель упомянуто в документах, датированных 1320 г. (Летопись Х</a:t>
            </a:r>
            <a:r>
              <a:rPr lang="en-US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У в.)  Тогда оно среди других поселений было отписано  князем Иваном Даниловичем 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Калитой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старшему сыну.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«Ничего не видал я белизною 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превосходнее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»,- говорил о белых гжельских глинах М.В.Ломоносов. </a:t>
            </a:r>
            <a:r>
              <a:rPr lang="ru-RU" sz="2400" b="1" i="1" dirty="0" smtClean="0">
                <a:solidFill>
                  <a:schemeClr val="bg1"/>
                </a:solidFill>
              </a:rPr>
              <a:t>глинами. </a:t>
            </a:r>
            <a:endParaRPr lang="ru-RU" sz="2400" dirty="0"/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1000125" cy="6858000"/>
          </a:xfrm>
          <a:prstGeom prst="rect">
            <a:avLst/>
          </a:prstGeom>
          <a:noFill/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71538" y="214290"/>
            <a:ext cx="3286148" cy="63579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071934" y="285728"/>
            <a:ext cx="4214842" cy="5721563"/>
          </a:xfrm>
        </p:spPr>
        <p:txBody>
          <a:bodyPr>
            <a:normAutofit fontScale="92500"/>
          </a:bodyPr>
          <a:lstStyle/>
          <a:p>
            <a:pPr algn="just">
              <a:buNone/>
            </a:pPr>
            <a:r>
              <a:rPr lang="ru-RU" sz="2400" b="1" i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Земля</a:t>
            </a:r>
          </a:p>
          <a:p>
            <a:pPr algn="just">
              <a:buNone/>
            </a:pP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«Гжельский куст» объединяет 30 деревень, станцию, поселок городского типа, село. 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Находится примерно в шестидесяти километрах от Москвы по железнодорожной линии Москва – Муром – Казань. В настоящее время «Гжельский куст» входит в Раменском районе Московской области.</a:t>
            </a:r>
            <a:endParaRPr lang="ru-RU" sz="2400" b="1" i="1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 Своё название деревня получила от слова «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жгель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», т.е. «жечь» или «обжечь».</a:t>
            </a:r>
            <a:endParaRPr lang="ru-RU" sz="2000" dirty="0" smtClean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  <a:p>
            <a:pPr algn="just">
              <a:buNone/>
            </a:pPr>
            <a:endParaRPr lang="ru-RU" sz="2400" dirty="0">
              <a:solidFill>
                <a:schemeClr val="tx2"/>
              </a:solidFill>
            </a:endParaRP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9218" name="Image" r:id="rId3" imgW="441749" imgH="3027088" progId="">
              <p:embed/>
            </p:oleObj>
          </a:graphicData>
        </a:graphic>
      </p:graphicFrame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2976" y="1285860"/>
            <a:ext cx="3000396" cy="3500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286380" y="188641"/>
            <a:ext cx="3714776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Начиналось всё с глины. Сама природа одарила эту местность: здесь находится 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Гжельско-Кудиновское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месторожде-ние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жирных огнеупорных глин. Это под землей, а на её поверхности 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раски-нулись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маленькие </a:t>
            </a:r>
            <a:r>
              <a:rPr lang="ru-RU" sz="2400" dirty="0" err="1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дере-вушки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и сёла. А много ли нашему рукастому народу надо – глина есть, руки есть – вот и славно!</a:t>
            </a:r>
          </a:p>
          <a:p>
            <a:pPr algn="just"/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Почти все жители 30 окрестных деревень работали у гончарного круга.</a:t>
            </a:r>
          </a:p>
        </p:txBody>
      </p:sp>
      <p:pic>
        <p:nvPicPr>
          <p:cNvPr id="9" name="Рисунок 8" descr="http://img-fotki.yandex.ru/get/3410/hellen7510.13/0_2ae5e_f5cab08f_L">
            <a:hlinkClick r:id="rId3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214414" y="571480"/>
            <a:ext cx="4000528" cy="550072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graphicFrame>
        <p:nvGraphicFramePr>
          <p:cNvPr id="4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8194" name="Image" r:id="rId5" imgW="441749" imgH="302708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4429124" y="357166"/>
            <a:ext cx="4572032" cy="6072230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        </a:t>
            </a: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Широкая добыча разных сортов глины велась в Гжели с середины XVII века. В 1663 году царь Алексей Михайлович издал указ "во гжельской волости для аптекарских и алхимических сосудов прислать глины, которая  годится к аптекарскому делу". В 1770 году Гжельская волость была целиком приписана к Аптекарскому приказу "для алхимической посуды". 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         К 1812 году в Гжели насчитывается 25 заводов, выпускающих посуду.</a:t>
            </a:r>
          </a:p>
          <a:p>
            <a:pPr>
              <a:buNone/>
            </a:pPr>
            <a:endParaRPr lang="ru-RU" sz="2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20" y="785794"/>
            <a:ext cx="4357718" cy="41434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4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7170" name="Image" r:id="rId4" imgW="441749" imgH="302708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556792"/>
            <a:ext cx="7571184" cy="4929411"/>
          </a:xfrm>
        </p:spPr>
        <p:txBody>
          <a:bodyPr>
            <a:normAutofit/>
          </a:bodyPr>
          <a:lstStyle/>
          <a:p>
            <a:pPr algn="just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Гжельская посуда никогда не была предметом роскоши. Она предназначалась для трактиров, постоялых домов и домашнего обихода.</a:t>
            </a:r>
          </a:p>
          <a:p>
            <a:pPr algn="just"/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После революции народный промысел исчез полностью и возродился только в послевоенные годы. Тогда и появилась та гжель, которую мы знаем.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graphicFrame>
        <p:nvGraphicFramePr>
          <p:cNvPr id="38914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38914" name="Image" r:id="rId3" imgW="441749" imgH="3027088" progId="">
              <p:embed/>
            </p:oleObj>
          </a:graphicData>
        </a:graphic>
      </p:graphicFrame>
      <p:pic>
        <p:nvPicPr>
          <p:cNvPr id="7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267744" y="4077072"/>
            <a:ext cx="4896544" cy="259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214414" y="548680"/>
            <a:ext cx="3929090" cy="5666402"/>
          </a:xfrm>
        </p:spPr>
        <p:txBody>
          <a:bodyPr>
            <a:normAutofit lnSpcReduction="10000"/>
          </a:bodyPr>
          <a:lstStyle/>
          <a:p>
            <a:pPr algn="just">
              <a:buNone/>
            </a:pP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Кроме посуды, в гжели делали игрушки в виде птиц и зверей,  декоративные статуэтки на темы из русского быта.</a:t>
            </a:r>
            <a:r>
              <a:rPr lang="ru-RU" sz="2400" dirty="0" smtClean="0"/>
              <a:t> </a:t>
            </a:r>
          </a:p>
          <a:p>
            <a:pPr algn="ctr">
              <a:buNone/>
            </a:pP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Гжельские мотивы можно увидеть не только на фарфоре, но и на картинах, вышитых и расписанных, и на одежде, на постельном белье, и даже в интерьере, например расписанные камины.</a:t>
            </a:r>
            <a:r>
              <a:rPr lang="ru-RU" sz="2400" b="1" i="1" dirty="0" smtClean="0">
                <a:solidFill>
                  <a:schemeClr val="tx2">
                    <a:lumMod val="60000"/>
                    <a:lumOff val="40000"/>
                  </a:schemeClr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</a:t>
            </a:r>
            <a:r>
              <a:rPr lang="ru-RU" sz="3800" b="1" i="1" dirty="0" smtClean="0">
                <a:solidFill>
                  <a:schemeClr val="tx2"/>
                </a:solidFill>
                <a:latin typeface="Times New Roman" pitchFamily="18" charset="0"/>
                <a:cs typeface="Times New Roman" pitchFamily="18" charset="0"/>
              </a:rPr>
              <a:t>     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84" y="214290"/>
            <a:ext cx="3071834" cy="30718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6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6146" name="Image" r:id="rId4" imgW="441749" imgH="3027088" progId="">
              <p:embed/>
            </p:oleObj>
          </a:graphicData>
        </a:graphic>
      </p:graphicFrame>
      <p:pic>
        <p:nvPicPr>
          <p:cNvPr id="9" name="Picture 3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7818" y="3409956"/>
            <a:ext cx="3571900" cy="34480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Процесс изготовления гжели трудоёмкий, проходит в несколько этапов: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24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915816" y="1484784"/>
            <a:ext cx="5770984" cy="4641379"/>
          </a:xfrm>
        </p:spPr>
        <p:txBody>
          <a:bodyPr>
            <a:normAutofit/>
          </a:bodyPr>
          <a:lstStyle/>
          <a:p>
            <a:pPr algn="just">
              <a:buFontTx/>
              <a:buChar char="-"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Красота рождается в воображении художника (набросок, эскиз расписывают задуманным узором).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 Изготовление модели из пластилина, по которой отливают гипсовую форму.</a:t>
            </a:r>
          </a:p>
          <a:p>
            <a:pPr algn="just">
              <a:buFontTx/>
              <a:buChar char="-"/>
            </a:pP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Глина + добавки (кварцевый песок, доломит и др.) – превращение глины в фарфор. Итог  28 часов работы мельницы - получение </a:t>
            </a:r>
            <a:r>
              <a:rPr lang="ru-RU" sz="2400" dirty="0" err="1" smtClean="0">
                <a:solidFill>
                  <a:schemeClr val="tx2">
                    <a:lumMod val="75000"/>
                  </a:schemeClr>
                </a:solidFill>
              </a:rPr>
              <a:t>шликера</a:t>
            </a:r>
            <a:r>
              <a:rPr lang="ru-RU" sz="2400" dirty="0" smtClean="0">
                <a:solidFill>
                  <a:schemeClr val="tx2">
                    <a:lumMod val="75000"/>
                  </a:schemeClr>
                </a:solidFill>
              </a:rPr>
              <a:t>, консистенции густых сливок , для заливания в формы в литейном цеху.</a:t>
            </a:r>
            <a:endParaRPr lang="ru-RU" sz="2400" dirty="0">
              <a:solidFill>
                <a:schemeClr val="tx2">
                  <a:lumMod val="75000"/>
                </a:schemeClr>
              </a:solidFill>
            </a:endParaRPr>
          </a:p>
        </p:txBody>
      </p:sp>
      <p:pic>
        <p:nvPicPr>
          <p:cNvPr id="4" name="Picture 12" descr="3322379358_b8655a883c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268760"/>
            <a:ext cx="2592288" cy="489654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Процесс изготовления гжели трудоёмкий, проходит в несколько этапов:</a:t>
            </a:r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/>
            </a:r>
            <a:b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</a:b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27784" y="1484784"/>
            <a:ext cx="6336704" cy="4968552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-В литейном цеху из форм извлекают заготовку изделия, которая сохнет сутки.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-При первом обжиге  в 950 градусов изделие становится прочным.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-Художник наносит черную кобальтовую краску.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-После росписи изделие покрывают глазурью.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-Второй обжиг при 1400 градусах (в печи краска становится синей, а глазурь превращается в тонкую плёнку, покрывающую узор).</a:t>
            </a:r>
            <a:endParaRPr lang="ru-RU" sz="2400" dirty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4" name="Picture 12" descr="3322379358_b8655a883c"/>
          <p:cNvPicPr>
            <a:picLocks noGrp="1"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166019"/>
            <a:ext cx="2160240" cy="53593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>
          <a:xfrm>
            <a:off x="1043608" y="764704"/>
            <a:ext cx="3168352" cy="5428718"/>
          </a:xfrm>
        </p:spPr>
        <p:txBody>
          <a:bodyPr>
            <a:normAutofit fontScale="70000" lnSpcReduction="20000"/>
          </a:bodyPr>
          <a:lstStyle/>
          <a:p>
            <a:pPr marL="514350" indent="-514350" algn="just">
              <a:buAutoNum type="arabicPeriod"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</a:rPr>
              <a:t>Эскиз художника</a:t>
            </a:r>
          </a:p>
          <a:p>
            <a:pPr marL="514350" indent="-514350" algn="just">
              <a:buAutoNum type="arabicPeriod"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Модель из пластилина</a:t>
            </a:r>
          </a:p>
          <a:p>
            <a:pPr marL="514350" indent="-514350" algn="just">
              <a:buAutoNum type="arabicPeriod"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Изготовление гипсовой формы</a:t>
            </a:r>
          </a:p>
          <a:p>
            <a:pPr marL="514350" indent="-514350" algn="just">
              <a:buAutoNum type="arabicPeriod"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Подготовка смеси фарфора</a:t>
            </a:r>
          </a:p>
          <a:p>
            <a:pPr marL="514350" indent="-514350" algn="just">
              <a:buAutoNum type="arabicPeriod"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Формовка </a:t>
            </a:r>
            <a:r>
              <a:rPr lang="ru-RU" dirty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600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литье в гипсовых формах</a:t>
            </a:r>
          </a:p>
          <a:p>
            <a:pPr algn="just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6. Первый обжиг (950*) + ручной осмотр</a:t>
            </a:r>
          </a:p>
          <a:p>
            <a:pPr algn="just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(контроль на   трещины, брак)</a:t>
            </a:r>
          </a:p>
          <a:p>
            <a:pPr algn="just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7. Ручная роспись (живописный цех)</a:t>
            </a:r>
          </a:p>
          <a:p>
            <a:pPr algn="just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8. Покрытие глазурью</a:t>
            </a:r>
          </a:p>
          <a:p>
            <a:pPr algn="just">
              <a:buNone/>
            </a:pPr>
            <a:r>
              <a:rPr lang="ru-RU" b="1" dirty="0" smtClean="0"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cs typeface="Times New Roman" pitchFamily="18" charset="0"/>
              </a:rPr>
              <a:t>9. Второй обжиг(1400*) </a:t>
            </a:r>
            <a:endParaRPr lang="ru-RU" sz="2600" b="1" dirty="0" smtClean="0">
              <a:solidFill>
                <a:schemeClr val="accent1">
                  <a:lumMod val="5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pPr>
              <a:buNone/>
            </a:pPr>
            <a:endParaRPr lang="ru-RU" dirty="0">
              <a:solidFill>
                <a:schemeClr val="tx2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4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4098" name="Image" r:id="rId3" imgW="441749" imgH="3027088" progId="">
              <p:embed/>
            </p:oleObj>
          </a:graphicData>
        </a:graphic>
      </p:graphicFrame>
      <p:pic>
        <p:nvPicPr>
          <p:cNvPr id="5" name="Picture 12" descr="3322379358_b8655a883c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48" y="285728"/>
            <a:ext cx="4714908" cy="635798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8" descr="гжель об2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785918" y="785794"/>
            <a:ext cx="3028950" cy="3028950"/>
          </a:xfrm>
          <a:prstGeom prst="rect">
            <a:avLst/>
          </a:prstGeom>
          <a:noFill/>
          <a:ln w="38100" cmpd="dbl">
            <a:solidFill>
              <a:srgbClr val="042FE6"/>
            </a:solidFill>
            <a:miter lim="800000"/>
            <a:headEnd/>
            <a:tailEnd/>
          </a:ln>
        </p:spPr>
      </p:pic>
      <p:pic>
        <p:nvPicPr>
          <p:cNvPr id="6" name="Picture 19" descr="Копия гжель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29256" y="857232"/>
            <a:ext cx="2976563" cy="3024188"/>
          </a:xfrm>
          <a:prstGeom prst="rect">
            <a:avLst/>
          </a:prstGeom>
          <a:noFill/>
          <a:ln w="38100" cmpd="dbl">
            <a:solidFill>
              <a:srgbClr val="042FE6"/>
            </a:solidFill>
            <a:miter lim="800000"/>
            <a:headEnd/>
            <a:tailEnd/>
          </a:ln>
        </p:spPr>
      </p:pic>
      <p:grpSp>
        <p:nvGrpSpPr>
          <p:cNvPr id="7" name="Group 4"/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graphicFrame>
          <p:nvGraphicFramePr>
            <p:cNvPr id="8" name="Object 5"/>
            <p:cNvGraphicFramePr>
              <a:graphicFrameLocks noChangeAspect="1"/>
            </p:cNvGraphicFramePr>
            <p:nvPr/>
          </p:nvGraphicFramePr>
          <p:xfrm>
            <a:off x="300" y="0"/>
            <a:ext cx="630" cy="4320"/>
          </p:xfrm>
          <a:graphic>
            <a:graphicData uri="http://schemas.openxmlformats.org/presentationml/2006/ole">
              <p:oleObj spid="_x0000_s2050" name="Image" r:id="rId5" imgW="441749" imgH="3027088" progId="">
                <p:embed/>
              </p:oleObj>
            </a:graphicData>
          </a:graphic>
        </p:graphicFrame>
        <p:sp>
          <p:nvSpPr>
            <p:cNvPr id="9" name="Rectangle 6"/>
            <p:cNvSpPr>
              <a:spLocks noChangeArrowheads="1"/>
            </p:cNvSpPr>
            <p:nvPr/>
          </p:nvSpPr>
          <p:spPr bwMode="auto">
            <a:xfrm>
              <a:off x="0" y="0"/>
              <a:ext cx="204" cy="4320"/>
            </a:xfrm>
            <a:prstGeom prst="rect">
              <a:avLst/>
            </a:prstGeom>
            <a:solidFill>
              <a:srgbClr val="5A79FC"/>
            </a:solidFill>
            <a:ln w="9525">
              <a:solidFill>
                <a:srgbClr val="5A79FC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  <p:sp>
          <p:nvSpPr>
            <p:cNvPr id="10" name="Rectangle 7"/>
            <p:cNvSpPr>
              <a:spLocks noChangeArrowheads="1"/>
            </p:cNvSpPr>
            <p:nvPr/>
          </p:nvSpPr>
          <p:spPr bwMode="auto">
            <a:xfrm>
              <a:off x="5556" y="0"/>
              <a:ext cx="204" cy="4320"/>
            </a:xfrm>
            <a:prstGeom prst="rect">
              <a:avLst/>
            </a:prstGeom>
            <a:solidFill>
              <a:srgbClr val="5A79FC"/>
            </a:solidFill>
            <a:ln w="9525">
              <a:solidFill>
                <a:srgbClr val="5A79FC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endParaRPr lang="ru-RU"/>
            </a:p>
          </p:txBody>
        </p:sp>
      </p:grpSp>
      <p:sp>
        <p:nvSpPr>
          <p:cNvPr id="11" name="TextBox 10"/>
          <p:cNvSpPr txBox="1"/>
          <p:nvPr/>
        </p:nvSpPr>
        <p:spPr>
          <a:xfrm>
            <a:off x="2000232" y="4429132"/>
            <a:ext cx="635798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      Хороша посуда из белой глины! Обожжешь ее в печи, а затем по белой обожжённой глине распишешь кобальтовой краской черного цвета, а сверху поливой польешь.</a:t>
            </a:r>
            <a:endParaRPr lang="ru-RU" sz="24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13" descr="гжель об13копирование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643042" y="428604"/>
            <a:ext cx="2857520" cy="3529014"/>
          </a:xfrm>
          <a:prstGeom prst="rect">
            <a:avLst/>
          </a:prstGeom>
          <a:noFill/>
          <a:ln w="38100" cmpd="dbl">
            <a:solidFill>
              <a:srgbClr val="042FE6"/>
            </a:solidFill>
            <a:miter lim="800000"/>
            <a:headEnd/>
            <a:tailEnd/>
          </a:ln>
        </p:spPr>
      </p:pic>
      <p:pic>
        <p:nvPicPr>
          <p:cNvPr id="5" name="Picture 14" descr="гжель1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72132" y="357166"/>
            <a:ext cx="3152775" cy="3598864"/>
          </a:xfrm>
          <a:prstGeom prst="rect">
            <a:avLst/>
          </a:prstGeom>
          <a:noFill/>
          <a:ln w="38100" cmpd="dbl">
            <a:solidFill>
              <a:srgbClr val="042FE6"/>
            </a:solidFill>
            <a:miter lim="800000"/>
            <a:headEnd/>
            <a:tailEnd/>
          </a:ln>
        </p:spPr>
      </p:pic>
      <p:sp>
        <p:nvSpPr>
          <p:cNvPr id="6" name="TextBox 5"/>
          <p:cNvSpPr txBox="1"/>
          <p:nvPr/>
        </p:nvSpPr>
        <p:spPr>
          <a:xfrm>
            <a:off x="1763688" y="4149080"/>
            <a:ext cx="6264696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400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    </a:t>
            </a:r>
            <a:r>
              <a:rPr lang="ru-RU" sz="2000" b="1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При обжиге черный кобальт становится пронзительно-синим, а прозрачная полива приобретает блеск.</a:t>
            </a:r>
          </a:p>
          <a:p>
            <a:pPr algn="just"/>
            <a:r>
              <a:rPr lang="ru-RU" sz="2000" b="1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(В начале Х</a:t>
            </a:r>
            <a:r>
              <a:rPr lang="en-US" sz="2000" b="1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I</a:t>
            </a:r>
            <a:r>
              <a:rPr lang="ru-RU" sz="2000" b="1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Х в. на посуду стали наносить </a:t>
            </a:r>
            <a:r>
              <a:rPr lang="ru-RU" sz="2000" b="1" i="1" dirty="0" err="1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подглазурную</a:t>
            </a:r>
            <a:r>
              <a:rPr lang="ru-RU" sz="2000" b="1" i="1" dirty="0" smtClean="0">
                <a:solidFill>
                  <a:srgbClr val="042FE6"/>
                </a:solidFill>
                <a:latin typeface="Times New Roman" pitchFamily="18" charset="0"/>
                <a:cs typeface="Times New Roman" pitchFamily="18" charset="0"/>
              </a:rPr>
              <a:t> кобальтовую краску). Гжельские мастера насчитывают более 20 оттенков синего цвета, которые получаются после обжига.</a:t>
            </a:r>
            <a:endParaRPr lang="ru-RU" sz="2000" b="1" i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3074" name="Image" r:id="rId5" imgW="441749" imgH="302708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22114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2">
                    <a:lumMod val="50000"/>
                  </a:schemeClr>
                </a:solidFill>
              </a:rPr>
              <a:t>Гжельская роспись делится на три вида:</a:t>
            </a:r>
            <a:endParaRPr lang="ru-RU" sz="2800" dirty="0"/>
          </a:p>
        </p:txBody>
      </p:sp>
      <p:pic>
        <p:nvPicPr>
          <p:cNvPr id="4" name="il_fi" descr="http://4.bp.blogspot.com/_vU3TDmXc06A/SxOvHrh87gI/AAAAAAAAAl8/8y6LL1ECz-4/s1600/gjel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0" y="5445224"/>
            <a:ext cx="6336704" cy="10801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</p:pic>
      <p:sp>
        <p:nvSpPr>
          <p:cNvPr id="5" name="Прямоугольник 4"/>
          <p:cNvSpPr/>
          <p:nvPr/>
        </p:nvSpPr>
        <p:spPr>
          <a:xfrm>
            <a:off x="611560" y="980729"/>
            <a:ext cx="8136904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1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. Главная</a:t>
            </a: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- растительная роспись – 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это травка, злаки, ягоды, веточки, листья, букеты и гирлянды цветов. Кроме роз изображают маки, георгины, лилии, пионы, астры, гвоздики, ромашки. Форма у них немножко условна.  </a:t>
            </a:r>
          </a:p>
          <a:p>
            <a:pPr algn="just">
              <a:buNone/>
            </a:pPr>
            <a:r>
              <a:rPr lang="ru-RU" sz="2400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2. Орнаментальная. 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 Прежде всего, это шашечки – несколько рядов сине-белых квадратов по бортику и поясок-отводка тоже вдоль бортика. Художники рисовали также знаменитые гжельские сетки - «гребёнки» (в виде ели), «капельки», «</a:t>
            </a:r>
            <a:r>
              <a:rPr lang="ru-RU" sz="2400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жемчужинки</a:t>
            </a: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», «усики». С помощью кисти с жёстким ворсом наносится рисунок «под мрамор». Им заполняется пространство внутри, к примеру, волнистых  линий, или кругов на дне тарелки.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066130"/>
          </a:xfrm>
        </p:spPr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Гжельская роспись делится на три вида: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259632" y="1196753"/>
            <a:ext cx="7427168" cy="1656183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3. Сюжеты.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Это природа и времена года. Это сценки городской жизни, деревенский пейзаж и быт и т.п. Это персонажи из русских сказок: Синие птицы, </a:t>
            </a:r>
            <a:r>
              <a:rPr lang="ru-RU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Полканы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, птицы Сирины, разные Русалки, </a:t>
            </a:r>
            <a:r>
              <a:rPr lang="ru-RU" dirty="0" err="1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Коты-Баюны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и т.п. </a:t>
            </a:r>
          </a:p>
          <a:p>
            <a:endParaRPr lang="ru-RU" dirty="0"/>
          </a:p>
        </p:txBody>
      </p:sp>
      <p:graphicFrame>
        <p:nvGraphicFramePr>
          <p:cNvPr id="53250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53250" name="Image" r:id="rId3" imgW="441749" imgH="3027088" progId="">
              <p:embed/>
            </p:oleObj>
          </a:graphicData>
        </a:graphic>
      </p:graphicFrame>
      <p:pic>
        <p:nvPicPr>
          <p:cNvPr id="5" name="Рисунок 4" descr="Доска керамическая &quot;Звезда&quot;с пейзажем. Гжель. Длина 23 см. Ширина 15 см.">
            <a:hlinkClick r:id="rId4"/>
          </p:cNvPr>
          <p:cNvPicPr/>
          <p:nvPr/>
        </p:nvPicPr>
        <p:blipFill>
          <a:blip r:embed="rId5" cstate="print"/>
          <a:srcRect l="16543"/>
          <a:stretch>
            <a:fillRect/>
          </a:stretch>
        </p:blipFill>
        <p:spPr bwMode="auto">
          <a:xfrm>
            <a:off x="1547664" y="3212976"/>
            <a:ext cx="3024336" cy="3456384"/>
          </a:xfrm>
          <a:prstGeom prst="rect">
            <a:avLst/>
          </a:prstGeom>
          <a:noFill/>
          <a:ln w="76200">
            <a:solidFill>
              <a:srgbClr val="0070C0"/>
            </a:solidFill>
            <a:miter lim="800000"/>
            <a:headEnd/>
            <a:tailEnd/>
          </a:ln>
        </p:spPr>
      </p:pic>
      <p:pic>
        <p:nvPicPr>
          <p:cNvPr id="6" name="Рисунок 5" descr="Блюдо  керамическое &quot;Ажурное&quot;. Гжель.  Диаметр 40 см.">
            <a:hlinkClick r:id="rId6"/>
          </p:cNvPr>
          <p:cNvPicPr/>
          <p:nvPr/>
        </p:nvPicPr>
        <p:blipFill>
          <a:blip r:embed="rId7" cstate="print"/>
          <a:srcRect l="2941" t="14665" r="2941" b="12011"/>
          <a:stretch>
            <a:fillRect/>
          </a:stretch>
        </p:blipFill>
        <p:spPr bwMode="auto">
          <a:xfrm>
            <a:off x="4788024" y="3068960"/>
            <a:ext cx="3744416" cy="3384376"/>
          </a:xfrm>
          <a:prstGeom prst="rect">
            <a:avLst/>
          </a:prstGeom>
          <a:noFill/>
          <a:ln w="34925">
            <a:noFill/>
            <a:miter lim="800000"/>
            <a:headEnd/>
            <a:tailEnd/>
          </a:ln>
          <a:effectLst>
            <a:outerShdw blurRad="184150" dist="241300" dir="11520000" sx="110000" sy="110000" algn="ctr">
              <a:srgbClr val="000000">
                <a:alpha val="18000"/>
              </a:srgbClr>
            </a:outerShdw>
          </a:effectLst>
          <a:scene3d>
            <a:camera prst="perspectiveFront" fov="5100000">
              <a:rot lat="0" lon="2100000" rev="0"/>
            </a:camera>
            <a:lightRig rig="flood" dir="t">
              <a:rot lat="0" lon="0" rev="13800000"/>
            </a:lightRig>
          </a:scene3d>
          <a:sp3d extrusionH="107950" prstMaterial="plastic">
            <a:bevelT w="82550" h="63500" prst="divot"/>
            <a:bevelB/>
          </a:sp3d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2">
                    <a:lumMod val="75000"/>
                  </a:schemeClr>
                </a:solidFill>
              </a:rPr>
              <a:t>Самый излюбленный узор – гжельская роза</a:t>
            </a:r>
            <a:endParaRPr lang="ru-RU" sz="2800" dirty="0">
              <a:solidFill>
                <a:schemeClr val="tx2">
                  <a:lumMod val="75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43608" y="1196752"/>
            <a:ext cx="7643192" cy="2448272"/>
          </a:xfrm>
        </p:spPr>
        <p:txBody>
          <a:bodyPr>
            <a:normAutofit fontScale="77500" lnSpcReduction="20000"/>
          </a:bodyPr>
          <a:lstStyle/>
          <a:p>
            <a:pPr algn="just">
              <a:buNone/>
            </a:pP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Иногда она изображена крупно, широкими мазками. А иногда  написана тоненькой кисточкой. То мы видим букет из нескольких роз, то цветы разбросаны по</a:t>
            </a:r>
            <a:r>
              <a:rPr lang="ru-RU" b="1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</a:t>
            </a:r>
            <a:r>
              <a:rPr lang="ru-RU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всей поверхности. Бывает и так: самой розы нет, есть только ее лепестки. А еще украшают фарфор диковинными птицами и сценами из жизни людей.</a:t>
            </a:r>
          </a:p>
          <a:p>
            <a:pPr>
              <a:buNone/>
            </a:pPr>
            <a:endParaRPr lang="ru-RU" dirty="0" smtClean="0"/>
          </a:p>
          <a:p>
            <a:endParaRPr lang="ru-RU" dirty="0"/>
          </a:p>
        </p:txBody>
      </p:sp>
      <p:pic>
        <p:nvPicPr>
          <p:cNvPr id="4" name="i-main-pic" descr="Картинка 3 из 28">
            <a:hlinkClick r:id="rId3" tgtFrame="_blank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63888" y="3429000"/>
            <a:ext cx="2808311" cy="3096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55500" dist="101600" dir="5400000" sy="-100000" algn="bl" rotWithShape="0"/>
          </a:effectLst>
        </p:spPr>
      </p:pic>
      <p:pic>
        <p:nvPicPr>
          <p:cNvPr id="5" name="i-main-pic" descr="Картинка 27 из 28">
            <a:hlinkClick r:id="rId5" tgtFrame="_blank"/>
          </p:cNvPr>
          <p:cNvPicPr/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87623" y="3429000"/>
            <a:ext cx="2232249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</p:pic>
      <p:pic>
        <p:nvPicPr>
          <p:cNvPr id="6" name="i-main-pic" descr="Картинка 4 из 28">
            <a:hlinkClick r:id="rId7" tgtFrame="_blank"/>
          </p:cNvPr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660232" y="3501008"/>
            <a:ext cx="2304256" cy="2808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300" endPos="38500" dist="50800" dir="5400000" sy="-100000" algn="bl" rotWithShape="0"/>
          </a:effectLst>
        </p:spPr>
      </p:pic>
      <p:graphicFrame>
        <p:nvGraphicFramePr>
          <p:cNvPr id="46081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46081" name="Image" r:id="rId9" imgW="441749" imgH="3027088" progId="">
              <p:embed/>
            </p:oleObj>
          </a:graphicData>
        </a:graphic>
      </p:graphicFrame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28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Последовательность росписи сказочной птицы</a:t>
            </a:r>
            <a:endParaRPr lang="ru-RU" sz="28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Содержимое 3" descr="Ваза керамическая &quot;Виктория&quot;. Гжель. Высота 51 см. Диаметр 18 см.">
            <a:hlinkClick r:id="rId2"/>
          </p:cNvPr>
          <p:cNvPicPr>
            <a:picLocks noGrp="1"/>
          </p:cNvPicPr>
          <p:nvPr>
            <p:ph idx="1"/>
          </p:nvPr>
        </p:nvPicPr>
        <p:blipFill>
          <a:blip r:embed="rId3" cstate="print"/>
          <a:srcRect l="16729"/>
          <a:stretch>
            <a:fillRect/>
          </a:stretch>
        </p:blipFill>
        <p:spPr bwMode="auto">
          <a:xfrm>
            <a:off x="395536" y="1556792"/>
            <a:ext cx="3024337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reflection blurRad="6350" stA="50000" endA="295" endPos="92000" dist="101600" dir="5400000" sy="-100000" algn="bl" rotWithShape="0"/>
          </a:effectLst>
        </p:spPr>
      </p:pic>
      <p:pic>
        <p:nvPicPr>
          <p:cNvPr id="5" name="Содержимое 3" descr="http://img.labirint.ru/images/comments_pic/0846/07labbop01226517173.jpg">
            <a:hlinkClick r:id="rId4"/>
          </p:cNvPr>
          <p:cNvPicPr>
            <a:picLocks/>
          </p:cNvPicPr>
          <p:nvPr/>
        </p:nvPicPr>
        <p:blipFill>
          <a:blip r:embed="rId5" cstate="print"/>
          <a:srcRect l="1367" t="5468" r="1367" b="781"/>
          <a:stretch>
            <a:fillRect/>
          </a:stretch>
        </p:blipFill>
        <p:spPr bwMode="auto">
          <a:xfrm>
            <a:off x="4283967" y="1988840"/>
            <a:ext cx="4392489" cy="4032448"/>
          </a:xfrm>
          <a:prstGeom prst="roundRect">
            <a:avLst>
              <a:gd name="adj" fmla="val 4167"/>
            </a:avLst>
          </a:prstGeom>
          <a:solidFill>
            <a:srgbClr val="FFFFFF"/>
          </a:solidFill>
          <a:ln w="76200" cap="sq">
            <a:solidFill>
              <a:srgbClr val="0070C0"/>
            </a:solidFill>
            <a:miter lim="800000"/>
          </a:ln>
          <a:effectLst>
            <a:reflection blurRad="12700" stA="28000" endPos="28000" dist="5000" dir="5400000" sy="-100000" algn="bl" rotWithShape="0"/>
          </a:effectLst>
          <a:scene3d>
            <a:camera prst="orthographicFront"/>
            <a:lightRig rig="threePt" dir="t">
              <a:rot lat="0" lon="0" rev="2700000"/>
            </a:lightRig>
          </a:scene3d>
          <a:sp3d>
            <a:bevelT h="3810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699792" y="1052736"/>
            <a:ext cx="5987008" cy="5328592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   Удивительные гжельские изделия разлетаются по свету, словно сказочные птицы. Каждое по-своему неповторимо.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       Всего двумя своими красками- белой и синей -  рассказывает  гжель о России: о синем небе над белыми снегами, о белоснежных облаках в синих озерах, о душе её яркой и чистой.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       Без малого У</a:t>
            </a:r>
            <a:r>
              <a:rPr lang="en-US" sz="2400" dirty="0" smtClean="0">
                <a:solidFill>
                  <a:schemeClr val="accent1">
                    <a:lumMod val="75000"/>
                  </a:schemeClr>
                </a:solidFill>
              </a:rPr>
              <a:t>II</a:t>
            </a: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веков создают мастера это чудо – гжель.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accent1">
                    <a:lumMod val="75000"/>
                  </a:schemeClr>
                </a:solidFill>
              </a:rPr>
              <a:t>    Гжельская роспись – это древнее, традиционно русское искусство, истоки которого зародились в русской глубине более 670 лет назад.</a:t>
            </a:r>
          </a:p>
          <a:p>
            <a:endParaRPr lang="ru-RU" sz="2400" dirty="0"/>
          </a:p>
        </p:txBody>
      </p:sp>
      <p:pic>
        <p:nvPicPr>
          <p:cNvPr id="4" name="Picture 12" descr="рисунок гжель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620688"/>
            <a:ext cx="2232248" cy="29523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Рисунок 4" descr="http://zavitok.rukodelof.ru/statya3/1.jpg">
            <a:hlinkClick r:id="rId3" tgtFrame="_blank"/>
          </p:cNvPr>
          <p:cNvPicPr/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9512" y="3933056"/>
            <a:ext cx="2808312" cy="2448272"/>
          </a:xfrm>
          <a:prstGeom prst="rect">
            <a:avLst/>
          </a:prstGeom>
          <a:ln w="127000" cap="rnd">
            <a:solidFill>
              <a:schemeClr val="accent5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491880" y="1412776"/>
            <a:ext cx="5194920" cy="4713387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«Нежно-голубое чудо – сказочная гжель» -  так ласково называли люди на Руси всем полюбившуюся, удивительно украшенную керамику из белоснежной глины. </a:t>
            </a:r>
          </a:p>
          <a:p>
            <a:pPr algn="just">
              <a:buNone/>
            </a:pPr>
            <a:r>
              <a:rPr lang="ru-RU" sz="2400" dirty="0" smtClean="0">
                <a:solidFill>
                  <a:schemeClr val="tx2">
                    <a:lumMod val="60000"/>
                    <a:lumOff val="40000"/>
                  </a:schemeClr>
                </a:solidFill>
              </a:rPr>
              <a:t>    Без сомнения, гжельскую посуду, сувениры и игрушки – эти уникальные самобытные произведения искусства – испокон веков и по сегодняшний день очень ценятся во всем мире.</a:t>
            </a:r>
            <a:endParaRPr lang="ru-RU" sz="2400" dirty="0">
              <a:solidFill>
                <a:schemeClr val="tx2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4" name="Picture 14" descr="гжель1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1628800"/>
            <a:ext cx="2952327" cy="4248472"/>
          </a:xfrm>
          <a:prstGeom prst="rect">
            <a:avLst/>
          </a:prstGeom>
          <a:noFill/>
          <a:ln w="38100" cmpd="dbl">
            <a:solidFill>
              <a:srgbClr val="042FE6"/>
            </a:solidFill>
            <a:miter lim="800000"/>
            <a:headEnd/>
            <a:tailEnd/>
          </a:ln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Гжель 21 век</a:t>
            </a:r>
            <a:endParaRPr lang="ru-RU" sz="36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2143108" y="4286256"/>
            <a:ext cx="1714512" cy="2357454"/>
          </a:xfrm>
        </p:spPr>
      </p:pic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50" y="1571612"/>
            <a:ext cx="228600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6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86182" y="1571612"/>
            <a:ext cx="1928826" cy="22145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42976" y="1571612"/>
            <a:ext cx="2214578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7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214942" y="4357694"/>
            <a:ext cx="2943228" cy="22510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9" name="Object 5"/>
          <p:cNvGraphicFramePr>
            <a:graphicFrameLocks noChangeAspect="1"/>
          </p:cNvGraphicFramePr>
          <p:nvPr/>
        </p:nvGraphicFramePr>
        <p:xfrm>
          <a:off x="0" y="0"/>
          <a:ext cx="1000125" cy="6858000"/>
        </p:xfrm>
        <a:graphic>
          <a:graphicData uri="http://schemas.openxmlformats.org/presentationml/2006/ole">
            <p:oleObj spid="_x0000_s5122" name="Image" r:id="rId8" imgW="441749" imgH="3027088" progId="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390</TotalTime>
  <Words>1225</Words>
  <Application>Microsoft Office PowerPoint</Application>
  <PresentationFormat>Экран (4:3)</PresentationFormat>
  <Paragraphs>112</Paragraphs>
  <Slides>30</Slides>
  <Notes>0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2" baseType="lpstr">
      <vt:lpstr>Тема Office</vt:lpstr>
      <vt:lpstr>Image</vt:lpstr>
      <vt:lpstr>Слайд 1</vt:lpstr>
      <vt:lpstr>Слайд 2</vt:lpstr>
      <vt:lpstr>Слайд 3</vt:lpstr>
      <vt:lpstr>Слайд 4</vt:lpstr>
      <vt:lpstr>Слайд 5</vt:lpstr>
      <vt:lpstr>            </vt:lpstr>
      <vt:lpstr>Слайд 7</vt:lpstr>
      <vt:lpstr>Слайд 8</vt:lpstr>
      <vt:lpstr>Слайд 9</vt:lpstr>
      <vt:lpstr>Гжель – народный промысел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Процесс изготовления гжели трудоёмкий, проходит в несколько этапов: </vt:lpstr>
      <vt:lpstr>Процесс изготовления гжели трудоёмкий, проходит в несколько этапов: </vt:lpstr>
      <vt:lpstr>Слайд 21</vt:lpstr>
      <vt:lpstr>Слайд 22</vt:lpstr>
      <vt:lpstr>Слайд 23</vt:lpstr>
      <vt:lpstr>Гжельская роспись делится на три вида:</vt:lpstr>
      <vt:lpstr>Гжельская роспись делится на три вида:</vt:lpstr>
      <vt:lpstr>Самый излюбленный узор – гжельская роза</vt:lpstr>
      <vt:lpstr>Последовательность росписи сказочной птицы</vt:lpstr>
      <vt:lpstr>Слайд 28</vt:lpstr>
      <vt:lpstr>Слайд 29</vt:lpstr>
      <vt:lpstr>Гжель 21 век</vt:lpstr>
    </vt:vector>
  </TitlesOfParts>
  <Company>Microsoft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Чурбек Мурдабеков</dc:creator>
  <cp:lastModifiedBy>User</cp:lastModifiedBy>
  <cp:revision>98</cp:revision>
  <dcterms:created xsi:type="dcterms:W3CDTF">2014-09-22T09:44:39Z</dcterms:created>
  <dcterms:modified xsi:type="dcterms:W3CDTF">2014-12-28T13:39:26Z</dcterms:modified>
</cp:coreProperties>
</file>