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64" r:id="rId4"/>
    <p:sldId id="265" r:id="rId5"/>
    <p:sldId id="266" r:id="rId6"/>
    <p:sldId id="268" r:id="rId7"/>
    <p:sldId id="270" r:id="rId8"/>
    <p:sldId id="263" r:id="rId9"/>
    <p:sldId id="272" r:id="rId10"/>
    <p:sldId id="274" r:id="rId11"/>
    <p:sldId id="297" r:id="rId12"/>
    <p:sldId id="291" r:id="rId13"/>
    <p:sldId id="293" r:id="rId14"/>
    <p:sldId id="286" r:id="rId15"/>
    <p:sldId id="289" r:id="rId16"/>
    <p:sldId id="287" r:id="rId17"/>
    <p:sldId id="290" r:id="rId18"/>
    <p:sldId id="288" r:id="rId19"/>
    <p:sldId id="280" r:id="rId20"/>
    <p:sldId id="282" r:id="rId21"/>
    <p:sldId id="284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2117"/>
    <a:srgbClr val="FFFF00"/>
    <a:srgbClr val="FF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79BB398-2AB3-47FC-B067-D2B6C5F4A56A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0AC04A1-4F2E-4B3B-B23A-A1F61B0A50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AFAC534-A076-44E0-839F-7066C34B767F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3FD77CF-B5DD-403D-A3DE-5B36E0476D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506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CF87E6D0-FB80-47B0-9214-B758067AFBAC}" type="slidenum">
              <a:rPr lang="ru-RU" sz="1200">
                <a:latin typeface="+mn-lt"/>
                <a:cs typeface="+mn-cs"/>
              </a:rPr>
              <a:pPr algn="r">
                <a:defRPr/>
              </a:pPr>
              <a:t>7</a:t>
            </a:fld>
            <a:endParaRPr lang="ru-RU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E81DEA1-8E97-4E76-B092-789A9B57B2C2}" type="slidenum">
              <a:rPr lang="ru-RU" sz="1200"/>
              <a:pPr algn="r"/>
              <a:t>8</a:t>
            </a:fld>
            <a:endParaRPr lang="ru-RU" sz="1200"/>
          </a:p>
        </p:txBody>
      </p:sp>
      <p:sp>
        <p:nvSpPr>
          <p:cNvPr id="25602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Родители часто обижаются на то, что школа не учит детей жизни, и, следовательно, дети не умеют решать именно жизненные задачи, с которыми сталкиваются практически ежедневно. А если мы посмотрим на структуру традиционного урока, на котором учились и мы сами! Кто более активен на уроке, а кому приходится быть активным в жизни, чтобы решить то,  с чем столкнулись в тот или иной момент.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 txBox="1">
            <a:spLocks noGrp="1" noChangeArrowheads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6115F60-38D8-4B9E-AC13-3F74B5B88D91}" type="slidenum">
              <a:rPr lang="ru-RU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ru-RU" sz="1200">
              <a:latin typeface="+mn-lt"/>
              <a:cs typeface="+mn-cs"/>
            </a:endParaRPr>
          </a:p>
        </p:txBody>
      </p:sp>
      <p:sp>
        <p:nvSpPr>
          <p:cNvPr id="33794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Света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>
          <a:xfrm>
            <a:off x="990600" y="1017588"/>
            <a:ext cx="7178675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>
            <a:off x="990600" y="1009650"/>
            <a:ext cx="7180263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769938" y="701675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7854950" y="74930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88" y="5357813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F9565-0CED-4E9A-AC30-4BCE69E29888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750" y="5357813"/>
            <a:ext cx="50339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475" y="5357813"/>
            <a:ext cx="554038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C0D5ACD-E12F-44C3-A968-5CB673050A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1A4C1-05CE-4EAC-8890-84A3717AC814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A1078-CCBD-4FBA-AD5D-7740C9A4EC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34E20-A66D-4513-AED5-8384D6EB3578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E60C6-D3FC-4057-ACD6-D2399C9863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AA796-1E9B-4FBF-B24B-25EB6F70D63D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BEF7E-E2E6-447F-9661-5E890DC355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17D09-3D79-4984-AAC4-B1E7CF504866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D9100-C571-4CDD-A24E-1BE65A1AAA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95919-47F9-4E4C-A1E2-4CC6CA14A5B2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99CBC-4A67-44F9-8056-BEE61F0735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5FBC4-C547-4214-B208-1CCED136328E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A9DCA-9E4D-4A66-AB7F-1A2C50534D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5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6"/>
          <p:cNvSpPr/>
          <p:nvPr/>
        </p:nvSpPr>
        <p:spPr>
          <a:xfrm rot="60000">
            <a:off x="4471988" y="603250"/>
            <a:ext cx="3787775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2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3"/>
          <p:cNvSpPr/>
          <p:nvPr/>
        </p:nvSpPr>
        <p:spPr>
          <a:xfrm rot="21540000">
            <a:off x="749300" y="576263"/>
            <a:ext cx="378936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2063" y="5886450"/>
            <a:ext cx="1212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94ADF-4274-43CB-BEA6-9D4FD92B1B44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29300"/>
            <a:ext cx="35226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8088" y="5897563"/>
            <a:ext cx="5540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C7AC7-7173-4A58-A8C9-73D8C16D8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  <p:bldP spid="4" grpId="0" build="p" autoUpdateAnimBg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2"/>
          <p:cNvSpPr/>
          <p:nvPr/>
        </p:nvSpPr>
        <p:spPr>
          <a:xfrm rot="21540000">
            <a:off x="744538" y="576263"/>
            <a:ext cx="3789362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28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29"/>
          <p:cNvSpPr/>
          <p:nvPr/>
        </p:nvSpPr>
        <p:spPr>
          <a:xfrm rot="60000">
            <a:off x="4464050" y="603250"/>
            <a:ext cx="3789363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238" y="5888038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44477-AFAE-45F4-947E-B5816B4CBC5A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30888"/>
            <a:ext cx="33194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850" y="5900738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FDA03-3488-4074-A2C4-D3A8098FEB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  <p:bldP spid="4" grpId="0" build="p" autoUpdateAnimBg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B59F1-CD37-4AE1-A15D-7E6A74B445E8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026C3-62D4-4785-938E-9A27E0A201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507E8-FB42-4100-966C-43C22E72657E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D402F-8157-4BC5-9321-36D633D315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01F20-3263-4D00-8C2D-24BDEC1E4925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00710-6B13-469A-8B14-FD8C0EAB1D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838" y="574675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838" y="576263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 rot="1435684">
            <a:off x="544513" y="273050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 rot="4096196">
            <a:off x="8115300" y="29845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095375" y="817563"/>
            <a:ext cx="696436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63675" y="2119313"/>
            <a:ext cx="6196013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775" y="5808663"/>
            <a:ext cx="1212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fld id="{49EA4596-5319-467A-B6C1-EF6ADE1E62B4}" type="datetimeFigureOut">
              <a:rPr lang="ru-RU"/>
              <a:pPr>
                <a:defRPr/>
              </a:pPr>
              <a:t>17.08.2021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08663"/>
            <a:ext cx="5540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800" y="5808663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fld id="{D4B09954-ED9F-458B-923D-DAFD211BD7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6" r:id="rId2"/>
    <p:sldLayoutId id="2147483695" r:id="rId3"/>
    <p:sldLayoutId id="2147483694" r:id="rId4"/>
    <p:sldLayoutId id="2147483693" r:id="rId5"/>
    <p:sldLayoutId id="2147483692" r:id="rId6"/>
    <p:sldLayoutId id="2147483691" r:id="rId7"/>
    <p:sldLayoutId id="2147483698" r:id="rId8"/>
    <p:sldLayoutId id="2147483699" r:id="rId9"/>
    <p:sldLayoutId id="2147483690" r:id="rId10"/>
    <p:sldLayoutId id="2147483689" r:id="rId11"/>
    <p:sldLayoutId id="2147483688" r:id="rId12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" grpId="0"/>
      <p:bldP spid="1035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3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3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3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3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3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27200" y="3736975"/>
            <a:ext cx="5711825" cy="152400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6386" name="Picture 5" descr="i (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404813"/>
            <a:ext cx="22383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6" descr="рамка учени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Заголовок 1"/>
          <p:cNvSpPr>
            <a:spLocks noGrp="1"/>
          </p:cNvSpPr>
          <p:nvPr>
            <p:ph type="ctrTitle"/>
          </p:nvPr>
        </p:nvSpPr>
        <p:spPr>
          <a:xfrm>
            <a:off x="539750" y="0"/>
            <a:ext cx="7993063" cy="3429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990000"/>
                </a:solidFill>
              </a:rPr>
              <a:t>«</a:t>
            </a:r>
            <a:r>
              <a:rPr lang="ru-RU" sz="5400" b="1" smtClean="0">
                <a:solidFill>
                  <a:srgbClr val="990000"/>
                </a:solidFill>
                <a:latin typeface="Arial" charset="0"/>
              </a:rPr>
              <a:t>Технология </a:t>
            </a:r>
            <a:r>
              <a:rPr lang="ru-RU" b="1" smtClean="0">
                <a:solidFill>
                  <a:srgbClr val="990000"/>
                </a:solidFill>
                <a:latin typeface="Arial" charset="0"/>
              </a:rPr>
              <a:t>проблемно-диалогового обучения на уроках биологии и географии</a:t>
            </a:r>
            <a:r>
              <a:rPr lang="ru-RU" b="1" smtClean="0">
                <a:solidFill>
                  <a:srgbClr val="990000"/>
                </a:solidFill>
              </a:rPr>
              <a:t>»</a:t>
            </a:r>
          </a:p>
        </p:txBody>
      </p:sp>
      <p:sp>
        <p:nvSpPr>
          <p:cNvPr id="16389" name="Text Box 6"/>
          <p:cNvSpPr txBox="1">
            <a:spLocks noChangeArrowheads="1"/>
          </p:cNvSpPr>
          <p:nvPr/>
        </p:nvSpPr>
        <p:spPr bwMode="auto">
          <a:xfrm>
            <a:off x="3184525" y="37369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6390" name="Text Box 8"/>
          <p:cNvSpPr txBox="1">
            <a:spLocks noChangeArrowheads="1"/>
          </p:cNvSpPr>
          <p:nvPr/>
        </p:nvSpPr>
        <p:spPr bwMode="auto">
          <a:xfrm>
            <a:off x="3924300" y="4600575"/>
            <a:ext cx="52197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solidFill>
                  <a:srgbClr val="832117"/>
                </a:solidFill>
              </a:rPr>
              <a:t> Учитель географии</a:t>
            </a:r>
          </a:p>
          <a:p>
            <a:r>
              <a:rPr lang="ru-RU" sz="2000" b="1" i="1">
                <a:solidFill>
                  <a:srgbClr val="832117"/>
                </a:solidFill>
              </a:rPr>
              <a:t> МОУ «СОШ №1 р.п.Дергачи»</a:t>
            </a:r>
          </a:p>
          <a:p>
            <a:r>
              <a:rPr lang="ru-RU" sz="2000" b="1" i="1">
                <a:solidFill>
                  <a:srgbClr val="832117"/>
                </a:solidFill>
              </a:rPr>
              <a:t> Печёнова Л.В.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ctrTitle"/>
          </p:nvPr>
        </p:nvSpPr>
        <p:spPr>
          <a:xfrm>
            <a:off x="971550" y="908050"/>
            <a:ext cx="7486650" cy="2692400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chemeClr val="hlink"/>
                </a:solidFill>
              </a:rPr>
              <a:t>Плохой учитель преподносит истину, хороший – учит её находить.</a:t>
            </a:r>
            <a:r>
              <a:rPr lang="ru-RU" sz="3200" b="1" i="1" smtClean="0"/>
              <a:t/>
            </a:r>
            <a:br>
              <a:rPr lang="ru-RU" sz="3200" b="1" i="1" smtClean="0"/>
            </a:br>
            <a:endParaRPr lang="ru-RU" sz="3200" b="1" i="1" smtClean="0"/>
          </a:p>
        </p:txBody>
      </p:sp>
      <p:sp>
        <p:nvSpPr>
          <p:cNvPr id="15365" name="Rectangle 5"/>
          <p:cNvSpPr>
            <a:spLocks noGrp="1"/>
          </p:cNvSpPr>
          <p:nvPr>
            <p:ph type="subTitle" idx="4294967295"/>
          </p:nvPr>
        </p:nvSpPr>
        <p:spPr>
          <a:xfrm>
            <a:off x="1371600" y="3357563"/>
            <a:ext cx="6400800" cy="2281237"/>
          </a:xfrm>
        </p:spPr>
        <p:txBody>
          <a:bodyPr/>
          <a:lstStyle/>
          <a:p>
            <a:pPr marL="0" indent="0" algn="ctr" eaLnBrk="1" hangingPunct="1">
              <a:buFont typeface="Brush Script MT" pitchFamily="66" charset="0"/>
              <a:buNone/>
            </a:pPr>
            <a:r>
              <a:rPr lang="ru-RU" sz="3200" b="1" i="1" smtClean="0">
                <a:latin typeface="Constantia" pitchFamily="18" charset="0"/>
              </a:rPr>
              <a:t>Ученик – не сосуд, который надо наполнить,  а  факел, который надо зажечь.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3827463" y="2708275"/>
            <a:ext cx="4416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>
                <a:solidFill>
                  <a:srgbClr val="898989"/>
                </a:solidFill>
              </a:rPr>
              <a:t>А.Дистервег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1536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chemeClr val="hlink"/>
                </a:solidFill>
              </a:rPr>
              <a:t>Педагогическая технология -</a:t>
            </a:r>
            <a:r>
              <a:rPr lang="ru-RU" smtClean="0"/>
              <a:t> 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это такое построение деятельности учителя, в котором входящие в него действия представлены в определенной последовательности и предполагают достижения прогнозируемого результата.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  <p:bldP spid="174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chemeClr val="hlink"/>
                </a:solidFill>
              </a:rPr>
              <a:t>Критерии, составляющие сущность педагогической технологии</a:t>
            </a:r>
            <a:r>
              <a:rPr lang="ru-RU" sz="3600" smtClean="0"/>
              <a:t>: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63675" y="1484313"/>
            <a:ext cx="6196013" cy="42386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nstantia" pitchFamily="18" charset="0"/>
              </a:rPr>
              <a:t>однозначное и строгое определение целей обучения (</a:t>
            </a:r>
            <a:r>
              <a:rPr lang="ru-RU" smtClean="0">
                <a:solidFill>
                  <a:schemeClr val="hlink"/>
                </a:solidFill>
                <a:latin typeface="Constantia" pitchFamily="18" charset="0"/>
              </a:rPr>
              <a:t>почему и для чего</a:t>
            </a:r>
            <a:r>
              <a:rPr lang="ru-RU" smtClean="0">
                <a:latin typeface="Constantia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nstantia" pitchFamily="18" charset="0"/>
              </a:rPr>
              <a:t>отбор и структура содержания (</a:t>
            </a:r>
            <a:r>
              <a:rPr lang="ru-RU" smtClean="0">
                <a:solidFill>
                  <a:schemeClr val="hlink"/>
                </a:solidFill>
                <a:latin typeface="Constantia" pitchFamily="18" charset="0"/>
              </a:rPr>
              <a:t>что</a:t>
            </a:r>
            <a:r>
              <a:rPr lang="ru-RU" smtClean="0">
                <a:latin typeface="Constantia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nstantia" pitchFamily="18" charset="0"/>
              </a:rPr>
              <a:t>оптимальная организация учебного процесса (</a:t>
            </a:r>
            <a:r>
              <a:rPr lang="ru-RU" smtClean="0">
                <a:solidFill>
                  <a:schemeClr val="hlink"/>
                </a:solidFill>
                <a:latin typeface="Constantia" pitchFamily="18" charset="0"/>
              </a:rPr>
              <a:t>как</a:t>
            </a:r>
            <a:r>
              <a:rPr lang="ru-RU" smtClean="0">
                <a:latin typeface="Constantia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nstantia" pitchFamily="18" charset="0"/>
              </a:rPr>
              <a:t>методы, приемы и средства обучения (</a:t>
            </a:r>
            <a:r>
              <a:rPr lang="ru-RU" smtClean="0">
                <a:solidFill>
                  <a:schemeClr val="hlink"/>
                </a:solidFill>
                <a:latin typeface="Constantia" pitchFamily="18" charset="0"/>
              </a:rPr>
              <a:t>с помощью чего</a:t>
            </a:r>
            <a:r>
              <a:rPr lang="ru-RU" smtClean="0">
                <a:latin typeface="Constantia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nstantia" pitchFamily="18" charset="0"/>
              </a:rPr>
              <a:t>учет необходимого реального уровня квалификации учителя (</a:t>
            </a:r>
            <a:r>
              <a:rPr lang="ru-RU" smtClean="0">
                <a:solidFill>
                  <a:schemeClr val="hlink"/>
                </a:solidFill>
                <a:latin typeface="Constantia" pitchFamily="18" charset="0"/>
              </a:rPr>
              <a:t>кто</a:t>
            </a:r>
            <a:r>
              <a:rPr lang="ru-RU" smtClean="0">
                <a:latin typeface="Constantia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nstantia" pitchFamily="18" charset="0"/>
              </a:rPr>
              <a:t> объективные методы оценки результатов обучения (</a:t>
            </a:r>
            <a:r>
              <a:rPr lang="ru-RU" smtClean="0">
                <a:solidFill>
                  <a:schemeClr val="hlink"/>
                </a:solidFill>
                <a:latin typeface="Constantia" pitchFamily="18" charset="0"/>
              </a:rPr>
              <a:t>так ли это</a:t>
            </a:r>
            <a:r>
              <a:rPr lang="ru-RU" smtClean="0">
                <a:latin typeface="Constantia" pitchFamily="18" charset="0"/>
              </a:rPr>
              <a:t>).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  <p:bldP spid="1843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i="1" smtClean="0"/>
              <a:t>Образовательная технология: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nstantia" pitchFamily="18" charset="0"/>
              </a:rPr>
              <a:t>легко вписывается в учебный процесс;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nstantia" pitchFamily="18" charset="0"/>
              </a:rPr>
              <a:t>позволяет достигать поставленные программой и стандартом образования целей по конкретному учебному предмету;  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nstantia" pitchFamily="18" charset="0"/>
              </a:rPr>
              <a:t>обеспечивает внедрение основных направлений педагогической стратегии: гуманизации, гуманитаризации образования и личностно-ориентированного подхода; 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nstantia" pitchFamily="18" charset="0"/>
              </a:rPr>
              <a:t>обеспечивает интеллектуальное развитие детей, их самостоятельность;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  <p:bldP spid="1945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4"/>
          <p:cNvSpPr txBox="1">
            <a:spLocks noChangeArrowheads="1"/>
          </p:cNvSpPr>
          <p:nvPr/>
        </p:nvSpPr>
        <p:spPr bwMode="auto">
          <a:xfrm>
            <a:off x="827088" y="1412875"/>
            <a:ext cx="8001000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2800">
                <a:latin typeface="Constantia" pitchFamily="18" charset="0"/>
              </a:rPr>
              <a:t>обеспечивает доброжелательность по отношению к учителю и друг к другу;</a:t>
            </a:r>
          </a:p>
          <a:p>
            <a:pPr>
              <a:buFontTx/>
              <a:buChar char="•"/>
            </a:pPr>
            <a:r>
              <a:rPr lang="ru-RU" sz="2800">
                <a:latin typeface="Constantia" pitchFamily="18" charset="0"/>
              </a:rPr>
              <a:t>отличительной чертой большинства технологий является особое внимание к индивидуальности человека, его личности;</a:t>
            </a:r>
          </a:p>
          <a:p>
            <a:pPr>
              <a:buFontTx/>
              <a:buChar char="•"/>
            </a:pPr>
            <a:r>
              <a:rPr lang="ru-RU" sz="2800">
                <a:latin typeface="Constantia" pitchFamily="18" charset="0"/>
              </a:rPr>
              <a:t>четкая ориентация на развитие творческой деятельности.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3200" smtClean="0">
                <a:solidFill>
                  <a:schemeClr val="hlink"/>
                </a:solidFill>
              </a:rPr>
              <a:t>Большое  распространение получили следующие образовательные технологии</a:t>
            </a:r>
            <a:r>
              <a:rPr lang="ru-RU" sz="3200" smtClean="0"/>
              <a:t>:</a:t>
            </a:r>
            <a:br>
              <a:rPr lang="ru-RU" sz="3200" smtClean="0"/>
            </a:br>
            <a:endParaRPr lang="ru-RU" sz="3200" smtClean="0"/>
          </a:p>
        </p:txBody>
      </p:sp>
      <p:sp>
        <p:nvSpPr>
          <p:cNvPr id="21506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модульная технология;</a:t>
            </a:r>
          </a:p>
          <a:p>
            <a:pPr eaLnBrk="1" hangingPunct="1"/>
            <a:r>
              <a:rPr lang="ru-RU" smtClean="0"/>
              <a:t>технология проектного обучения;</a:t>
            </a:r>
          </a:p>
          <a:p>
            <a:pPr eaLnBrk="1" hangingPunct="1"/>
            <a:r>
              <a:rPr lang="ru-RU" smtClean="0"/>
              <a:t>технология внутриклассной дифференциации;</a:t>
            </a:r>
          </a:p>
          <a:p>
            <a:pPr eaLnBrk="1" hangingPunct="1"/>
            <a:r>
              <a:rPr lang="ru-RU" smtClean="0"/>
              <a:t>технология проблемного обучения;</a:t>
            </a:r>
          </a:p>
          <a:p>
            <a:pPr eaLnBrk="1" hangingPunct="1"/>
            <a:r>
              <a:rPr lang="ru-RU" smtClean="0"/>
              <a:t>технология дидактической игры.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  <p:bldP spid="2150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33375"/>
            <a:ext cx="9144000" cy="1008063"/>
          </a:xfrm>
        </p:spPr>
        <p:txBody>
          <a:bodyPr/>
          <a:lstStyle/>
          <a:p>
            <a:pPr eaLnBrk="1" hangingPunct="1"/>
            <a:r>
              <a:rPr lang="ru-RU" sz="2900" smtClean="0"/>
              <a:t>В жизни нам постоянно приходится решать проблемы!</a:t>
            </a:r>
            <a:br>
              <a:rPr lang="ru-RU" sz="2900" smtClean="0"/>
            </a:br>
            <a:r>
              <a:rPr lang="ru-RU" sz="2900" smtClean="0">
                <a:solidFill>
                  <a:srgbClr val="C00000"/>
                </a:solidFill>
              </a:rPr>
              <a:t> А учит ли этому </a:t>
            </a:r>
            <a:r>
              <a:rPr lang="ru-RU" sz="2900" smtClean="0">
                <a:solidFill>
                  <a:srgbClr val="C00000"/>
                </a:solidFill>
                <a:latin typeface="Arial" charset="0"/>
              </a:rPr>
              <a:t>учитель</a:t>
            </a:r>
            <a:r>
              <a:rPr lang="ru-RU" sz="2900" smtClean="0">
                <a:solidFill>
                  <a:srgbClr val="C00000"/>
                </a:solidFill>
              </a:rPr>
              <a:t>?</a:t>
            </a:r>
            <a:r>
              <a:rPr lang="ru-RU" sz="3400" smtClean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435600" y="1557338"/>
            <a:ext cx="3708400" cy="4776787"/>
          </a:xfrm>
          <a:solidFill>
            <a:srgbClr val="FDF7C7"/>
          </a:solidFill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ru-RU" sz="1200" smtClean="0"/>
              <a:t>   </a:t>
            </a:r>
            <a:r>
              <a:rPr lang="ru-RU" sz="1700" b="1" smtClean="0">
                <a:solidFill>
                  <a:srgbClr val="002060"/>
                </a:solidFill>
              </a:rPr>
              <a:t>Структура традиционного урока</a:t>
            </a:r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ru-RU" sz="1700" smtClean="0"/>
              <a:t>1. </a:t>
            </a:r>
            <a:r>
              <a:rPr lang="ru-RU" sz="1700" b="1" smtClean="0">
                <a:solidFill>
                  <a:srgbClr val="FF3300"/>
                </a:solidFill>
              </a:rPr>
              <a:t>Учитель</a:t>
            </a:r>
            <a:r>
              <a:rPr lang="ru-RU" sz="1700" smtClean="0"/>
              <a:t> </a:t>
            </a:r>
            <a:r>
              <a:rPr lang="ru-RU" sz="1700" smtClean="0">
                <a:solidFill>
                  <a:srgbClr val="002060"/>
                </a:solidFill>
              </a:rPr>
              <a:t>проверяет д/з </a:t>
            </a:r>
            <a:r>
              <a:rPr lang="ru-RU" sz="1700" smtClean="0">
                <a:solidFill>
                  <a:srgbClr val="299410"/>
                </a:solidFill>
              </a:rPr>
              <a:t>учеников.</a:t>
            </a:r>
            <a:endParaRPr lang="ru-RU" sz="1700" smtClean="0">
              <a:solidFill>
                <a:srgbClr val="FF3300"/>
              </a:solidFill>
            </a:endParaRPr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endParaRPr lang="ru-RU" sz="1700" smtClean="0"/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ru-RU" sz="1700" smtClean="0"/>
              <a:t>2. </a:t>
            </a:r>
            <a:r>
              <a:rPr lang="ru-RU" sz="1700" b="1" smtClean="0">
                <a:solidFill>
                  <a:srgbClr val="FF3300"/>
                </a:solidFill>
              </a:rPr>
              <a:t>Учитель</a:t>
            </a:r>
            <a:r>
              <a:rPr lang="ru-RU" sz="1700" smtClean="0">
                <a:solidFill>
                  <a:srgbClr val="FF3300"/>
                </a:solidFill>
              </a:rPr>
              <a:t> </a:t>
            </a:r>
            <a:r>
              <a:rPr lang="ru-RU" sz="1700" smtClean="0">
                <a:solidFill>
                  <a:srgbClr val="002060"/>
                </a:solidFill>
              </a:rPr>
              <a:t>объявляет новую тему.</a:t>
            </a:r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endParaRPr lang="ru-RU" sz="1700" smtClean="0"/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ru-RU" sz="1700" smtClean="0"/>
              <a:t>3. </a:t>
            </a:r>
            <a:r>
              <a:rPr lang="ru-RU" sz="1700" b="1" smtClean="0">
                <a:solidFill>
                  <a:srgbClr val="FF3300"/>
                </a:solidFill>
              </a:rPr>
              <a:t>Учитель</a:t>
            </a:r>
            <a:r>
              <a:rPr lang="ru-RU" sz="1700" b="1" smtClean="0"/>
              <a:t> </a:t>
            </a:r>
            <a:r>
              <a:rPr lang="ru-RU" sz="1700" smtClean="0">
                <a:solidFill>
                  <a:srgbClr val="002060"/>
                </a:solidFill>
              </a:rPr>
              <a:t>объясняет новую тему.</a:t>
            </a:r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endParaRPr lang="ru-RU" sz="1700" smtClean="0"/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ru-RU" sz="1700" smtClean="0"/>
              <a:t>4. </a:t>
            </a:r>
            <a:r>
              <a:rPr lang="ru-RU" sz="1700" b="1" smtClean="0">
                <a:solidFill>
                  <a:srgbClr val="FF3300"/>
                </a:solidFill>
              </a:rPr>
              <a:t>Учитель</a:t>
            </a:r>
            <a:r>
              <a:rPr lang="ru-RU" sz="1700" smtClean="0"/>
              <a:t> </a:t>
            </a:r>
            <a:r>
              <a:rPr lang="ru-RU" sz="1700" smtClean="0">
                <a:solidFill>
                  <a:srgbClr val="002060"/>
                </a:solidFill>
              </a:rPr>
              <a:t>организует закрепление знаний </a:t>
            </a:r>
            <a:r>
              <a:rPr lang="ru-RU" sz="1700" smtClean="0">
                <a:solidFill>
                  <a:srgbClr val="299410"/>
                </a:solidFill>
              </a:rPr>
              <a:t>учениками.</a:t>
            </a: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250825" y="1557338"/>
            <a:ext cx="4897438" cy="4751387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ru-RU" sz="2400"/>
              <a:t>    </a:t>
            </a:r>
            <a:r>
              <a:rPr lang="ru-RU" sz="2400" b="1"/>
              <a:t>Решение проблем в жизни</a:t>
            </a:r>
          </a:p>
          <a:p>
            <a:pPr marL="342900" indent="-342900">
              <a:lnSpc>
                <a:spcPct val="80000"/>
              </a:lnSpc>
              <a:spcBef>
                <a:spcPct val="50000"/>
              </a:spcBef>
              <a:buFontTx/>
              <a:buAutoNum type="arabicPeriod"/>
            </a:pPr>
            <a:r>
              <a:rPr lang="ru-RU" sz="2000"/>
              <a:t>Жизнь ставит </a:t>
            </a:r>
            <a:r>
              <a:rPr lang="ru-RU" sz="2000" b="1">
                <a:solidFill>
                  <a:srgbClr val="00CC00"/>
                </a:solidFill>
              </a:rPr>
              <a:t>нас</a:t>
            </a:r>
            <a:r>
              <a:rPr lang="ru-RU" sz="2000"/>
              <a:t> в ситуацию затруднения. </a:t>
            </a: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ru-RU" sz="2000" b="1">
                <a:solidFill>
                  <a:srgbClr val="00CC00"/>
                </a:solidFill>
              </a:rPr>
              <a:t>    Мы</a:t>
            </a:r>
            <a:r>
              <a:rPr lang="ru-RU" sz="2000"/>
              <a:t> формулируем цель: «Чего мы хотим добиться?»</a:t>
            </a:r>
            <a:endParaRPr lang="ru-RU" sz="2000">
              <a:solidFill>
                <a:srgbClr val="299410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ru-RU" sz="2000"/>
              <a:t>2. </a:t>
            </a:r>
            <a:r>
              <a:rPr lang="ru-RU" sz="2000" b="1">
                <a:solidFill>
                  <a:srgbClr val="00CC00"/>
                </a:solidFill>
              </a:rPr>
              <a:t>Мы</a:t>
            </a:r>
            <a:r>
              <a:rPr lang="ru-RU" sz="2000"/>
              <a:t> обдумываем варианты решения, определяем, хватит ли знаний и умений. </a:t>
            </a: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ru-RU" sz="2000"/>
              <a:t>3. </a:t>
            </a:r>
            <a:r>
              <a:rPr lang="ru-RU" sz="2000" b="1">
                <a:solidFill>
                  <a:srgbClr val="00CC00"/>
                </a:solidFill>
              </a:rPr>
              <a:t>Мы</a:t>
            </a:r>
            <a:r>
              <a:rPr lang="ru-RU" sz="2000"/>
              <a:t> пытаемся решить проблему (при необходимости добывая новые знания)</a:t>
            </a:r>
            <a:endParaRPr lang="ru-RU" sz="2000">
              <a:solidFill>
                <a:srgbClr val="299410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ru-RU" sz="2000"/>
              <a:t>4. Получив результат,  </a:t>
            </a:r>
            <a:r>
              <a:rPr lang="ru-RU" sz="2000" b="1">
                <a:solidFill>
                  <a:srgbClr val="00CC00"/>
                </a:solidFill>
              </a:rPr>
              <a:t>мы</a:t>
            </a:r>
            <a:r>
              <a:rPr lang="ru-RU" sz="2000"/>
              <a:t> сравниваем его с целью. Делаем вывод – добились своего или нет.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148263" y="3357563"/>
            <a:ext cx="503237" cy="863600"/>
            <a:chOff x="2971" y="1752"/>
            <a:chExt cx="317" cy="544"/>
          </a:xfrm>
        </p:grpSpPr>
        <p:sp>
          <p:nvSpPr>
            <p:cNvPr id="24581" name="Line 6"/>
            <p:cNvSpPr>
              <a:spLocks noChangeShapeType="1"/>
            </p:cNvSpPr>
            <p:nvPr/>
          </p:nvSpPr>
          <p:spPr bwMode="auto">
            <a:xfrm>
              <a:off x="2971" y="1933"/>
              <a:ext cx="317" cy="0"/>
            </a:xfrm>
            <a:prstGeom prst="line">
              <a:avLst/>
            </a:prstGeom>
            <a:noFill/>
            <a:ln w="76200">
              <a:solidFill>
                <a:srgbClr val="2703DD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82" name="Line 7"/>
            <p:cNvSpPr>
              <a:spLocks noChangeShapeType="1"/>
            </p:cNvSpPr>
            <p:nvPr/>
          </p:nvSpPr>
          <p:spPr bwMode="auto">
            <a:xfrm>
              <a:off x="2971" y="2069"/>
              <a:ext cx="317" cy="0"/>
            </a:xfrm>
            <a:prstGeom prst="line">
              <a:avLst/>
            </a:prstGeom>
            <a:noFill/>
            <a:ln w="76200">
              <a:solidFill>
                <a:srgbClr val="2703DD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83" name="Line 8"/>
            <p:cNvSpPr>
              <a:spLocks noChangeShapeType="1"/>
            </p:cNvSpPr>
            <p:nvPr/>
          </p:nvSpPr>
          <p:spPr bwMode="auto">
            <a:xfrm flipH="1">
              <a:off x="3016" y="1752"/>
              <a:ext cx="227" cy="544"/>
            </a:xfrm>
            <a:prstGeom prst="line">
              <a:avLst/>
            </a:prstGeom>
            <a:noFill/>
            <a:ln w="38100">
              <a:solidFill>
                <a:srgbClr val="2703DD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  <p:bldP spid="2355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7"/>
          <p:cNvSpPr>
            <a:spLocks noGrp="1"/>
          </p:cNvSpPr>
          <p:nvPr>
            <p:ph type="ctrTitle" idx="4294967295"/>
          </p:nvPr>
        </p:nvSpPr>
        <p:spPr>
          <a:xfrm>
            <a:off x="214313" y="2071688"/>
            <a:ext cx="8501062" cy="2301875"/>
          </a:xfrm>
        </p:spPr>
        <p:txBody>
          <a:bodyPr/>
          <a:lstStyle/>
          <a:p>
            <a:pPr eaLnBrk="1" hangingPunct="1"/>
            <a:r>
              <a:rPr lang="ru-RU" i="1" smtClean="0">
                <a:solidFill>
                  <a:srgbClr val="FF3300"/>
                </a:solidFill>
              </a:rPr>
              <a:t>ТЕХНОЛОГИЯ</a:t>
            </a:r>
            <a:br>
              <a:rPr lang="ru-RU" i="1" smtClean="0">
                <a:solidFill>
                  <a:srgbClr val="FF3300"/>
                </a:solidFill>
              </a:rPr>
            </a:br>
            <a:r>
              <a:rPr lang="ru-RU" i="1" smtClean="0">
                <a:solidFill>
                  <a:srgbClr val="FF3300"/>
                </a:solidFill>
              </a:rPr>
              <a:t>ПРОБЛЕМНО-ДИАЛОГИЧЕСКОГО</a:t>
            </a:r>
            <a:br>
              <a:rPr lang="ru-RU" i="1" smtClean="0">
                <a:solidFill>
                  <a:srgbClr val="FF3300"/>
                </a:solidFill>
              </a:rPr>
            </a:br>
            <a:r>
              <a:rPr lang="ru-RU" i="1" smtClean="0">
                <a:solidFill>
                  <a:srgbClr val="FF3300"/>
                </a:solidFill>
              </a:rPr>
              <a:t>ОБУЧЕНИЯ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2"/>
          <p:cNvSpPr>
            <a:spLocks noGrp="1"/>
          </p:cNvSpPr>
          <p:nvPr>
            <p:ph type="title" idx="4294967295"/>
          </p:nvPr>
        </p:nvSpPr>
        <p:spPr>
          <a:xfrm>
            <a:off x="428625" y="714375"/>
            <a:ext cx="8229600" cy="1143000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FF6600"/>
                </a:solidFill>
              </a:rPr>
              <a:t>Технология </a:t>
            </a:r>
            <a:br>
              <a:rPr lang="ru-RU" sz="4000" b="1" smtClean="0">
                <a:solidFill>
                  <a:srgbClr val="FF6600"/>
                </a:solidFill>
              </a:rPr>
            </a:br>
            <a:r>
              <a:rPr lang="ru-RU" sz="4000" b="1" smtClean="0">
                <a:solidFill>
                  <a:srgbClr val="FF6600"/>
                </a:solidFill>
              </a:rPr>
              <a:t>проблемно-диалогического</a:t>
            </a:r>
            <a:br>
              <a:rPr lang="ru-RU" sz="4000" b="1" smtClean="0">
                <a:solidFill>
                  <a:srgbClr val="FF6600"/>
                </a:solidFill>
              </a:rPr>
            </a:br>
            <a:r>
              <a:rPr lang="ru-RU" sz="4000" b="1" smtClean="0">
                <a:solidFill>
                  <a:srgbClr val="FF6600"/>
                </a:solidFill>
              </a:rPr>
              <a:t>обучения</a:t>
            </a:r>
          </a:p>
        </p:txBody>
      </p:sp>
      <p:sp>
        <p:nvSpPr>
          <p:cNvPr id="26626" name="Содержимое 3"/>
          <p:cNvSpPr>
            <a:spLocks noGrp="1"/>
          </p:cNvSpPr>
          <p:nvPr>
            <p:ph sz="half" idx="4294967295"/>
          </p:nvPr>
        </p:nvSpPr>
        <p:spPr>
          <a:xfrm>
            <a:off x="214313" y="1600200"/>
            <a:ext cx="3900487" cy="4525963"/>
          </a:xfrm>
        </p:spPr>
        <p:txBody>
          <a:bodyPr/>
          <a:lstStyle/>
          <a:p>
            <a:pPr eaLnBrk="1" hangingPunct="1"/>
            <a:endParaRPr lang="ru-RU" sz="2000" smtClean="0"/>
          </a:p>
          <a:p>
            <a:pPr eaLnBrk="1" hangingPunct="1"/>
            <a:endParaRPr lang="ru-RU" sz="2000" smtClean="0"/>
          </a:p>
          <a:p>
            <a:pPr eaLnBrk="1" hangingPunct="1"/>
            <a:endParaRPr lang="ru-RU" sz="2000" smtClean="0"/>
          </a:p>
          <a:p>
            <a:pPr algn="ctr" eaLnBrk="1" hangingPunct="1"/>
            <a:endParaRPr lang="ru-RU" sz="2000" smtClean="0"/>
          </a:p>
          <a:p>
            <a:pPr algn="ctr" eaLnBrk="1" hangingPunct="1"/>
            <a:r>
              <a:rPr lang="ru-RU" sz="2100" smtClean="0"/>
              <a:t>Урок объяснения нового материала</a:t>
            </a:r>
          </a:p>
        </p:txBody>
      </p:sp>
      <p:sp>
        <p:nvSpPr>
          <p:cNvPr id="26627" name="Содержимое 4"/>
          <p:cNvSpPr>
            <a:spLocks noGrp="1"/>
          </p:cNvSpPr>
          <p:nvPr>
            <p:ph sz="half" idx="4294967295"/>
          </p:nvPr>
        </p:nvSpPr>
        <p:spPr>
          <a:xfrm>
            <a:off x="4332288" y="2119313"/>
            <a:ext cx="3133725" cy="3603625"/>
          </a:xfrm>
        </p:spPr>
        <p:txBody>
          <a:bodyPr/>
          <a:lstStyle/>
          <a:p>
            <a:pPr eaLnBrk="1" hangingPunct="1"/>
            <a:endParaRPr lang="ru-RU" sz="2000" smtClean="0"/>
          </a:p>
          <a:p>
            <a:pPr eaLnBrk="1" hangingPunct="1"/>
            <a:endParaRPr lang="ru-RU" sz="2000" smtClean="0"/>
          </a:p>
          <a:p>
            <a:pPr eaLnBrk="1" hangingPunct="1"/>
            <a:endParaRPr lang="ru-RU" sz="2000" smtClean="0"/>
          </a:p>
          <a:p>
            <a:pPr algn="ctr" eaLnBrk="1" hangingPunct="1"/>
            <a:endParaRPr lang="ru-RU" sz="2000" smtClean="0"/>
          </a:p>
          <a:p>
            <a:pPr algn="ctr" eaLnBrk="1" hangingPunct="1"/>
            <a:r>
              <a:rPr lang="ru-RU" sz="2500" b="1" smtClean="0">
                <a:solidFill>
                  <a:srgbClr val="FF6600"/>
                </a:solidFill>
              </a:rPr>
              <a:t>Урок «открытия» знаний</a:t>
            </a:r>
          </a:p>
          <a:p>
            <a:pPr eaLnBrk="1" hangingPunct="1"/>
            <a:endParaRPr lang="ru-RU" sz="2000" smtClean="0"/>
          </a:p>
        </p:txBody>
      </p:sp>
      <p:cxnSp>
        <p:nvCxnSpPr>
          <p:cNvPr id="7" name="Прямая со стрелкой 6"/>
          <p:cNvCxnSpPr/>
          <p:nvPr/>
        </p:nvCxnSpPr>
        <p:spPr>
          <a:xfrm rot="10800000" flipV="1">
            <a:off x="3000375" y="2286000"/>
            <a:ext cx="1714500" cy="9286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724400" y="2295525"/>
            <a:ext cx="1571625" cy="9286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  <p:bldP spid="26626" grpId="0" build="p"/>
      <p:bldP spid="2662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28600" y="1835150"/>
            <a:ext cx="3382963" cy="4776788"/>
          </a:xfrm>
          <a:solidFill>
            <a:srgbClr val="FDF7C7"/>
          </a:solidFill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1400" smtClean="0"/>
              <a:t>   </a:t>
            </a:r>
            <a:r>
              <a:rPr lang="ru-RU" sz="2000" b="1" smtClean="0"/>
              <a:t>Традиционный урок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1.Проверка д/з </a:t>
            </a:r>
            <a:r>
              <a:rPr lang="ru-RU" sz="1800" smtClean="0">
                <a:solidFill>
                  <a:srgbClr val="299410"/>
                </a:solidFill>
              </a:rPr>
              <a:t>учеников </a:t>
            </a:r>
            <a:r>
              <a:rPr lang="ru-RU" sz="1800" smtClean="0">
                <a:solidFill>
                  <a:srgbClr val="FF3300"/>
                </a:solidFill>
              </a:rPr>
              <a:t>учителем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2.Объявление темы </a:t>
            </a:r>
            <a:r>
              <a:rPr lang="ru-RU" sz="1800" smtClean="0">
                <a:solidFill>
                  <a:srgbClr val="FF3300"/>
                </a:solidFill>
              </a:rPr>
              <a:t>учителем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3.Объяснение темы </a:t>
            </a:r>
            <a:r>
              <a:rPr lang="ru-RU" sz="1800" smtClean="0">
                <a:solidFill>
                  <a:srgbClr val="FF3300"/>
                </a:solidFill>
              </a:rPr>
              <a:t>учителем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4.Закрепление знаний </a:t>
            </a:r>
            <a:r>
              <a:rPr lang="ru-RU" sz="1800" smtClean="0">
                <a:solidFill>
                  <a:srgbClr val="299410"/>
                </a:solidFill>
              </a:rPr>
              <a:t>учениками</a:t>
            </a:r>
          </a:p>
        </p:txBody>
      </p:sp>
      <p:pic>
        <p:nvPicPr>
          <p:cNvPr id="95235" name="Picture 3" descr="L33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3987800" y="2220913"/>
            <a:ext cx="976313" cy="1031875"/>
          </a:xfrm>
        </p:spPr>
      </p:pic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5291138" y="1835150"/>
            <a:ext cx="3889375" cy="492442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lnSpc>
                <a:spcPct val="80000"/>
              </a:lnSpc>
              <a:spcBef>
                <a:spcPct val="20000"/>
              </a:spcBef>
            </a:pPr>
            <a:r>
              <a:rPr lang="ru-RU" sz="2400"/>
              <a:t>    </a:t>
            </a:r>
            <a:r>
              <a:rPr lang="ru-RU" sz="2400" b="1"/>
              <a:t>Проблемно-диалогический урок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ru-RU" sz="2400"/>
              <a:t>1.Создание проблемной ситуации </a:t>
            </a:r>
            <a:r>
              <a:rPr lang="ru-RU" sz="2400">
                <a:solidFill>
                  <a:srgbClr val="FF3300"/>
                </a:solidFill>
              </a:rPr>
              <a:t>учителем</a:t>
            </a:r>
            <a:r>
              <a:rPr lang="ru-RU" sz="2400"/>
              <a:t> и формулирование  проблемы </a:t>
            </a:r>
            <a:r>
              <a:rPr lang="ru-RU" sz="2400">
                <a:solidFill>
                  <a:srgbClr val="299410"/>
                </a:solidFill>
              </a:rPr>
              <a:t>учениками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ru-RU" sz="2400"/>
              <a:t>2.Актуализация </a:t>
            </a:r>
            <a:r>
              <a:rPr lang="ru-RU" sz="2400">
                <a:solidFill>
                  <a:srgbClr val="299410"/>
                </a:solidFill>
              </a:rPr>
              <a:t>учениками</a:t>
            </a:r>
            <a:r>
              <a:rPr lang="ru-RU" sz="2400"/>
              <a:t> своих знаний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ru-RU" sz="2400"/>
              <a:t>3. Поиск решения проблемы </a:t>
            </a:r>
            <a:r>
              <a:rPr lang="ru-RU" sz="2400">
                <a:solidFill>
                  <a:srgbClr val="299410"/>
                </a:solidFill>
              </a:rPr>
              <a:t>учениками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ru-RU" sz="2400"/>
              <a:t>4.Выражение решения,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ru-RU" sz="2400"/>
              <a:t>5.  Применение знаний </a:t>
            </a:r>
            <a:r>
              <a:rPr lang="ru-RU" sz="2400">
                <a:solidFill>
                  <a:srgbClr val="299410"/>
                </a:solidFill>
              </a:rPr>
              <a:t>учениками</a:t>
            </a:r>
          </a:p>
        </p:txBody>
      </p:sp>
      <p:sp>
        <p:nvSpPr>
          <p:cNvPr id="95237" name="Line 5"/>
          <p:cNvSpPr>
            <a:spLocks noChangeShapeType="1"/>
          </p:cNvSpPr>
          <p:nvPr/>
        </p:nvSpPr>
        <p:spPr bwMode="auto">
          <a:xfrm flipV="1">
            <a:off x="3563938" y="3159125"/>
            <a:ext cx="1800225" cy="649288"/>
          </a:xfrm>
          <a:prstGeom prst="line">
            <a:avLst/>
          </a:prstGeom>
          <a:noFill/>
          <a:ln w="76200">
            <a:solidFill>
              <a:srgbClr val="2B03F5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5238" name="Line 6"/>
          <p:cNvSpPr>
            <a:spLocks noChangeShapeType="1"/>
          </p:cNvSpPr>
          <p:nvPr/>
        </p:nvSpPr>
        <p:spPr bwMode="auto">
          <a:xfrm>
            <a:off x="3635375" y="5897563"/>
            <a:ext cx="1657350" cy="142875"/>
          </a:xfrm>
          <a:prstGeom prst="line">
            <a:avLst/>
          </a:prstGeom>
          <a:noFill/>
          <a:ln w="76200">
            <a:solidFill>
              <a:srgbClr val="2B03F5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5239" name="Line 7"/>
          <p:cNvSpPr>
            <a:spLocks noChangeShapeType="1"/>
          </p:cNvSpPr>
          <p:nvPr/>
        </p:nvSpPr>
        <p:spPr bwMode="auto">
          <a:xfrm>
            <a:off x="3563938" y="5033963"/>
            <a:ext cx="1800225" cy="285750"/>
          </a:xfrm>
          <a:prstGeom prst="line">
            <a:avLst/>
          </a:prstGeom>
          <a:noFill/>
          <a:ln w="76200">
            <a:solidFill>
              <a:srgbClr val="2B03F5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5240" name="Line 8"/>
          <p:cNvSpPr>
            <a:spLocks noChangeShapeType="1"/>
          </p:cNvSpPr>
          <p:nvPr/>
        </p:nvSpPr>
        <p:spPr bwMode="auto">
          <a:xfrm>
            <a:off x="3563938" y="3016250"/>
            <a:ext cx="1800225" cy="1223963"/>
          </a:xfrm>
          <a:prstGeom prst="line">
            <a:avLst/>
          </a:prstGeom>
          <a:noFill/>
          <a:ln w="76200">
            <a:solidFill>
              <a:srgbClr val="2B03F5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8680" name="Rectangle 9"/>
          <p:cNvSpPr>
            <a:spLocks noChangeArrowheads="1"/>
          </p:cNvSpPr>
          <p:nvPr/>
        </p:nvSpPr>
        <p:spPr bwMode="auto">
          <a:xfrm>
            <a:off x="0" y="0"/>
            <a:ext cx="9144000" cy="1403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ru-RU" sz="3200" b="1">
                <a:solidFill>
                  <a:schemeClr val="tx2"/>
                </a:solidFill>
              </a:rPr>
              <a:t>Проблемно-диалогическая технология </a:t>
            </a:r>
            <a:r>
              <a:rPr lang="ru-RU" b="1">
                <a:solidFill>
                  <a:schemeClr val="tx2"/>
                </a:solidFill>
              </a:rPr>
              <a:t>(с1999г.)</a:t>
            </a:r>
            <a:r>
              <a:rPr lang="ru-RU" sz="3200" b="1">
                <a:solidFill>
                  <a:schemeClr val="tx2"/>
                </a:solidFill>
              </a:rPr>
              <a:t/>
            </a:r>
            <a:br>
              <a:rPr lang="ru-RU" sz="3200" b="1">
                <a:solidFill>
                  <a:schemeClr val="tx2"/>
                </a:solidFill>
              </a:rPr>
            </a:br>
            <a:r>
              <a:rPr lang="ru-RU" sz="2000">
                <a:solidFill>
                  <a:schemeClr val="tx2"/>
                </a:solidFill>
              </a:rPr>
              <a:t>Цель - обучить самостоятельному решению проблем</a:t>
            </a:r>
            <a:br>
              <a:rPr lang="ru-RU" sz="2000">
                <a:solidFill>
                  <a:schemeClr val="tx2"/>
                </a:solidFill>
              </a:rPr>
            </a:br>
            <a:r>
              <a:rPr lang="ru-RU" sz="2000">
                <a:solidFill>
                  <a:schemeClr val="tx2"/>
                </a:solidFill>
              </a:rPr>
              <a:t>Средство - открытие знаний вместе с детьми</a:t>
            </a:r>
          </a:p>
        </p:txBody>
      </p:sp>
      <p:sp>
        <p:nvSpPr>
          <p:cNvPr id="95242" name="Text Box 10"/>
          <p:cNvSpPr txBox="1">
            <a:spLocks noChangeArrowheads="1"/>
          </p:cNvSpPr>
          <p:nvPr/>
        </p:nvSpPr>
        <p:spPr bwMode="auto">
          <a:xfrm>
            <a:off x="8027988" y="620713"/>
            <a:ext cx="1077912" cy="1049337"/>
          </a:xfrm>
          <a:prstGeom prst="rect">
            <a:avLst/>
          </a:prstGeom>
          <a:solidFill>
            <a:srgbClr val="8DF07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b="1"/>
              <a:t>Учебники</a:t>
            </a:r>
          </a:p>
          <a:p>
            <a:pPr>
              <a:spcBef>
                <a:spcPct val="50000"/>
              </a:spcBef>
            </a:pPr>
            <a:r>
              <a:rPr lang="ru-RU" sz="1400"/>
              <a:t>Подача матери-ала</a:t>
            </a:r>
          </a:p>
        </p:txBody>
      </p:sp>
      <p:sp>
        <p:nvSpPr>
          <p:cNvPr id="11" name="Содержимое 2"/>
          <p:cNvSpPr>
            <a:spLocks noGrp="1"/>
          </p:cNvSpPr>
          <p:nvPr>
            <p:ph idx="4294967295"/>
          </p:nvPr>
        </p:nvSpPr>
        <p:spPr>
          <a:xfrm>
            <a:off x="152400" y="1676400"/>
            <a:ext cx="3886200" cy="5181600"/>
          </a:xfrm>
          <a:solidFill>
            <a:srgbClr val="FFCCFF"/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1800" smtClean="0"/>
              <a:t>     Регулятивные УУД</a:t>
            </a:r>
          </a:p>
          <a:p>
            <a:pPr eaLnBrk="1" hangingPunct="1"/>
            <a:r>
              <a:rPr lang="ru-RU" sz="1800" smtClean="0"/>
              <a:t>Учиться обнаруживать и формулировать учебную проблему совместно с учителем.</a:t>
            </a:r>
          </a:p>
          <a:p>
            <a:pPr eaLnBrk="1" hangingPunct="1"/>
            <a:r>
              <a:rPr lang="ru-RU" sz="1800" smtClean="0"/>
              <a:t>Составлять план.</a:t>
            </a:r>
          </a:p>
          <a:p>
            <a:pPr eaLnBrk="1" hangingPunct="1"/>
            <a:r>
              <a:rPr lang="ru-RU" sz="1800" smtClean="0"/>
              <a:t>Работая по плану, сверять свои действия с целью.</a:t>
            </a:r>
          </a:p>
          <a:p>
            <a:pPr eaLnBrk="1" hangingPunct="1"/>
            <a:r>
              <a:rPr lang="ru-RU" sz="1800" smtClean="0"/>
              <a:t>Определять степень успешности выполнения своей работы.</a:t>
            </a:r>
          </a:p>
          <a:p>
            <a:pPr eaLnBrk="1" hangingPunct="1"/>
            <a:r>
              <a:rPr lang="ru-RU" sz="1800" smtClean="0"/>
              <a:t>(Из программы формирования УУД)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5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5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5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5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52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52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2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2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52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52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5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5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" dur="500"/>
                                        <p:tgtEl>
                                          <p:spTgt spid="95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19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 build="p" animBg="1" autoUpdateAnimBg="0" advAuto="0"/>
      <p:bldP spid="95236" grpId="0" animBg="1" autoUpdateAnimBg="0"/>
      <p:bldP spid="95237" grpId="0" animBg="1"/>
      <p:bldP spid="95237" grpId="1" animBg="1"/>
      <p:bldP spid="95238" grpId="0" animBg="1"/>
      <p:bldP spid="95238" grpId="1" animBg="1"/>
      <p:bldP spid="95239" grpId="0" animBg="1"/>
      <p:bldP spid="95239" grpId="1" animBg="1"/>
      <p:bldP spid="95240" grpId="0" animBg="1"/>
      <p:bldP spid="95240" grpId="1" animBg="1"/>
      <p:bldP spid="95242" grpId="0" animBg="1"/>
      <p:bldP spid="11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>
          <a:xfrm>
            <a:off x="1095375" y="817563"/>
            <a:ext cx="6964363" cy="595312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0000FF"/>
                </a:solidFill>
              </a:rPr>
              <a:t>Создание проблемной ситуации с удивлением</a:t>
            </a:r>
            <a:r>
              <a:rPr lang="ru-RU" sz="4000" smtClean="0"/>
              <a:t> </a:t>
            </a:r>
          </a:p>
        </p:txBody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>
          <a:xfrm>
            <a:off x="827088" y="1557338"/>
            <a:ext cx="7561262" cy="4165600"/>
          </a:xfrm>
        </p:spPr>
        <p:txBody>
          <a:bodyPr/>
          <a:lstStyle/>
          <a:p>
            <a:pPr eaLnBrk="1" hangingPunct="1"/>
            <a:r>
              <a:rPr lang="ru-RU" smtClean="0"/>
              <a:t>Может ли появиться новый организм от одного родителя? </a:t>
            </a:r>
          </a:p>
        </p:txBody>
      </p:sp>
      <p:pic>
        <p:nvPicPr>
          <p:cNvPr id="64516" name="Picture 4" descr="o_7144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2349500"/>
            <a:ext cx="6481763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45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/>
          </p:nvPr>
        </p:nvSpPr>
        <p:spPr>
          <a:xfrm>
            <a:off x="1095375" y="817563"/>
            <a:ext cx="6964363" cy="595312"/>
          </a:xfrm>
        </p:spPr>
        <p:txBody>
          <a:bodyPr/>
          <a:lstStyle/>
          <a:p>
            <a:pPr eaLnBrk="1" hangingPunct="1"/>
            <a:endParaRPr lang="ru-RU" sz="4000" smtClean="0"/>
          </a:p>
        </p:txBody>
      </p:sp>
      <p:sp>
        <p:nvSpPr>
          <p:cNvPr id="3174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Может ли появиться новый организм от одного родителя? </a:t>
            </a:r>
          </a:p>
        </p:txBody>
      </p:sp>
      <p:pic>
        <p:nvPicPr>
          <p:cNvPr id="67589" name="Picture 5" descr="img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43561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0" name="Picture 6" descr="img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1143000"/>
            <a:ext cx="47879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5.55556E-6 L -0.14166 5.55556E-6 " pathEditMode="relative" ptsTypes="AA">
                                      <p:cBhvr>
                                        <p:cTn id="22" dur="2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Номер слайда 6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2819064-E622-4038-BB82-6FDC0FCA8B06}" type="slidenum">
              <a:rPr lang="ru-RU" alt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ru-RU" alt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964613" cy="1143000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ru-RU" sz="3200" b="1" i="1" smtClean="0"/>
              <a:t>Проблемной ситуации через противоречие двух мнений</a:t>
            </a:r>
            <a:r>
              <a:rPr lang="ru-RU" smtClean="0"/>
              <a:t> 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0825" y="2060575"/>
            <a:ext cx="4105275" cy="2663825"/>
          </a:xfrm>
          <a:solidFill>
            <a:srgbClr val="FFFF66"/>
          </a:solidFill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mtClean="0"/>
              <a:t>Лена: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b="1" smtClean="0"/>
              <a:t>На юге жарко.</a:t>
            </a:r>
            <a:endParaRPr lang="ru-RU" sz="1200" b="1" smtClean="0"/>
          </a:p>
        </p:txBody>
      </p:sp>
      <p:sp>
        <p:nvSpPr>
          <p:cNvPr id="179205" name="Rectangle 5"/>
          <p:cNvSpPr>
            <a:spLocks noChangeArrowheads="1"/>
          </p:cNvSpPr>
          <p:nvPr/>
        </p:nvSpPr>
        <p:spPr bwMode="auto">
          <a:xfrm>
            <a:off x="4572000" y="2060575"/>
            <a:ext cx="4321175" cy="266382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ru-RU" sz="2100"/>
              <a:t> </a:t>
            </a:r>
            <a:r>
              <a:rPr lang="ru-RU" sz="3000"/>
              <a:t>Миша: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ru-RU" sz="3000" b="1"/>
              <a:t>А как же Южный полюс? </a:t>
            </a:r>
          </a:p>
        </p:txBody>
      </p:sp>
      <p:sp>
        <p:nvSpPr>
          <p:cNvPr id="179206" name="Rectangle 6"/>
          <p:cNvSpPr>
            <a:spLocks noChangeArrowheads="1"/>
          </p:cNvSpPr>
          <p:nvPr/>
        </p:nvSpPr>
        <p:spPr bwMode="auto">
          <a:xfrm>
            <a:off x="0" y="4941888"/>
            <a:ext cx="8964613" cy="165576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ru-RU" sz="2200">
                <a:solidFill>
                  <a:srgbClr val="FF3300"/>
                </a:solidFill>
              </a:rPr>
              <a:t>С</a:t>
            </a:r>
            <a:r>
              <a:rPr lang="ru-RU" sz="2200"/>
              <a:t>равните два утверждения – в чем противоречие?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ru-RU" sz="2200">
                <a:solidFill>
                  <a:srgbClr val="FF3300"/>
                </a:solidFill>
              </a:rPr>
              <a:t>К</a:t>
            </a:r>
            <a:r>
              <a:rPr lang="ru-RU" sz="2200"/>
              <a:t>акой возникает вопрос?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ru-RU" sz="2200" b="1">
                <a:solidFill>
                  <a:srgbClr val="FF0000"/>
                </a:solidFill>
              </a:rPr>
              <a:t>УЧЕБНАЯ ПРОБЛЕМА</a:t>
            </a:r>
            <a:r>
              <a:rPr lang="ru-RU" sz="2200"/>
              <a:t>: Где на Земле тепло, а где - холодно?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ru-RU" sz="2200" b="1">
                <a:solidFill>
                  <a:srgbClr val="299410"/>
                </a:solidFill>
              </a:rPr>
              <a:t>РЕШЕНИЕ</a:t>
            </a:r>
            <a:r>
              <a:rPr lang="ru-RU" sz="2200"/>
              <a:t>: Все зависит от того, прямые или косые лучи солнца падают на поверхность Земли 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9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9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9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9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9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9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9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9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92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92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  <p:bldP spid="17920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title"/>
          </p:nvPr>
        </p:nvSpPr>
        <p:spPr>
          <a:xfrm>
            <a:off x="250825" y="817563"/>
            <a:ext cx="8893175" cy="1201737"/>
          </a:xfrm>
        </p:spPr>
        <p:txBody>
          <a:bodyPr/>
          <a:lstStyle/>
          <a:p>
            <a:pPr eaLnBrk="1" hangingPunct="1"/>
            <a:r>
              <a:rPr lang="ru-RU" sz="4800" smtClean="0">
                <a:latin typeface="Arial" charset="0"/>
              </a:rPr>
              <a:t/>
            </a:r>
            <a:br>
              <a:rPr lang="ru-RU" sz="4800" smtClean="0">
                <a:latin typeface="Arial" charset="0"/>
              </a:rPr>
            </a:br>
            <a:r>
              <a:rPr lang="ru-RU" sz="3200" b="1" i="1" smtClean="0"/>
              <a:t>Почему в пасмурную погоду окружающий нас мир серый и скучный?</a:t>
            </a:r>
            <a:br>
              <a:rPr lang="ru-RU" sz="3200" b="1" i="1" smtClean="0"/>
            </a:br>
            <a:endParaRPr lang="ru-RU" sz="3200" b="1" i="1" smtClean="0"/>
          </a:p>
        </p:txBody>
      </p:sp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2349500"/>
            <a:ext cx="3857625" cy="2892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4292600"/>
            <a:ext cx="2293937" cy="2214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482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73238"/>
            <a:ext cx="2214563" cy="22145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4821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4581525"/>
            <a:ext cx="2286000" cy="2133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4822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32588" y="1700213"/>
            <a:ext cx="2411412" cy="1946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4823" name="Rectangle 8"/>
          <p:cNvSpPr>
            <a:spLocks noChangeArrowheads="1"/>
          </p:cNvSpPr>
          <p:nvPr/>
        </p:nvSpPr>
        <p:spPr bwMode="auto">
          <a:xfrm>
            <a:off x="3779838" y="5734050"/>
            <a:ext cx="23669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70% </a:t>
            </a:r>
            <a:r>
              <a:rPr lang="ru-RU"/>
              <a:t>сведений </a:t>
            </a:r>
          </a:p>
          <a:p>
            <a:r>
              <a:rPr lang="ru-RU"/>
              <a:t>о окружающем мире</a:t>
            </a:r>
          </a:p>
        </p:txBody>
      </p:sp>
      <p:sp>
        <p:nvSpPr>
          <p:cNvPr id="34824" name="Text Box 9"/>
          <p:cNvSpPr txBox="1">
            <a:spLocks noChangeArrowheads="1"/>
          </p:cNvSpPr>
          <p:nvPr/>
        </p:nvSpPr>
        <p:spPr bwMode="auto">
          <a:xfrm>
            <a:off x="592138" y="39688"/>
            <a:ext cx="6634162" cy="396875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i="1">
                <a:solidFill>
                  <a:srgbClr val="FFFF00"/>
                </a:solidFill>
              </a:rPr>
              <a:t>Создание проблемной ситуации с затруднением</a:t>
            </a:r>
            <a:r>
              <a:rPr lang="ru-RU" sz="200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14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smtClean="0"/>
              <a:t>Что общего между солнцем и глубоководной медузой?» </a:t>
            </a:r>
          </a:p>
        </p:txBody>
      </p:sp>
      <p:pic>
        <p:nvPicPr>
          <p:cNvPr id="23556" name="Picture 4" descr="http://www.gazeta.lv/images/jellyfish_001(1).jpg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859338" y="1989138"/>
            <a:ext cx="3409950" cy="3603625"/>
          </a:xfrm>
        </p:spPr>
      </p:pic>
      <p:pic>
        <p:nvPicPr>
          <p:cNvPr id="19460" name="Picture 4" descr="http://www.willcountyema.org/Images/Icons/sunshine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759EFA"/>
              </a:clrFrom>
              <a:clrTo>
                <a:srgbClr val="759E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981073" flipH="1">
            <a:off x="539750" y="1773238"/>
            <a:ext cx="4464050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/>
          </p:cNvSpPr>
          <p:nvPr>
            <p:ph type="ctrTitle"/>
          </p:nvPr>
        </p:nvSpPr>
        <p:spPr>
          <a:xfrm>
            <a:off x="827088" y="0"/>
            <a:ext cx="7772400" cy="549275"/>
          </a:xfrm>
          <a:solidFill>
            <a:srgbClr val="0000FF"/>
          </a:solidFill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FFFF00"/>
                </a:solidFill>
              </a:rPr>
              <a:t>Подводящий к теме диалог</a:t>
            </a:r>
            <a:r>
              <a:rPr lang="ru-RU" sz="4000" smtClean="0"/>
              <a:t> </a:t>
            </a:r>
          </a:p>
        </p:txBody>
      </p:sp>
      <p:sp>
        <p:nvSpPr>
          <p:cNvPr id="36866" name="Rectangle 4"/>
          <p:cNvSpPr>
            <a:spLocks noGrp="1"/>
          </p:cNvSpPr>
          <p:nvPr>
            <p:ph type="subTitle" idx="1"/>
          </p:nvPr>
        </p:nvSpPr>
        <p:spPr>
          <a:xfrm>
            <a:off x="1371600" y="765175"/>
            <a:ext cx="6400800" cy="1584325"/>
          </a:xfrm>
        </p:spPr>
        <p:txBody>
          <a:bodyPr/>
          <a:lstStyle/>
          <a:p>
            <a:pPr eaLnBrk="1" hangingPunct="1"/>
            <a:r>
              <a:rPr lang="ru-RU" smtClean="0"/>
              <a:t>От чего зависит здоровье человека?</a:t>
            </a:r>
          </a:p>
        </p:txBody>
      </p:sp>
      <p:pic>
        <p:nvPicPr>
          <p:cNvPr id="36867" name="Picture 9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844675"/>
            <a:ext cx="8353425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75" name="Oval 11"/>
          <p:cNvSpPr>
            <a:spLocks noChangeArrowheads="1"/>
          </p:cNvSpPr>
          <p:nvPr/>
        </p:nvSpPr>
        <p:spPr bwMode="auto">
          <a:xfrm>
            <a:off x="1042988" y="2060575"/>
            <a:ext cx="1800225" cy="4318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62476" name="Oval 12"/>
          <p:cNvSpPr>
            <a:spLocks noChangeArrowheads="1"/>
          </p:cNvSpPr>
          <p:nvPr/>
        </p:nvSpPr>
        <p:spPr bwMode="auto">
          <a:xfrm>
            <a:off x="5364163" y="1989138"/>
            <a:ext cx="1871662" cy="50482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62477" name="Oval 13"/>
          <p:cNvSpPr>
            <a:spLocks noChangeArrowheads="1"/>
          </p:cNvSpPr>
          <p:nvPr/>
        </p:nvSpPr>
        <p:spPr bwMode="auto">
          <a:xfrm>
            <a:off x="6732588" y="5084763"/>
            <a:ext cx="1944687" cy="57626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62478" name="Oval 14"/>
          <p:cNvSpPr>
            <a:spLocks noChangeArrowheads="1"/>
          </p:cNvSpPr>
          <p:nvPr/>
        </p:nvSpPr>
        <p:spPr bwMode="auto">
          <a:xfrm>
            <a:off x="4716463" y="5373688"/>
            <a:ext cx="1871662" cy="71913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5" grpId="0" animBg="1"/>
      <p:bldP spid="62476" grpId="0" animBg="1"/>
      <p:bldP spid="62477" grpId="0" animBg="1"/>
      <p:bldP spid="6247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7890" name="Picture 4" descr="DD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6516688" y="6113463"/>
            <a:ext cx="28559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solidFill>
                  <a:schemeClr val="bg1"/>
                </a:solidFill>
              </a:rPr>
              <a:t>Эдуард Дженнер</a:t>
            </a:r>
            <a:r>
              <a:rPr lang="ru-R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7892" name="Rectangle 2"/>
          <p:cNvSpPr>
            <a:spLocks noGrp="1"/>
          </p:cNvSpPr>
          <p:nvPr>
            <p:ph type="title"/>
          </p:nvPr>
        </p:nvSpPr>
        <p:spPr>
          <a:xfrm>
            <a:off x="179388" y="0"/>
            <a:ext cx="8964612" cy="1484313"/>
          </a:xfrm>
        </p:spPr>
        <p:txBody>
          <a:bodyPr/>
          <a:lstStyle/>
          <a:p>
            <a:pPr eaLnBrk="1" hangingPunct="1"/>
            <a:r>
              <a:rPr lang="ru-RU" sz="3600" b="1" i="1" smtClean="0">
                <a:solidFill>
                  <a:srgbClr val="0000FF"/>
                </a:solidFill>
              </a:rPr>
              <a:t>Использование мотивирующих приёмов на уроке.</a:t>
            </a:r>
            <a:r>
              <a:rPr lang="ru-RU" smtClean="0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36513"/>
            <a:ext cx="9144000" cy="1665288"/>
          </a:xfrm>
        </p:spPr>
        <p:txBody>
          <a:bodyPr/>
          <a:lstStyle/>
          <a:p>
            <a:pPr eaLnBrk="1" hangingPunct="1"/>
            <a:r>
              <a:rPr lang="ru-RU" sz="3600" b="1" i="1" smtClean="0"/>
              <a:t>Какие образовательные результаты обеспечивает проблемный диалог?</a:t>
            </a:r>
          </a:p>
        </p:txBody>
      </p:sp>
      <p:sp>
        <p:nvSpPr>
          <p:cNvPr id="106499" name="Rectangle 3"/>
          <p:cNvSpPr>
            <a:spLocks noChangeArrowheads="1"/>
          </p:cNvSpPr>
          <p:nvPr/>
        </p:nvSpPr>
        <p:spPr bwMode="auto">
          <a:xfrm>
            <a:off x="341313" y="1557338"/>
            <a:ext cx="8802687" cy="4608512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/>
          <a:lstStyle/>
          <a:p>
            <a:pPr marL="533400" indent="-533400" eaLnBrk="0" hangingPunct="0">
              <a:lnSpc>
                <a:spcPct val="80000"/>
              </a:lnSpc>
              <a:spcBef>
                <a:spcPct val="20000"/>
              </a:spcBef>
              <a:buFontTx/>
              <a:buAutoNum type="arabicPeriod"/>
            </a:pPr>
            <a:r>
              <a:rPr lang="ru-RU" sz="3600" b="1">
                <a:solidFill>
                  <a:srgbClr val="FF9900"/>
                </a:solidFill>
              </a:rPr>
              <a:t>Регулятивные – умение решать проблемы </a:t>
            </a:r>
          </a:p>
          <a:p>
            <a:pPr marL="533400" indent="-533400" eaLnBrk="0" hangingPunct="0">
              <a:lnSpc>
                <a:spcPct val="80000"/>
              </a:lnSpc>
              <a:spcBef>
                <a:spcPct val="20000"/>
              </a:spcBef>
              <a:buFontTx/>
              <a:buAutoNum type="arabicPeriod"/>
            </a:pPr>
            <a:r>
              <a:rPr lang="ru-RU" sz="3600" b="1">
                <a:solidFill>
                  <a:srgbClr val="00CC00"/>
                </a:solidFill>
              </a:rPr>
              <a:t>Коммуникативные – вести диалог</a:t>
            </a:r>
          </a:p>
          <a:p>
            <a:pPr marL="533400" indent="-533400" eaLnBrk="0" hangingPunct="0">
              <a:lnSpc>
                <a:spcPct val="80000"/>
              </a:lnSpc>
              <a:spcBef>
                <a:spcPct val="20000"/>
              </a:spcBef>
              <a:buFontTx/>
              <a:buAutoNum type="arabicPeriod"/>
            </a:pPr>
            <a:r>
              <a:rPr lang="ru-RU" sz="3600" b="1">
                <a:solidFill>
                  <a:srgbClr val="2B03F5"/>
                </a:solidFill>
              </a:rPr>
              <a:t>Познавательная – извлекать информацию, делать логические выводы и т.п. </a:t>
            </a:r>
          </a:p>
          <a:p>
            <a:pPr marL="533400" indent="-533400" eaLnBrk="0" hangingPunct="0">
              <a:lnSpc>
                <a:spcPct val="80000"/>
              </a:lnSpc>
              <a:spcBef>
                <a:spcPct val="20000"/>
              </a:spcBef>
              <a:buFontTx/>
              <a:buAutoNum type="arabicPeriod"/>
            </a:pPr>
            <a:r>
              <a:rPr lang="ru-RU" sz="3600" b="1">
                <a:solidFill>
                  <a:srgbClr val="FF0000"/>
                </a:solidFill>
              </a:rPr>
              <a:t>Личностные – в случае если ставилась проблема нравственной оценки ситуации, гражданского выбора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78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428625" y="2500313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000" b="1" i="1" u="sng" smtClean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ПРОБЛЕМНЫЙ  ДИАЛОГ :</a:t>
            </a:r>
            <a:r>
              <a:rPr lang="ru-RU" sz="4000" smtClean="0"/>
              <a:t/>
            </a:r>
            <a:br>
              <a:rPr lang="ru-RU" sz="4000" smtClean="0"/>
            </a:br>
            <a:r>
              <a:rPr lang="ru-RU" sz="3200" smtClean="0"/>
              <a:t/>
            </a:r>
            <a:br>
              <a:rPr lang="ru-RU" sz="3200" smtClean="0"/>
            </a:br>
            <a:r>
              <a:rPr lang="ru-RU" sz="3200" smtClean="0"/>
              <a:t>1. Даёт прочные знания.</a:t>
            </a:r>
            <a:br>
              <a:rPr lang="ru-RU" sz="3200" smtClean="0"/>
            </a:br>
            <a:r>
              <a:rPr lang="ru-RU" sz="3200" smtClean="0"/>
              <a:t>2. Стимулирует интеллектуальное развитие.</a:t>
            </a:r>
            <a:br>
              <a:rPr lang="ru-RU" sz="3200" smtClean="0"/>
            </a:br>
            <a:r>
              <a:rPr lang="ru-RU" sz="3200" smtClean="0"/>
              <a:t>3. Воспитывает активную личность.</a:t>
            </a:r>
            <a:br>
              <a:rPr lang="ru-RU" sz="3200" smtClean="0"/>
            </a:br>
            <a:r>
              <a:rPr lang="ru-RU" sz="3200" smtClean="0"/>
              <a:t>4. Здоровьесберегающая технология.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57188" y="2143125"/>
            <a:ext cx="8229600" cy="1143000"/>
          </a:xfrm>
        </p:spPr>
        <p:txBody>
          <a:bodyPr/>
          <a:lstStyle/>
          <a:p>
            <a:pPr eaLnBrk="1" hangingPunct="1"/>
            <a:r>
              <a:rPr lang="ru-RU" sz="3600" b="1" i="1" u="sng" smtClean="0">
                <a:solidFill>
                  <a:srgbClr val="CC3300"/>
                </a:solidFill>
              </a:rPr>
              <a:t/>
            </a:r>
            <a:br>
              <a:rPr lang="ru-RU" sz="3600" b="1" i="1" u="sng" smtClean="0">
                <a:solidFill>
                  <a:srgbClr val="CC3300"/>
                </a:solidFill>
              </a:rPr>
            </a:br>
            <a:r>
              <a:rPr lang="ru-RU" sz="3600" b="1" i="1" u="sng" smtClean="0">
                <a:solidFill>
                  <a:srgbClr val="CC3300"/>
                </a:solidFill>
              </a:rPr>
              <a:t>СОВРЕМЕННЫЙ ШКОЛЬНИК</a:t>
            </a:r>
            <a:r>
              <a:rPr lang="ru-RU" sz="3200" smtClean="0"/>
              <a:t>– </a:t>
            </a:r>
            <a:br>
              <a:rPr lang="ru-RU" sz="3200" smtClean="0"/>
            </a:br>
            <a:r>
              <a:rPr lang="ru-RU" sz="3200" smtClean="0"/>
              <a:t/>
            </a:r>
            <a:br>
              <a:rPr lang="ru-RU" sz="3200" smtClean="0"/>
            </a:br>
            <a:r>
              <a:rPr lang="ru-RU" sz="3200" smtClean="0"/>
              <a:t>внутренне свободный, любящий и умеющий творчески относиться к действительности, к другим людям, способный не только решить старую, но и поставить новую проблему, способный делать осознанный выбор и самостоятельные</a:t>
            </a:r>
            <a:br>
              <a:rPr lang="ru-RU" sz="3200" smtClean="0"/>
            </a:br>
            <a:r>
              <a:rPr lang="ru-RU" sz="3200" smtClean="0"/>
              <a:t> решения</a:t>
            </a:r>
          </a:p>
        </p:txBody>
      </p:sp>
      <p:pic>
        <p:nvPicPr>
          <p:cNvPr id="41986" name="Picture 6" descr="дети рисую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4437063"/>
            <a:ext cx="2592388" cy="222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09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1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588</TotalTime>
  <Words>639</Words>
  <Application>Microsoft Office PowerPoint</Application>
  <PresentationFormat>Экран (4:3)</PresentationFormat>
  <Paragraphs>114</Paragraphs>
  <Slides>21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21</vt:i4>
      </vt:variant>
    </vt:vector>
  </HeadingPairs>
  <TitlesOfParts>
    <vt:vector size="33" baseType="lpstr">
      <vt:lpstr>Arial</vt:lpstr>
      <vt:lpstr>Constantia</vt:lpstr>
      <vt:lpstr>Brush Script MT</vt:lpstr>
      <vt:lpstr>Calibri</vt:lpstr>
      <vt:lpstr>Franklin Gothic Book</vt:lpstr>
      <vt:lpstr>Rage Italic</vt:lpstr>
      <vt:lpstr>Wingdings 3</vt:lpstr>
      <vt:lpstr>Wingdings</vt:lpstr>
      <vt:lpstr>Кнопка</vt:lpstr>
      <vt:lpstr>Кнопка</vt:lpstr>
      <vt:lpstr>Кнопка</vt:lpstr>
      <vt:lpstr>Кнопка</vt:lpstr>
      <vt:lpstr>«Технология проблемно-диалогового обучения на уроках биологии и географии»</vt:lpstr>
      <vt:lpstr>Плохой учитель преподносит истину, хороший – учит её находить. </vt:lpstr>
      <vt:lpstr>Педагогическая технология - </vt:lpstr>
      <vt:lpstr>Критерии, составляющие сущность педагогической технологии:</vt:lpstr>
      <vt:lpstr>Образовательная технология:</vt:lpstr>
      <vt:lpstr>Слайд 6</vt:lpstr>
      <vt:lpstr>Большое  распространение получили следующие образовательные технологии: </vt:lpstr>
      <vt:lpstr>В жизни нам постоянно приходится решать проблемы!  А учит ли этому учитель? </vt:lpstr>
      <vt:lpstr>ТЕХНОЛОГИЯ ПРОБЛЕМНО-ДИАЛОГИЧЕСКОГО ОБУЧЕНИЯ</vt:lpstr>
      <vt:lpstr>Технология  проблемно-диалогического обучения</vt:lpstr>
      <vt:lpstr>Слайд 11</vt:lpstr>
      <vt:lpstr>Создание проблемной ситуации с удивлением </vt:lpstr>
      <vt:lpstr>Слайд 13</vt:lpstr>
      <vt:lpstr>Проблемной ситуации через противоречие двух мнений </vt:lpstr>
      <vt:lpstr> Почему в пасмурную погоду окружающий нас мир серый и скучный? </vt:lpstr>
      <vt:lpstr>Что общего между солнцем и глубоководной медузой?» </vt:lpstr>
      <vt:lpstr>Подводящий к теме диалог </vt:lpstr>
      <vt:lpstr>Использование мотивирующих приёмов на уроке. </vt:lpstr>
      <vt:lpstr>Какие образовательные результаты обеспечивает проблемный диалог?</vt:lpstr>
      <vt:lpstr>ПРОБЛЕМНЫЙ  ДИАЛОГ :  1. Даёт прочные знания. 2. Стимулирует интеллектуальное развитие. 3. Воспитывает активную личность. 4. Здоровьесберегающая технология.</vt:lpstr>
      <vt:lpstr> СОВРЕМЕННЫЙ ШКОЛЬНИК–   внутренне свободный, любящий и умеющий творчески относиться к действительности, к другим людям, способный не только решить старую, но и поставить новую проблему, способный делать осознанный выбор и самостоятельные  решения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выступление</dc:title>
  <dc:creator>user</dc:creator>
  <cp:lastModifiedBy>Пользователь</cp:lastModifiedBy>
  <cp:revision>17</cp:revision>
  <dcterms:created xsi:type="dcterms:W3CDTF">2014-10-15T13:33:54Z</dcterms:created>
  <dcterms:modified xsi:type="dcterms:W3CDTF">2021-08-17T16:36:24Z</dcterms:modified>
</cp:coreProperties>
</file>