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26.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2" r:id="rId5"/>
    <p:sldId id="264" r:id="rId6"/>
    <p:sldId id="265" r:id="rId7"/>
    <p:sldId id="266" r:id="rId8"/>
    <p:sldId id="263" r:id="rId9"/>
    <p:sldId id="261" r:id="rId10"/>
    <p:sldId id="267" r:id="rId11"/>
    <p:sldId id="271" r:id="rId12"/>
    <p:sldId id="270" r:id="rId13"/>
    <p:sldId id="268" r:id="rId14"/>
    <p:sldId id="269" r:id="rId15"/>
    <p:sldId id="258" r:id="rId16"/>
    <p:sldId id="272"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7" autoAdjust="0"/>
    <p:restoredTop sz="94660"/>
  </p:normalViewPr>
  <p:slideViewPr>
    <p:cSldViewPr snapToGrid="0">
      <p:cViewPr varScale="1">
        <p:scale>
          <a:sx n="69" d="100"/>
          <a:sy n="69" d="100"/>
        </p:scale>
        <p:origin x="90" y="6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DA5F65F-CD25-4F09-BE27-3B31B6126964}" type="datetimeFigureOut">
              <a:rPr lang="ru-RU" smtClean="0"/>
              <a:t>14.10.2017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2745304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DA5F65F-CD25-4F09-BE27-3B31B6126964}" type="datetimeFigureOut">
              <a:rPr lang="ru-RU" smtClean="0"/>
              <a:t>14.10.2017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2271775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DA5F65F-CD25-4F09-BE27-3B31B6126964}" type="datetimeFigureOut">
              <a:rPr lang="ru-RU" smtClean="0"/>
              <a:t>14.10.2017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3916526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DA5F65F-CD25-4F09-BE27-3B31B6126964}" type="datetimeFigureOut">
              <a:rPr lang="ru-RU" smtClean="0"/>
              <a:t>14.10.2017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1048346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DA5F65F-CD25-4F09-BE27-3B31B6126964}" type="datetimeFigureOut">
              <a:rPr lang="ru-RU" smtClean="0"/>
              <a:t>14.10.2017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3703605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DA5F65F-CD25-4F09-BE27-3B31B6126964}" type="datetimeFigureOut">
              <a:rPr lang="ru-RU" smtClean="0"/>
              <a:t>14.10.2017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4243450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DA5F65F-CD25-4F09-BE27-3B31B6126964}" type="datetimeFigureOut">
              <a:rPr lang="ru-RU" smtClean="0"/>
              <a:t>14.10.2017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2927727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DA5F65F-CD25-4F09-BE27-3B31B6126964}" type="datetimeFigureOut">
              <a:rPr lang="ru-RU" smtClean="0"/>
              <a:t>14.10.2017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3866724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DA5F65F-CD25-4F09-BE27-3B31B6126964}" type="datetimeFigureOut">
              <a:rPr lang="ru-RU" smtClean="0"/>
              <a:t>14.10.2017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3291011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DA5F65F-CD25-4F09-BE27-3B31B6126964}" type="datetimeFigureOut">
              <a:rPr lang="ru-RU" smtClean="0"/>
              <a:t>14.10.2017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2317795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DA5F65F-CD25-4F09-BE27-3B31B6126964}" type="datetimeFigureOut">
              <a:rPr lang="ru-RU" smtClean="0"/>
              <a:t>14.10.2017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D6D803-44B6-4C6B-BB8A-69D96C95EF98}" type="slidenum">
              <a:rPr lang="ru-RU" smtClean="0"/>
              <a:t>‹#›</a:t>
            </a:fld>
            <a:endParaRPr lang="ru-RU"/>
          </a:p>
        </p:txBody>
      </p:sp>
    </p:spTree>
    <p:extLst>
      <p:ext uri="{BB962C8B-B14F-4D97-AF65-F5344CB8AC3E}">
        <p14:creationId xmlns:p14="http://schemas.microsoft.com/office/powerpoint/2010/main" val="1576965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A5F65F-CD25-4F09-BE27-3B31B6126964}" type="datetimeFigureOut">
              <a:rPr lang="ru-RU" smtClean="0"/>
              <a:t>14.10.2017</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D6D803-44B6-4C6B-BB8A-69D96C95EF98}" type="slidenum">
              <a:rPr lang="ru-RU" smtClean="0"/>
              <a:t>‹#›</a:t>
            </a:fld>
            <a:endParaRPr lang="ru-RU"/>
          </a:p>
        </p:txBody>
      </p:sp>
    </p:spTree>
    <p:extLst>
      <p:ext uri="{BB962C8B-B14F-4D97-AF65-F5344CB8AC3E}">
        <p14:creationId xmlns:p14="http://schemas.microsoft.com/office/powerpoint/2010/main" val="31366209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5.xml"/><Relationship Id="rId5" Type="http://schemas.openxmlformats.org/officeDocument/2006/relationships/image" Target="../media/image18.jpg"/><Relationship Id="rId4" Type="http://schemas.openxmlformats.org/officeDocument/2006/relationships/image" Target="../media/image17.gif"/></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4.xml"/><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956355" y="914401"/>
            <a:ext cx="7469061" cy="2147454"/>
          </a:xfrm>
          <a:prstGeom prst="roundRect">
            <a:avLst/>
          </a:prstGeom>
          <a:solidFill>
            <a:schemeClr val="accent4">
              <a:lumMod val="20000"/>
              <a:lumOff val="80000"/>
            </a:schemeClr>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a:solidFill>
                  <a:srgbClr val="002060"/>
                </a:solidFill>
                <a:latin typeface="Times New Roman" panose="02020603050405020304" pitchFamily="18" charset="0"/>
                <a:ea typeface="+mj-ea"/>
                <a:cs typeface="Times New Roman" panose="02020603050405020304" pitchFamily="18" charset="0"/>
              </a:rPr>
              <a:t>ДЫХАТЕЛЬНЫЕ  </a:t>
            </a:r>
            <a:r>
              <a:rPr lang="ru-RU" sz="3200" b="1" dirty="0" smtClean="0">
                <a:solidFill>
                  <a:srgbClr val="002060"/>
                </a:solidFill>
                <a:latin typeface="Times New Roman" panose="02020603050405020304" pitchFamily="18" charset="0"/>
                <a:ea typeface="+mj-ea"/>
                <a:cs typeface="Times New Roman" panose="02020603050405020304" pitchFamily="18" charset="0"/>
              </a:rPr>
              <a:t>УПРАЖНЕНИЯ</a:t>
            </a:r>
          </a:p>
          <a:p>
            <a:pPr algn="ctr"/>
            <a:r>
              <a:rPr lang="ru-RU" sz="2000" b="1" dirty="0" smtClean="0">
                <a:solidFill>
                  <a:srgbClr val="002060"/>
                </a:solidFill>
                <a:latin typeface="Times New Roman" panose="02020603050405020304" pitchFamily="18" charset="0"/>
                <a:ea typeface="+mj-ea"/>
                <a:cs typeface="Times New Roman" panose="02020603050405020304" pitchFamily="18" charset="0"/>
              </a:rPr>
              <a:t>( методические </a:t>
            </a:r>
            <a:r>
              <a:rPr lang="ru-RU" sz="2000" b="1" dirty="0" smtClean="0">
                <a:solidFill>
                  <a:srgbClr val="002060"/>
                </a:solidFill>
                <a:latin typeface="Times New Roman" panose="02020603050405020304" pitchFamily="18" charset="0"/>
                <a:ea typeface="+mj-ea"/>
                <a:cs typeface="Times New Roman" panose="02020603050405020304" pitchFamily="18" charset="0"/>
              </a:rPr>
              <a:t>материалы </a:t>
            </a:r>
            <a:r>
              <a:rPr lang="ru-RU" sz="2000" b="1" dirty="0" smtClean="0">
                <a:solidFill>
                  <a:srgbClr val="002060"/>
                </a:solidFill>
                <a:latin typeface="Times New Roman" panose="02020603050405020304" pitchFamily="18" charset="0"/>
                <a:ea typeface="+mj-ea"/>
                <a:cs typeface="Times New Roman" panose="02020603050405020304" pitchFamily="18" charset="0"/>
              </a:rPr>
              <a:t> к </a:t>
            </a:r>
            <a:r>
              <a:rPr lang="ru-RU" sz="2000" b="1" dirty="0">
                <a:solidFill>
                  <a:srgbClr val="002060"/>
                </a:solidFill>
                <a:latin typeface="Times New Roman" panose="02020603050405020304" pitchFamily="18" charset="0"/>
                <a:ea typeface="+mj-ea"/>
                <a:cs typeface="Times New Roman" panose="02020603050405020304" pitchFamily="18" charset="0"/>
              </a:rPr>
              <a:t>разделу </a:t>
            </a:r>
            <a:r>
              <a:rPr lang="ru-RU" sz="2000" b="1" dirty="0" smtClean="0">
                <a:solidFill>
                  <a:srgbClr val="002060"/>
                </a:solidFill>
                <a:latin typeface="Times New Roman" panose="02020603050405020304" pitchFamily="18" charset="0"/>
                <a:ea typeface="+mj-ea"/>
                <a:cs typeface="Times New Roman" panose="02020603050405020304" pitchFamily="18" charset="0"/>
              </a:rPr>
              <a:t>«Профессия</a:t>
            </a:r>
            <a:r>
              <a:rPr lang="ru-RU" sz="2000" b="1" dirty="0">
                <a:solidFill>
                  <a:srgbClr val="002060"/>
                </a:solidFill>
                <a:latin typeface="Times New Roman" panose="02020603050405020304" pitchFamily="18" charset="0"/>
                <a:ea typeface="+mj-ea"/>
                <a:cs typeface="Times New Roman" panose="02020603050405020304" pitchFamily="18" charset="0"/>
              </a:rPr>
              <a:t>: </a:t>
            </a:r>
            <a:r>
              <a:rPr lang="ru-RU" sz="2000" b="1" dirty="0" smtClean="0">
                <a:solidFill>
                  <a:srgbClr val="002060"/>
                </a:solidFill>
                <a:latin typeface="Times New Roman" panose="02020603050405020304" pitchFamily="18" charset="0"/>
                <a:ea typeface="+mj-ea"/>
                <a:cs typeface="Times New Roman" panose="02020603050405020304" pitchFamily="18" charset="0"/>
              </a:rPr>
              <a:t>актер» образовательной </a:t>
            </a:r>
            <a:r>
              <a:rPr lang="ru-RU" sz="2000" b="1" dirty="0" smtClean="0">
                <a:solidFill>
                  <a:srgbClr val="002060"/>
                </a:solidFill>
                <a:latin typeface="Times New Roman" panose="02020603050405020304" pitchFamily="18" charset="0"/>
                <a:ea typeface="+mj-ea"/>
                <a:cs typeface="Times New Roman" panose="02020603050405020304" pitchFamily="18" charset="0"/>
              </a:rPr>
              <a:t>программы «Киностудия- Свет. Камера. Мотор». Тема занятия «Сценическая </a:t>
            </a:r>
            <a:r>
              <a:rPr lang="ru-RU" sz="2000" b="1" dirty="0" smtClean="0">
                <a:solidFill>
                  <a:srgbClr val="002060"/>
                </a:solidFill>
                <a:latin typeface="Times New Roman" panose="02020603050405020304" pitchFamily="18" charset="0"/>
                <a:ea typeface="+mj-ea"/>
                <a:cs typeface="Times New Roman" panose="02020603050405020304" pitchFamily="18" charset="0"/>
              </a:rPr>
              <a:t>речь</a:t>
            </a:r>
            <a:r>
              <a:rPr lang="ru-RU" sz="2000" b="1" dirty="0" smtClean="0">
                <a:solidFill>
                  <a:srgbClr val="002060"/>
                </a:solidFill>
                <a:latin typeface="Times New Roman" panose="02020603050405020304" pitchFamily="18" charset="0"/>
                <a:ea typeface="+mj-ea"/>
                <a:cs typeface="Times New Roman" panose="02020603050405020304" pitchFamily="18" charset="0"/>
              </a:rPr>
              <a:t>». )</a:t>
            </a:r>
            <a:endParaRPr lang="ru-RU" sz="2000" b="1" dirty="0" smtClean="0">
              <a:solidFill>
                <a:srgbClr val="002060"/>
              </a:solidFill>
              <a:latin typeface="Times New Roman" panose="02020603050405020304" pitchFamily="18" charset="0"/>
              <a:ea typeface="+mj-ea"/>
              <a:cs typeface="Times New Roman" panose="02020603050405020304" pitchFamily="18" charset="0"/>
            </a:endParaRPr>
          </a:p>
          <a:p>
            <a:pPr algn="ctr"/>
            <a:endParaRPr lang="ru-RU" sz="3200" dirty="0">
              <a:solidFill>
                <a:srgbClr val="002060"/>
              </a:solidFill>
            </a:endParaRPr>
          </a:p>
        </p:txBody>
      </p:sp>
      <p:sp>
        <p:nvSpPr>
          <p:cNvPr id="5" name="Скругленный прямоугольник 4"/>
          <p:cNvSpPr/>
          <p:nvPr/>
        </p:nvSpPr>
        <p:spPr>
          <a:xfrm>
            <a:off x="540566" y="3941380"/>
            <a:ext cx="11082866" cy="1954574"/>
          </a:xfrm>
          <a:prstGeom prst="roundRect">
            <a:avLst/>
          </a:prstGeom>
          <a:solidFill>
            <a:schemeClr val="accent2">
              <a:lumMod val="40000"/>
              <a:lumOff val="60000"/>
            </a:schemeClr>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pPr>
            <a:r>
              <a:rPr lang="ru-RU" sz="2400" b="1" dirty="0" smtClean="0">
                <a:solidFill>
                  <a:srgbClr val="002060"/>
                </a:solidFill>
                <a:latin typeface="Times New Roman" panose="02020603050405020304" pitchFamily="18" charset="0"/>
                <a:cs typeface="Times New Roman" panose="02020603050405020304" pitchFamily="18" charset="0"/>
              </a:rPr>
              <a:t>                   Выполнила: педагог дополнительного образования </a:t>
            </a:r>
          </a:p>
          <a:p>
            <a:pPr lvl="0" algn="ctr">
              <a:lnSpc>
                <a:spcPct val="90000"/>
              </a:lnSpc>
              <a:spcBef>
                <a:spcPts val="1000"/>
              </a:spcBef>
            </a:pPr>
            <a:r>
              <a:rPr lang="ru-RU" sz="2400" b="1" dirty="0" smtClean="0">
                <a:solidFill>
                  <a:srgbClr val="002060"/>
                </a:solidFill>
                <a:latin typeface="Times New Roman" panose="02020603050405020304" pitchFamily="18" charset="0"/>
                <a:cs typeface="Times New Roman" panose="02020603050405020304" pitchFamily="18" charset="0"/>
              </a:rPr>
              <a:t>                        Суконкина Елена Петровна</a:t>
            </a:r>
            <a:endParaRPr lang="ru-RU" sz="2400" b="1"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446" y="4345132"/>
            <a:ext cx="1651000" cy="11049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7896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Текст 4"/>
          <p:cNvSpPr>
            <a:spLocks noGrp="1"/>
          </p:cNvSpPr>
          <p:nvPr>
            <p:ph type="body" idx="1"/>
          </p:nvPr>
        </p:nvSpPr>
        <p:spPr>
          <a:xfrm>
            <a:off x="1092034" y="4120054"/>
            <a:ext cx="10374751" cy="1765738"/>
          </a:xfrm>
          <a:solidFill>
            <a:schemeClr val="accent4">
              <a:lumMod val="20000"/>
              <a:lumOff val="80000"/>
            </a:schemeClr>
          </a:solidFill>
          <a:ln w="19050">
            <a:solidFill>
              <a:schemeClr val="tx1"/>
            </a:solidFill>
          </a:ln>
        </p:spPr>
        <p:txBody>
          <a:bodyPr>
            <a:normAutofit/>
          </a:bodyPr>
          <a:lstStyle/>
          <a:p>
            <a:pPr algn="ctr"/>
            <a:r>
              <a:rPr lang="ru-RU"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В начале курса занятий необходимо уделить большое внимание выработке правильного дыхания, что оптимизирует газообмен и кровообращение, вентиляцию всех участков легких, массаж органов брюшной полости; способствует общему оздоровлению и улучшению самочувствия. Оно успокаивает и способствует концентрации внимания. </a:t>
            </a: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9" name="Объект 8"/>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3970091" y="435551"/>
            <a:ext cx="4396143" cy="327555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084095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797746" y="459718"/>
            <a:ext cx="10515600" cy="1325563"/>
          </a:xfrm>
          <a:solidFill>
            <a:schemeClr val="accent4">
              <a:lumMod val="20000"/>
              <a:lumOff val="80000"/>
            </a:schemeClr>
          </a:solidFill>
          <a:ln w="28575">
            <a:solidFill>
              <a:srgbClr val="002060"/>
            </a:solidFill>
          </a:ln>
        </p:spPr>
        <p:txBody>
          <a:bodyPr>
            <a:normAutofit/>
          </a:bodyPr>
          <a:lstStyle/>
          <a:p>
            <a:pPr algn="ctr"/>
            <a:r>
              <a:rPr lang="ru-RU"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Одной из важнейших целей организации правильного дыхания у детей является формирование у них базовых составляющих произвольной </a:t>
            </a:r>
            <a:r>
              <a:rPr lang="ru-RU" sz="2400" b="1"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саморегуляции</a:t>
            </a:r>
            <a:r>
              <a:rPr lang="ru-RU"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ru-RU" sz="2400" dirty="0">
              <a:solidFill>
                <a:srgbClr val="002060"/>
              </a:solidFill>
            </a:endParaRPr>
          </a:p>
        </p:txBody>
      </p:sp>
      <p:sp>
        <p:nvSpPr>
          <p:cNvPr id="6" name="Объект 5"/>
          <p:cNvSpPr>
            <a:spLocks noGrp="1"/>
          </p:cNvSpPr>
          <p:nvPr>
            <p:ph sz="half" idx="2"/>
          </p:nvPr>
        </p:nvSpPr>
        <p:spPr>
          <a:xfrm>
            <a:off x="503935" y="2290092"/>
            <a:ext cx="6412350" cy="3722781"/>
          </a:xfrm>
          <a:solidFill>
            <a:schemeClr val="accent1">
              <a:lumMod val="20000"/>
              <a:lumOff val="80000"/>
            </a:schemeClr>
          </a:solidFill>
          <a:ln w="19050">
            <a:solidFill>
              <a:srgbClr val="002060"/>
            </a:solidFill>
          </a:ln>
        </p:spPr>
        <p:txBody>
          <a:bodyPr>
            <a:noAutofit/>
          </a:bodyPr>
          <a:lstStyle/>
          <a:p>
            <a:pPr marL="0" indent="0" algn="ctr">
              <a:lnSpc>
                <a:spcPct val="100000"/>
              </a:lnSpc>
              <a:buNone/>
            </a:pPr>
            <a:endParaRPr lang="ru-RU" sz="24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ctr">
              <a:lnSpc>
                <a:spcPct val="100000"/>
              </a:lnSpc>
              <a:buNone/>
            </a:pPr>
            <a:r>
              <a:rPr lang="ru-RU" sz="24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Ритм дыхания единственный из всех телесных ритмов, подвластный спонтанной, сознательной и активной регуляции со стороны человека. Тренировка делает глубокое медленное дыхание простым и естественным, регулируемым непроизвольно. </a:t>
            </a:r>
            <a:endParaRPr lang="ru-RU" sz="2400" b="1" dirty="0">
              <a:solidFill>
                <a:srgbClr val="002060"/>
              </a:solidFill>
              <a:latin typeface="Times New Roman" panose="02020603050405020304" pitchFamily="18" charset="0"/>
              <a:cs typeface="Times New Roman" panose="02020603050405020304" pitchFamily="18" charset="0"/>
            </a:endParaRPr>
          </a:p>
        </p:txBody>
      </p:sp>
      <p:pic>
        <p:nvPicPr>
          <p:cNvPr id="11" name="Объект 10"/>
          <p:cNvPicPr>
            <a:picLocks noGrp="1" noChangeAspect="1"/>
          </p:cNvPicPr>
          <p:nvPr>
            <p:ph sz="quarter" idx="4"/>
          </p:nvPr>
        </p:nvPicPr>
        <p:blipFill>
          <a:blip r:embed="rId2" cstate="print">
            <a:extLst>
              <a:ext uri="{28A0092B-C50C-407E-A947-70E740481C1C}">
                <a14:useLocalDpi xmlns:a14="http://schemas.microsoft.com/office/drawing/2010/main" val="0"/>
              </a:ext>
            </a:extLst>
          </a:blip>
          <a:stretch>
            <a:fillRect/>
          </a:stretch>
        </p:blipFill>
        <p:spPr>
          <a:xfrm>
            <a:off x="7155237" y="2473543"/>
            <a:ext cx="4535652" cy="340173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239966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6"/>
            <a:ext cx="10515600" cy="875096"/>
          </a:xfrm>
          <a:solidFill>
            <a:schemeClr val="accent4">
              <a:lumMod val="20000"/>
              <a:lumOff val="80000"/>
            </a:schemeClr>
          </a:solidFill>
          <a:ln w="28575">
            <a:solidFill>
              <a:srgbClr val="002060"/>
            </a:solidFill>
          </a:ln>
        </p:spPr>
        <p:txBody>
          <a:bodyPr>
            <a:normAutofit fontScale="90000"/>
          </a:bodyPr>
          <a:lstStyle/>
          <a:p>
            <a:pPr algn="ctr"/>
            <a:r>
              <a:rPr lang="ru-RU"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Основным является полное дыхание, то есть сочетание грудного и брюшного дыхания; выполнять его нужно сначала лежа, потом сидя и наконец стоя.</a:t>
            </a:r>
            <a:endParaRPr lang="ru-RU" dirty="0"/>
          </a:p>
        </p:txBody>
      </p:sp>
      <p:sp>
        <p:nvSpPr>
          <p:cNvPr id="3" name="Текст 2"/>
          <p:cNvSpPr>
            <a:spLocks noGrp="1"/>
          </p:cNvSpPr>
          <p:nvPr>
            <p:ph type="body" idx="1"/>
          </p:nvPr>
        </p:nvSpPr>
        <p:spPr>
          <a:xfrm>
            <a:off x="1519830" y="4409616"/>
            <a:ext cx="9091448" cy="1871335"/>
          </a:xfrm>
          <a:solidFill>
            <a:schemeClr val="accent1">
              <a:lumMod val="20000"/>
              <a:lumOff val="80000"/>
            </a:schemeClr>
          </a:solidFill>
          <a:ln w="19050">
            <a:solidFill>
              <a:srgbClr val="002060"/>
            </a:solidFill>
          </a:ln>
        </p:spPr>
        <p:txBody>
          <a:bodyPr>
            <a:normAutofit/>
          </a:bodyPr>
          <a:lstStyle/>
          <a:p>
            <a:pPr lvl="0" algn="ctr"/>
            <a:r>
              <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Пока ребенок не научится ды</a:t>
            </a:r>
            <a:r>
              <a:rPr lang="ru-RU" b="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ш</a:t>
            </a:r>
            <a:r>
              <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ать правильно, рекомендуется положить одну его руку на грудь, другую на живот (сверху зафиксировать их руками взрослого </a:t>
            </a:r>
            <a:r>
              <a:rPr lang="ru-RU"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педагога</a:t>
            </a:r>
            <a:r>
              <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родителей) для контроля за полнотой дыхательных движений. </a:t>
            </a:r>
          </a:p>
          <a:p>
            <a:pPr algn="ctr"/>
            <a:endParaRPr lang="ru-RU" dirty="0"/>
          </a:p>
        </p:txBody>
      </p:sp>
      <p:pic>
        <p:nvPicPr>
          <p:cNvPr id="12" name="Объект 11"/>
          <p:cNvPicPr>
            <a:picLocks noGrp="1" noChangeAspect="1"/>
          </p:cNvPicPr>
          <p:nvPr>
            <p:ph sz="quarter" idx="4"/>
          </p:nvPr>
        </p:nvPicPr>
        <p:blipFill rotWithShape="1">
          <a:blip r:embed="rId2">
            <a:extLst>
              <a:ext uri="{28A0092B-C50C-407E-A947-70E740481C1C}">
                <a14:useLocalDpi xmlns:a14="http://schemas.microsoft.com/office/drawing/2010/main" val="0"/>
              </a:ext>
            </a:extLst>
          </a:blip>
          <a:srcRect r="48219"/>
          <a:stretch/>
        </p:blipFill>
        <p:spPr>
          <a:xfrm>
            <a:off x="797225" y="2140881"/>
            <a:ext cx="3536014" cy="1585992"/>
          </a:xfrm>
        </p:spPr>
      </p:pic>
      <p:pic>
        <p:nvPicPr>
          <p:cNvPr id="13" name="Рисунок 12"/>
          <p:cNvPicPr>
            <a:picLocks noChangeAspect="1"/>
          </p:cNvPicPr>
          <p:nvPr/>
        </p:nvPicPr>
        <p:blipFill rotWithShape="1">
          <a:blip r:embed="rId3">
            <a:extLst>
              <a:ext uri="{28A0092B-C50C-407E-A947-70E740481C1C}">
                <a14:useLocalDpi xmlns:a14="http://schemas.microsoft.com/office/drawing/2010/main" val="0"/>
              </a:ext>
            </a:extLst>
          </a:blip>
          <a:srcRect l="10943" t="7295" r="54929"/>
          <a:stretch/>
        </p:blipFill>
        <p:spPr>
          <a:xfrm>
            <a:off x="9904152" y="1506637"/>
            <a:ext cx="943956" cy="2430524"/>
          </a:xfrm>
          <a:prstGeom prst="rect">
            <a:avLst/>
          </a:prstGeom>
        </p:spPr>
      </p:pic>
      <p:pic>
        <p:nvPicPr>
          <p:cNvPr id="14" name="Рисунок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8343" y="1882781"/>
            <a:ext cx="2814385" cy="2099531"/>
          </a:xfrm>
          <a:prstGeom prst="rect">
            <a:avLst/>
          </a:prstGeom>
        </p:spPr>
      </p:pic>
      <p:sp>
        <p:nvSpPr>
          <p:cNvPr id="4" name="Текст 3"/>
          <p:cNvSpPr>
            <a:spLocks noGrp="1"/>
          </p:cNvSpPr>
          <p:nvPr>
            <p:ph type="body" sz="quarter" idx="3"/>
          </p:nvPr>
        </p:nvSpPr>
        <p:spPr/>
        <p:txBody>
          <a:bodyPr/>
          <a:lstStyle/>
          <a:p>
            <a:endParaRPr lang="ru-RU" dirty="0"/>
          </a:p>
        </p:txBody>
      </p:sp>
    </p:spTree>
    <p:extLst>
      <p:ext uri="{BB962C8B-B14F-4D97-AF65-F5344CB8AC3E}">
        <p14:creationId xmlns:p14="http://schemas.microsoft.com/office/powerpoint/2010/main" val="1681638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sz="half" idx="2"/>
          </p:nvPr>
        </p:nvSpPr>
        <p:spPr>
          <a:xfrm>
            <a:off x="829979" y="550149"/>
            <a:ext cx="10385260" cy="3433271"/>
          </a:xfrm>
          <a:solidFill>
            <a:schemeClr val="accent4">
              <a:lumMod val="20000"/>
              <a:lumOff val="80000"/>
            </a:schemeClr>
          </a:solidFill>
          <a:ln w="28575">
            <a:solidFill>
              <a:schemeClr val="tx1"/>
            </a:solidFill>
          </a:ln>
        </p:spPr>
        <p:txBody>
          <a:bodyPr>
            <a:noAutofit/>
          </a:bodyPr>
          <a:lstStyle/>
          <a:p>
            <a:pPr marL="0" indent="0" algn="ctr">
              <a:buNone/>
            </a:pPr>
            <a:r>
              <a:rPr lang="ru-RU" sz="24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Универсальным является обучение четырехфазным дыхательным упражнениям, содержащим равные по времени этапы: </a:t>
            </a:r>
          </a:p>
          <a:p>
            <a:pPr marL="0" indent="0" algn="ctr">
              <a:buNone/>
            </a:pPr>
            <a:r>
              <a:rPr lang="ru-RU" b="1" dirty="0" smtClean="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«вдох – задержка - выдох - задержка»</a:t>
            </a:r>
            <a:r>
              <a:rPr lang="ru-RU" sz="24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0" indent="0" algn="ctr">
              <a:buNone/>
            </a:pPr>
            <a:r>
              <a:rPr lang="ru-RU" sz="24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Вначале каждый из них может составлять 2-3 сек. с постепенным увеличением до 7 сек. Вначале необходимой бывает фиксация </a:t>
            </a:r>
            <a:r>
              <a:rPr lang="ru-RU" sz="24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педагогм</a:t>
            </a:r>
            <a:r>
              <a:rPr lang="ru-RU" sz="24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рук ребенка, что значительно облегчает обучение. Педагог должен также вслух отсчитывать указанные временные интервалы с постепенным переходом к самостоятельному выполнению упражнений ребенком.</a:t>
            </a:r>
            <a:endParaRPr lang="ru-RU" sz="2400" b="1" dirty="0">
              <a:solidFill>
                <a:srgbClr val="002060"/>
              </a:solidFill>
              <a:latin typeface="Times New Roman" panose="02020603050405020304" pitchFamily="18" charset="0"/>
              <a:cs typeface="Times New Roman" panose="02020603050405020304" pitchFamily="18" charset="0"/>
            </a:endParaRPr>
          </a:p>
        </p:txBody>
      </p:sp>
      <p:pic>
        <p:nvPicPr>
          <p:cNvPr id="11" name="Объект 10"/>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3797459" y="4265771"/>
            <a:ext cx="4324350" cy="227647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943974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sz="half" idx="2"/>
          </p:nvPr>
        </p:nvSpPr>
        <p:spPr>
          <a:xfrm>
            <a:off x="1166648" y="1608082"/>
            <a:ext cx="9732579" cy="4844339"/>
          </a:xfrm>
          <a:solidFill>
            <a:schemeClr val="accent1">
              <a:lumMod val="20000"/>
              <a:lumOff val="80000"/>
            </a:schemeClr>
          </a:solidFill>
          <a:ln w="28575">
            <a:solidFill>
              <a:srgbClr val="002060"/>
            </a:solidFill>
          </a:ln>
        </p:spPr>
        <p:txBody>
          <a:bodyPr>
            <a:normAutofit lnSpcReduction="10000"/>
          </a:bodyPr>
          <a:lstStyle/>
          <a:p>
            <a:pPr marL="0" indent="0">
              <a:buNone/>
            </a:pPr>
            <a:endParaRPr lang="ru-RU"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ru-RU" sz="2000" b="1" dirty="0" smtClean="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1. Вдох:</a:t>
            </a:r>
          </a:p>
          <a:p>
            <a:pPr>
              <a:buFont typeface="Wingdings" panose="05000000000000000000" pitchFamily="2" charset="2"/>
              <a:buChar char="v"/>
            </a:pP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-распустить мышцы живота, начать вдох, опустить диафрагму вниз, выдвигая живот вперед;</a:t>
            </a:r>
          </a:p>
          <a:p>
            <a:pPr>
              <a:buFont typeface="Wingdings" panose="05000000000000000000" pitchFamily="2" charset="2"/>
              <a:buChar char="v"/>
            </a:pP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-наполнить среднюю часть легких, расширяя грудную клетку с помощью межреберных мышц;</a:t>
            </a:r>
          </a:p>
          <a:p>
            <a:pPr>
              <a:buFont typeface="Wingdings" panose="05000000000000000000" pitchFamily="2" charset="2"/>
              <a:buChar char="v"/>
            </a:pP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-приподнять грудину и ключицы, наполнить воздухом верхушки легких. </a:t>
            </a:r>
          </a:p>
          <a:p>
            <a:pPr marL="0" indent="0">
              <a:buNone/>
            </a:pPr>
            <a:r>
              <a:rPr lang="ru-RU" sz="2000" b="1" dirty="0" smtClean="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2. Пауза. </a:t>
            </a:r>
          </a:p>
          <a:p>
            <a:pPr marL="0" indent="0">
              <a:buNone/>
            </a:pPr>
            <a:r>
              <a:rPr lang="ru-RU" sz="2000" b="1" dirty="0" smtClean="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3. Выдох:</a:t>
            </a:r>
          </a:p>
          <a:p>
            <a:pPr>
              <a:buFont typeface="Wingdings" panose="05000000000000000000" pitchFamily="2" charset="2"/>
              <a:buChar char="v"/>
            </a:pP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-приподнять диафрагму вверх и втянуть живот; </a:t>
            </a:r>
          </a:p>
          <a:p>
            <a:pPr>
              <a:buFont typeface="Wingdings" panose="05000000000000000000" pitchFamily="2" charset="2"/>
              <a:buChar char="v"/>
            </a:pP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-опустить ребра, используя группу межреберных мышц;</a:t>
            </a:r>
          </a:p>
          <a:p>
            <a:pPr>
              <a:buFont typeface="Wingdings" panose="05000000000000000000" pitchFamily="2" charset="2"/>
              <a:buChar char="v"/>
            </a:pP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 опустить грудину и ключицы, выпуская воздух из верхушек легких. </a:t>
            </a:r>
          </a:p>
          <a:p>
            <a:pPr marL="0" indent="0">
              <a:buNone/>
            </a:pPr>
            <a:r>
              <a:rPr lang="ru-RU" sz="2000" b="1" dirty="0" smtClean="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4. Пауза.</a:t>
            </a:r>
            <a:endParaRPr lang="ru-RU" sz="2000" b="1" dirty="0">
              <a:solidFill>
                <a:srgbClr val="0070C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41434" y="243494"/>
            <a:ext cx="11130456" cy="1089529"/>
          </a:xfrm>
          <a:prstGeom prst="rect">
            <a:avLst/>
          </a:prstGeom>
          <a:solidFill>
            <a:schemeClr val="accent4">
              <a:lumMod val="20000"/>
              <a:lumOff val="80000"/>
            </a:schemeClr>
          </a:solidFill>
          <a:ln w="19050">
            <a:solidFill>
              <a:schemeClr val="tx1"/>
            </a:solidFill>
          </a:ln>
        </p:spPr>
        <p:txBody>
          <a:bodyPr wrap="square">
            <a:spAutoFit/>
          </a:bodyPr>
          <a:lstStyle/>
          <a:p>
            <a:pPr lvl="0" algn="ctr">
              <a:lnSpc>
                <a:spcPct val="90000"/>
              </a:lnSpc>
              <a:spcBef>
                <a:spcPts val="1000"/>
              </a:spcBef>
            </a:pPr>
            <a:r>
              <a:rPr lang="ru-RU"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Правильное дыхание- это медленное, глубокое, диафрагмальное дыхание (при котором легкие заполняются от самых нижних отделов до верхних), состоящее из  четырех этапов:</a:t>
            </a:r>
          </a:p>
        </p:txBody>
      </p:sp>
    </p:spTree>
    <p:extLst>
      <p:ext uri="{BB962C8B-B14F-4D97-AF65-F5344CB8AC3E}">
        <p14:creationId xmlns:p14="http://schemas.microsoft.com/office/powerpoint/2010/main" val="1381639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46537" y="441433"/>
            <a:ext cx="10934975" cy="2627588"/>
          </a:xfrm>
          <a:solidFill>
            <a:schemeClr val="accent4">
              <a:lumMod val="20000"/>
              <a:lumOff val="80000"/>
            </a:schemeClr>
          </a:solidFill>
          <a:ln w="19050">
            <a:solidFill>
              <a:srgbClr val="002060"/>
            </a:solidFill>
          </a:ln>
        </p:spPr>
        <p:txBody>
          <a:bodyPr>
            <a:noAutofit/>
          </a:bodyPr>
          <a:lstStyle/>
          <a:p>
            <a:pPr lvl="0" algn="ctr">
              <a:spcBef>
                <a:spcPts val="1000"/>
              </a:spcBef>
            </a:pPr>
            <a:r>
              <a:rPr lang="ru-RU"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Отработку дыхательных упражнений лучше всего начинать со стадии выдоха, после чего, выждав естественную паузу и дождавшись момента, когда появится желание вдохнуть, сделать приятный, глубокий, без напряжения вдох ртом или носом. Нужно внимательно следить за тем, чтобы двигалась диафрагма и оставались спокойными плечи. При выполнении упражнения в положении сидя или стоя - не нагибаться вперед. Все упражнения выполняются по </a:t>
            </a:r>
            <a:r>
              <a:rPr lang="ru-RU" sz="24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3-5 раз</a:t>
            </a:r>
            <a:r>
              <a:rPr lang="ru-RU"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1" dirty="0">
                <a:solidFill>
                  <a:srgbClr val="002060"/>
                </a:solidFill>
                <a:latin typeface="Times New Roman" panose="02020603050405020304" pitchFamily="18" charset="0"/>
                <a:ea typeface="+mn-ea"/>
                <a:cs typeface="Times New Roman" panose="02020603050405020304" pitchFamily="18" charset="0"/>
              </a:rPr>
              <a:t/>
            </a:r>
            <a:br>
              <a:rPr lang="ru-RU" sz="2400" b="1" dirty="0">
                <a:solidFill>
                  <a:srgbClr val="002060"/>
                </a:solidFill>
                <a:latin typeface="Times New Roman" panose="02020603050405020304" pitchFamily="18" charset="0"/>
                <a:ea typeface="+mn-ea"/>
                <a:cs typeface="Times New Roman" panose="02020603050405020304" pitchFamily="18" charset="0"/>
              </a:rPr>
            </a:br>
            <a:endParaRPr lang="ru-RU" sz="2400" dirty="0">
              <a:solidFill>
                <a:srgbClr val="002060"/>
              </a:solidFill>
            </a:endParaRPr>
          </a:p>
        </p:txBody>
      </p:sp>
      <p:sp>
        <p:nvSpPr>
          <p:cNvPr id="7" name="Текст 6"/>
          <p:cNvSpPr>
            <a:spLocks noGrp="1"/>
          </p:cNvSpPr>
          <p:nvPr>
            <p:ph type="body" sz="quarter" idx="3"/>
          </p:nvPr>
        </p:nvSpPr>
        <p:spPr>
          <a:xfrm>
            <a:off x="517635" y="3731173"/>
            <a:ext cx="6723993" cy="2343806"/>
          </a:xfrm>
          <a:solidFill>
            <a:schemeClr val="accent1">
              <a:lumMod val="20000"/>
              <a:lumOff val="80000"/>
            </a:schemeClr>
          </a:solidFill>
          <a:ln w="28575">
            <a:solidFill>
              <a:srgbClr val="002060"/>
            </a:solidFill>
          </a:ln>
        </p:spPr>
        <p:txBody>
          <a:bodyPr>
            <a:normAutofit/>
          </a:bodyPr>
          <a:lstStyle/>
          <a:p>
            <a:pPr>
              <a:lnSpc>
                <a:spcPct val="100000"/>
              </a:lnSpc>
            </a:pPr>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 Сделать полный выдох, набрать воздух медленно через нос, следя за тем, чтобы передняя брюшная стенка все больше выдавалась вперед (набирать воздух свободно, не напрягаясь). При этом </a:t>
            </a:r>
            <a:r>
              <a:rPr lang="ru-RU" sz="18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диафрагма </a:t>
            </a:r>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уплощается, увеличивая объем легких, грудная клетка </a:t>
            </a:r>
            <a:r>
              <a:rPr lang="ru-RU" sz="18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расширяется</a:t>
            </a:r>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На </a:t>
            </a:r>
            <a:r>
              <a:rPr lang="ru-RU" sz="18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2-5 </a:t>
            </a:r>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сек. задержать воздух, затем начать выдох ртом с </a:t>
            </a:r>
            <a:r>
              <a:rPr lang="ru-RU" sz="18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подтягиванием </a:t>
            </a:r>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брюшной стенки; в конце выдоха опускается грудь. Вдыхать и </a:t>
            </a:r>
            <a:r>
              <a:rPr lang="ru-RU" sz="18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выдыхать- </a:t>
            </a:r>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плавно, избегая толчков.</a:t>
            </a:r>
            <a:endParaRPr lang="ru-RU" sz="1800" dirty="0">
              <a:solidFill>
                <a:srgbClr val="002060"/>
              </a:solidFill>
              <a:latin typeface="Times New Roman" panose="02020603050405020304" pitchFamily="18" charset="0"/>
              <a:cs typeface="Times New Roman" panose="02020603050405020304" pitchFamily="18" charset="0"/>
            </a:endParaRPr>
          </a:p>
        </p:txBody>
      </p:sp>
      <p:pic>
        <p:nvPicPr>
          <p:cNvPr id="2" name="Объект 1"/>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7620712" y="3457797"/>
            <a:ext cx="3814543" cy="284436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969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Текст 4"/>
          <p:cNvSpPr>
            <a:spLocks noGrp="1"/>
          </p:cNvSpPr>
          <p:nvPr>
            <p:ph type="body" idx="1"/>
          </p:nvPr>
        </p:nvSpPr>
        <p:spPr>
          <a:xfrm>
            <a:off x="692643" y="346841"/>
            <a:ext cx="5157787" cy="2165131"/>
          </a:xfrm>
          <a:solidFill>
            <a:schemeClr val="accent1">
              <a:lumMod val="20000"/>
              <a:lumOff val="80000"/>
            </a:schemeClr>
          </a:solidFill>
          <a:ln w="28575">
            <a:solidFill>
              <a:srgbClr val="002060"/>
            </a:solidFill>
          </a:ln>
        </p:spPr>
        <p:txBody>
          <a:bodyPr>
            <a:noAutofit/>
          </a:bodyPr>
          <a:lstStyle/>
          <a:p>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 Правую руку положить на область движения диафрагмы. </a:t>
            </a:r>
            <a:r>
              <a:rPr lang="ru-RU" sz="18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Сделать </a:t>
            </a:r>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выдох и, когда появится желание вдохнуть, с закрытым ртом сделать глубокий, без напряжения вдох носом. Затем пауза (задержать грудную клетку в расширенном состоянии). Сделать полный выдох, медленно и плавно выпуская воздух через нос. Пауза.</a:t>
            </a:r>
            <a:endParaRPr lang="ru-RU" sz="1800" dirty="0">
              <a:solidFill>
                <a:srgbClr val="002060"/>
              </a:solidFill>
              <a:latin typeface="Times New Roman" panose="02020603050405020304" pitchFamily="18" charset="0"/>
              <a:cs typeface="Times New Roman" panose="02020603050405020304" pitchFamily="18" charset="0"/>
            </a:endParaRPr>
          </a:p>
        </p:txBody>
      </p:sp>
      <p:sp>
        <p:nvSpPr>
          <p:cNvPr id="7" name="Текст 6"/>
          <p:cNvSpPr>
            <a:spLocks noGrp="1"/>
          </p:cNvSpPr>
          <p:nvPr>
            <p:ph type="body" sz="quarter" idx="3"/>
          </p:nvPr>
        </p:nvSpPr>
        <p:spPr>
          <a:xfrm>
            <a:off x="6535046" y="665018"/>
            <a:ext cx="5185815" cy="5056908"/>
          </a:xfrm>
          <a:solidFill>
            <a:schemeClr val="accent1">
              <a:lumMod val="20000"/>
              <a:lumOff val="80000"/>
            </a:schemeClr>
          </a:solidFill>
          <a:ln w="28575">
            <a:solidFill>
              <a:srgbClr val="002060"/>
            </a:solidFill>
          </a:ln>
        </p:spPr>
        <p:txBody>
          <a:bodyPr>
            <a:normAutofit/>
          </a:bodyPr>
          <a:lstStyle/>
          <a:p>
            <a:pPr lvl="0" algn="ct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 После выдоха начать дыхание через нос, следя,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правильно ли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работают диафрагма, нижние ребра и мышцы живота, спокойны ли плечи. Выдержав паузу, начать постепенный, плавный выдох через узкое отверстие, образованное губами. При этом должно возникнуть ощущение, будто струя воздуха является продолжением воздушного потока, идущего от диафрагмы. Необходимо следить за тем, чтобы не было напряжения в верхней части грудной клетки и шее. При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ощущении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напряжения следует, расслабившись, медленно покачать головой вправо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влево, вперед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назад, по кругу. </a:t>
            </a:r>
            <a:endParaRPr lang="ru-RU" sz="2000" dirty="0">
              <a:solidFill>
                <a:srgbClr val="002060"/>
              </a:solidFill>
              <a:latin typeface="Times New Roman" panose="02020603050405020304" pitchFamily="18" charset="0"/>
              <a:cs typeface="Times New Roman" panose="02020603050405020304" pitchFamily="18" charset="0"/>
            </a:endParaRPr>
          </a:p>
          <a:p>
            <a:endParaRPr lang="ru-RU" dirty="0"/>
          </a:p>
        </p:txBody>
      </p:sp>
      <p:pic>
        <p:nvPicPr>
          <p:cNvPr id="3" name="Объект 2"/>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737244" y="3089877"/>
            <a:ext cx="5085487" cy="318108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09870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sz="half" idx="2"/>
          </p:nvPr>
        </p:nvSpPr>
        <p:spPr>
          <a:xfrm>
            <a:off x="429885" y="960055"/>
            <a:ext cx="5949895" cy="4820635"/>
          </a:xfrm>
          <a:solidFill>
            <a:schemeClr val="accent1">
              <a:lumMod val="20000"/>
              <a:lumOff val="80000"/>
            </a:schemeClr>
          </a:solidFill>
          <a:ln w="19050">
            <a:solidFill>
              <a:srgbClr val="002060"/>
            </a:solidFill>
          </a:ln>
        </p:spPr>
        <p:txBody>
          <a:bodyPr>
            <a:noAutofit/>
          </a:bodyPr>
          <a:lstStyle/>
          <a:p>
            <a:pPr marL="0" indent="0" algn="ctr">
              <a:lnSpc>
                <a:spcPct val="120000"/>
              </a:lnSpc>
              <a:buNone/>
            </a:pPr>
            <a:r>
              <a:rPr lang="ru-RU" sz="2000" b="1" dirty="0" smtClean="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«Шарик». </a:t>
            </a: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Повышение эффективности выполнения дыхательных упражнений достигается благодаря использованию образного представления, подключения воображения, так хорошо развитого у детей. Например, возможен образ желтого или оранжевого теплого шарика, расположенного в животе (соответственно надувающегося и </a:t>
            </a:r>
            <a:r>
              <a:rPr lang="ru-RU"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сдувающегося</a:t>
            </a: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в ритме дыхания). Ребенку также предлагается вокализировать на выдохе, припевая, отдельные звуки (а, о, у, ш, х) и их сочетания (з переходит в с, о в у, ш в щ, и т.п.).</a:t>
            </a:r>
            <a:endParaRPr lang="ru-RU" sz="2000" b="1" dirty="0">
              <a:solidFill>
                <a:srgbClr val="002060"/>
              </a:solidFill>
              <a:latin typeface="Times New Roman" panose="02020603050405020304" pitchFamily="18" charset="0"/>
              <a:cs typeface="Times New Roman" panose="02020603050405020304" pitchFamily="18" charset="0"/>
            </a:endParaRPr>
          </a:p>
        </p:txBody>
      </p:sp>
      <p:pic>
        <p:nvPicPr>
          <p:cNvPr id="2" name="Объект 1"/>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6757871" y="1296384"/>
            <a:ext cx="4915736" cy="368458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779701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6330" y="5044965"/>
            <a:ext cx="6674069" cy="1334814"/>
          </a:xfrm>
          <a:solidFill>
            <a:schemeClr val="accent4">
              <a:lumMod val="20000"/>
              <a:lumOff val="80000"/>
            </a:schemeClr>
          </a:solidFill>
          <a:ln w="19050">
            <a:solidFill>
              <a:srgbClr val="002060"/>
            </a:solidFill>
          </a:ln>
        </p:spPr>
        <p:txBody>
          <a:bodyPr>
            <a:normAutofit/>
          </a:bodyPr>
          <a:lstStyle/>
          <a:p>
            <a:pPr marL="228600" lvl="0" indent="-228600" algn="ctr">
              <a:spcBef>
                <a:spcPts val="1000"/>
              </a:spcBef>
            </a:pPr>
            <a:r>
              <a:rPr lang="ru-RU" sz="1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ru-RU" sz="1800" b="1"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После </a:t>
            </a:r>
            <a:r>
              <a:rPr lang="ru-RU" sz="18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усвоения ребенком этих навыков можно переходить к </a:t>
            </a:r>
            <a:r>
              <a:rPr lang="ru-RU" sz="1800" b="1"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упражнениям</a:t>
            </a:r>
            <a:r>
              <a:rPr lang="ru-RU" sz="18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в которых дыхание согласуется с движением. Они </a:t>
            </a:r>
            <a:r>
              <a:rPr lang="ru-RU" sz="1800" b="1"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выполняются </a:t>
            </a:r>
            <a:r>
              <a:rPr lang="ru-RU" sz="18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на фазе вдоха и выдоха, во время пауз удерживается поза.</a:t>
            </a:r>
            <a:r>
              <a:rPr lang="ru-RU" sz="1800" b="1" dirty="0">
                <a:solidFill>
                  <a:srgbClr val="7030A0"/>
                </a:solidFill>
                <a:latin typeface="Times New Roman" panose="02020603050405020304" pitchFamily="18" charset="0"/>
                <a:ea typeface="+mn-ea"/>
                <a:cs typeface="Times New Roman" panose="02020603050405020304" pitchFamily="18" charset="0"/>
              </a:rPr>
              <a:t/>
            </a:r>
            <a:br>
              <a:rPr lang="ru-RU" sz="1800" b="1" dirty="0">
                <a:solidFill>
                  <a:srgbClr val="7030A0"/>
                </a:solidFill>
                <a:latin typeface="Times New Roman" panose="02020603050405020304" pitchFamily="18" charset="0"/>
                <a:ea typeface="+mn-ea"/>
                <a:cs typeface="Times New Roman" panose="02020603050405020304" pitchFamily="18" charset="0"/>
              </a:rPr>
            </a:br>
            <a:endParaRPr lang="ru-RU" sz="1800" b="1" dirty="0">
              <a:solidFill>
                <a:srgbClr val="7030A0"/>
              </a:solidFill>
              <a:latin typeface="Times New Roman" panose="02020603050405020304" pitchFamily="18" charset="0"/>
              <a:cs typeface="Times New Roman" panose="02020603050405020304" pitchFamily="18" charset="0"/>
            </a:endParaRPr>
          </a:p>
        </p:txBody>
      </p:sp>
      <p:sp>
        <p:nvSpPr>
          <p:cNvPr id="3" name="Текст 2"/>
          <p:cNvSpPr>
            <a:spLocks noGrp="1"/>
          </p:cNvSpPr>
          <p:nvPr>
            <p:ph type="body" idx="1"/>
          </p:nvPr>
        </p:nvSpPr>
        <p:spPr>
          <a:xfrm>
            <a:off x="366823" y="441434"/>
            <a:ext cx="5157787" cy="1166648"/>
          </a:xfrm>
          <a:solidFill>
            <a:schemeClr val="accent1">
              <a:lumMod val="20000"/>
              <a:lumOff val="80000"/>
            </a:schemeClr>
          </a:solidFill>
          <a:ln w="19050">
            <a:solidFill>
              <a:srgbClr val="002060"/>
            </a:solidFill>
          </a:ln>
        </p:spPr>
        <p:txBody>
          <a:bodyPr>
            <a:normAutofit/>
          </a:bodyPr>
          <a:lstStyle/>
          <a:p>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5. «Ветер». На медленном выдохе пальцем или всей ладонью </a:t>
            </a:r>
            <a:r>
              <a:rPr lang="ru-RU" sz="18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прерывать </a:t>
            </a:r>
            <a:r>
              <a:rPr lang="ru-RU" sz="1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воздушную струю так, чтобы получился звук ветра, клич индейца, свист птицы.</a:t>
            </a:r>
            <a:endParaRPr lang="ru-RU" dirty="0">
              <a:solidFill>
                <a:srgbClr val="002060"/>
              </a:solidFill>
            </a:endParaRPr>
          </a:p>
        </p:txBody>
      </p:sp>
      <p:pic>
        <p:nvPicPr>
          <p:cNvPr id="8" name="Объект 7"/>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986273" y="2070538"/>
            <a:ext cx="2301949" cy="2198361"/>
          </a:xfrm>
          <a:prstGeom prst="rect">
            <a:avLst/>
          </a:prstGeom>
          <a:ln>
            <a:noFill/>
          </a:ln>
          <a:effectLst>
            <a:outerShdw blurRad="190500" algn="tl" rotWithShape="0">
              <a:srgbClr val="000000">
                <a:alpha val="70000"/>
              </a:srgbClr>
            </a:outerShdw>
          </a:effectLst>
        </p:spPr>
      </p:pic>
      <p:sp>
        <p:nvSpPr>
          <p:cNvPr id="5" name="Текст 4"/>
          <p:cNvSpPr>
            <a:spLocks noGrp="1"/>
          </p:cNvSpPr>
          <p:nvPr>
            <p:ph type="body" sz="quarter" idx="3"/>
          </p:nvPr>
        </p:nvSpPr>
        <p:spPr>
          <a:xfrm>
            <a:off x="6001407" y="472965"/>
            <a:ext cx="5990897" cy="3247697"/>
          </a:xfrm>
          <a:solidFill>
            <a:schemeClr val="accent1">
              <a:lumMod val="20000"/>
              <a:lumOff val="80000"/>
            </a:schemeClr>
          </a:solidFill>
          <a:ln w="19050">
            <a:solidFill>
              <a:srgbClr val="002060"/>
            </a:solidFill>
          </a:ln>
        </p:spPr>
        <p:txBody>
          <a:bodyPr>
            <a:normAutofit fontScale="85000" lnSpcReduction="20000"/>
          </a:bodyPr>
          <a:lstStyle/>
          <a:p>
            <a:pPr lvl="0">
              <a:lnSpc>
                <a:spcPct val="120000"/>
              </a:lnSpc>
            </a:pPr>
            <a:r>
              <a:rPr lang="ru-RU" sz="2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6. Сесть или встать прямо. Сделать медленный вдох через нос и медленный выдох через узкое отверстие, образованное губами, на свечу (перышко, воздушный шарик), которая стоит перед ребенком. Голову вперед не тянуть. Пламя должно плавно отклониться по ходу воздушной струи. Затем немного отодвинуть свечу и повторить </a:t>
            </a:r>
            <a:r>
              <a:rPr lang="ru-RU" sz="22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упражнение</a:t>
            </a:r>
            <a:r>
              <a:rPr lang="ru-RU" sz="2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еще больше увеличить расстояние и т.д. Обратите внимание ребенка на то, что при удалении свечи мышцы живота будут все </a:t>
            </a:r>
            <a:r>
              <a:rPr lang="ru-RU" sz="22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более </a:t>
            </a:r>
            <a:r>
              <a:rPr lang="ru-RU" sz="2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напряженными. </a:t>
            </a:r>
            <a:endParaRPr lang="ru-RU" sz="2200" dirty="0">
              <a:solidFill>
                <a:srgbClr val="002060"/>
              </a:solidFill>
              <a:latin typeface="Times New Roman" panose="02020603050405020304" pitchFamily="18" charset="0"/>
              <a:cs typeface="Times New Roman" panose="02020603050405020304" pitchFamily="18" charset="0"/>
            </a:endParaRPr>
          </a:p>
          <a:p>
            <a:endParaRPr lang="ru-RU" dirty="0"/>
          </a:p>
        </p:txBody>
      </p:sp>
      <p:pic>
        <p:nvPicPr>
          <p:cNvPr id="7" name="Объект 6"/>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7720008" y="3930978"/>
            <a:ext cx="3350944" cy="25118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79614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566518" y="388882"/>
            <a:ext cx="4898861" cy="2900855"/>
          </a:xfrm>
          <a:solidFill>
            <a:schemeClr val="accent1">
              <a:lumMod val="20000"/>
              <a:lumOff val="80000"/>
            </a:schemeClr>
          </a:solidFill>
          <a:ln w="19050">
            <a:solidFill>
              <a:srgbClr val="002060"/>
            </a:solidFill>
          </a:ln>
        </p:spPr>
        <p:txBody>
          <a:bodyPr>
            <a:noAutofit/>
          </a:bodyPr>
          <a:lstStyle/>
          <a:p>
            <a:pPr algn="ct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7. Исходное положение (</a:t>
            </a:r>
            <a:r>
              <a:rPr lang="ru-RU" sz="2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лежа на спине. По инструкции ребенок медленно поднимает одну руку (правую, левую); ногу; затем две конечности одновременно на вдохе и удерживает в поднятом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положении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во время паузы; медленно опускает на выдохе;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расслабляется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во время паузы. Затем ребенок выполняет упражнение лежа на животе.</a:t>
            </a:r>
            <a:endParaRPr lang="ru-RU" sz="2000" dirty="0">
              <a:solidFill>
                <a:srgbClr val="002060"/>
              </a:solidFill>
              <a:latin typeface="Times New Roman" panose="02020603050405020304" pitchFamily="18" charset="0"/>
              <a:cs typeface="Times New Roman" panose="02020603050405020304" pitchFamily="18" charset="0"/>
            </a:endParaRPr>
          </a:p>
        </p:txBody>
      </p:sp>
      <p:sp>
        <p:nvSpPr>
          <p:cNvPr id="5" name="Текст 4"/>
          <p:cNvSpPr>
            <a:spLocks noGrp="1"/>
          </p:cNvSpPr>
          <p:nvPr>
            <p:ph type="body" sz="quarter" idx="3"/>
          </p:nvPr>
        </p:nvSpPr>
        <p:spPr>
          <a:xfrm>
            <a:off x="6508531" y="399393"/>
            <a:ext cx="5183188" cy="2830896"/>
          </a:xfrm>
          <a:solidFill>
            <a:schemeClr val="accent1">
              <a:lumMod val="20000"/>
              <a:lumOff val="80000"/>
            </a:schemeClr>
          </a:solidFill>
          <a:ln w="19050">
            <a:solidFill>
              <a:srgbClr val="002060"/>
            </a:solidFill>
          </a:ln>
        </p:spPr>
        <p:txBody>
          <a:bodyPr>
            <a:normAutofit fontScale="25000" lnSpcReduction="20000"/>
          </a:bodyPr>
          <a:lstStyle/>
          <a:p>
            <a:pPr lvl="0" algn="ctr">
              <a:lnSpc>
                <a:spcPct val="120000"/>
              </a:lnSpc>
            </a:pPr>
            <a:r>
              <a:rPr lang="ru-RU" sz="8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8. </a:t>
            </a:r>
            <a:r>
              <a:rPr lang="ru-RU" sz="8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8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8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сесть на пол, скрестив ноги, спина прямая (!). Поднимать руки вверх над головой со вдохом и опускать вниз, на пол перед собой, с выдохом, немного сгибаясь при этом. Это упражнение хорошо тем, что оно автоматически заставляет ребенка дышать правильно, у него просто нет другой возможности. </a:t>
            </a:r>
            <a:endParaRPr lang="ru-RU" sz="8000" dirty="0">
              <a:solidFill>
                <a:srgbClr val="002060"/>
              </a:solidFill>
              <a:latin typeface="Times New Roman" panose="02020603050405020304" pitchFamily="18" charset="0"/>
              <a:cs typeface="Times New Roman" panose="02020603050405020304" pitchFamily="18" charset="0"/>
            </a:endParaRPr>
          </a:p>
          <a:p>
            <a:endParaRPr lang="ru-RU" dirty="0"/>
          </a:p>
        </p:txBody>
      </p:sp>
      <p:pic>
        <p:nvPicPr>
          <p:cNvPr id="14" name="Объект 13"/>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82134" y="3677668"/>
            <a:ext cx="4625590" cy="2596226"/>
          </a:xfrm>
          <a:prstGeom prst="rect">
            <a:avLst/>
          </a:prstGeom>
          <a:ln>
            <a:noFill/>
          </a:ln>
          <a:effectLst>
            <a:outerShdw blurRad="190500" algn="tl" rotWithShape="0">
              <a:srgbClr val="000000">
                <a:alpha val="70000"/>
              </a:srgbClr>
            </a:outerShdw>
          </a:effectLst>
        </p:spPr>
      </p:pic>
      <p:pic>
        <p:nvPicPr>
          <p:cNvPr id="16" name="Объект 15"/>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7026243" y="3626932"/>
            <a:ext cx="3971614" cy="264774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603115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440394" y="462455"/>
            <a:ext cx="5157787" cy="2942897"/>
          </a:xfrm>
          <a:solidFill>
            <a:schemeClr val="accent1">
              <a:lumMod val="20000"/>
              <a:lumOff val="80000"/>
            </a:schemeClr>
          </a:solidFill>
          <a:ln w="19050">
            <a:solidFill>
              <a:srgbClr val="002060"/>
            </a:solidFill>
          </a:ln>
        </p:spPr>
        <p:txBody>
          <a:bodyPr>
            <a:noAutofit/>
          </a:bodyPr>
          <a:lstStyle/>
          <a:p>
            <a:pPr algn="ct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9. </a:t>
            </a:r>
            <a:r>
              <a:rPr lang="ru-RU" sz="2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то же, либо встать на колени и сесть на пятки, ноги вместе. Прямые руки расставлены в стороны параллельно полу. Кисти сжаты в кулаки, кроме больших пальцев, вытянутых вовне. Со вдохом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поворачивать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руки большими пальцами вверх; с выдохом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вниз.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Вариант</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руки вытянуты вперед и большие пальцы поворачиваются в такт дыханию налево и направо.</a:t>
            </a:r>
            <a:endParaRPr lang="ru-RU" sz="2000" dirty="0"/>
          </a:p>
        </p:txBody>
      </p:sp>
      <p:pic>
        <p:nvPicPr>
          <p:cNvPr id="12" name="Объект 11"/>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25813" r="55810" b="67783"/>
          <a:stretch/>
        </p:blipFill>
        <p:spPr>
          <a:xfrm>
            <a:off x="9732581" y="3405298"/>
            <a:ext cx="1524000" cy="2618357"/>
          </a:xfrm>
          <a:prstGeom prst="rect">
            <a:avLst/>
          </a:prstGeom>
          <a:ln>
            <a:noFill/>
          </a:ln>
          <a:effectLst>
            <a:outerShdw blurRad="190500" algn="tl" rotWithShape="0">
              <a:srgbClr val="000000">
                <a:alpha val="70000"/>
              </a:srgbClr>
            </a:outerShdw>
          </a:effectLst>
        </p:spPr>
      </p:pic>
      <p:sp>
        <p:nvSpPr>
          <p:cNvPr id="5" name="Текст 4"/>
          <p:cNvSpPr>
            <a:spLocks noGrp="1"/>
          </p:cNvSpPr>
          <p:nvPr>
            <p:ph type="body" sz="quarter" idx="3"/>
          </p:nvPr>
        </p:nvSpPr>
        <p:spPr>
          <a:xfrm>
            <a:off x="6453352" y="451944"/>
            <a:ext cx="5238368" cy="2585545"/>
          </a:xfrm>
          <a:solidFill>
            <a:schemeClr val="accent1">
              <a:lumMod val="20000"/>
              <a:lumOff val="80000"/>
            </a:schemeClr>
          </a:solidFill>
          <a:ln w="19050">
            <a:solidFill>
              <a:srgbClr val="002060"/>
            </a:solidFill>
          </a:ln>
        </p:spPr>
        <p:txBody>
          <a:bodyPr>
            <a:normAutofit/>
          </a:bodyPr>
          <a:lstStyle/>
          <a:p>
            <a:pPr lvl="0" algn="ct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10. </a:t>
            </a:r>
            <a:r>
              <a:rPr lang="ru-RU" sz="2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то же. Прямые руки вытянуты вперед или в стороны на уровне плеч, ладони смотрят вниз. Со вдохом поднять левую кисть вверх, одновременно опуская правую вниз (движение только в луче- запястном суставе). С выдохом левая кисть идет вниз,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правая-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вверх. </a:t>
            </a:r>
            <a:endParaRPr lang="ru-RU" sz="2000" dirty="0">
              <a:solidFill>
                <a:srgbClr val="002060"/>
              </a:solidFill>
              <a:latin typeface="Times New Roman" panose="02020603050405020304" pitchFamily="18" charset="0"/>
              <a:cs typeface="Times New Roman" panose="02020603050405020304" pitchFamily="18" charset="0"/>
            </a:endParaRPr>
          </a:p>
          <a:p>
            <a:endParaRPr lang="ru-RU" dirty="0"/>
          </a:p>
        </p:txBody>
      </p:sp>
      <p:pic>
        <p:nvPicPr>
          <p:cNvPr id="11" name="Объект 10"/>
          <p:cNvPicPr>
            <a:picLocks noGrp="1" noChangeAspect="1"/>
          </p:cNvPicPr>
          <p:nvPr>
            <p:ph sz="quarter" idx="4"/>
          </p:nvPr>
        </p:nvPicPr>
        <p:blipFill rotWithShape="1">
          <a:blip r:embed="rId3">
            <a:extLst>
              <a:ext uri="{28A0092B-C50C-407E-A947-70E740481C1C}">
                <a14:useLocalDpi xmlns:a14="http://schemas.microsoft.com/office/drawing/2010/main" val="0"/>
              </a:ext>
            </a:extLst>
          </a:blip>
          <a:srcRect l="23884" t="5253" r="33009" b="463"/>
          <a:stretch/>
        </p:blipFill>
        <p:spPr>
          <a:xfrm>
            <a:off x="6568964" y="3373819"/>
            <a:ext cx="2371714" cy="2774731"/>
          </a:xfrm>
        </p:spPr>
      </p:pic>
      <p:pic>
        <p:nvPicPr>
          <p:cNvPr id="15" name="Рисунок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946" y="3733472"/>
            <a:ext cx="1734207" cy="2583968"/>
          </a:xfrm>
          <a:prstGeom prst="rect">
            <a:avLst/>
          </a:prstGeom>
          <a:ln>
            <a:noFill/>
          </a:ln>
          <a:effectLst>
            <a:outerShdw blurRad="190500" algn="tl" rotWithShape="0">
              <a:srgbClr val="000000">
                <a:alpha val="70000"/>
              </a:srgbClr>
            </a:outerShdw>
          </a:effectLst>
        </p:spPr>
      </p:pic>
      <p:pic>
        <p:nvPicPr>
          <p:cNvPr id="20" name="Рисунок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69678" y="3752194"/>
            <a:ext cx="2511315" cy="259502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58553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293251" y="283778"/>
            <a:ext cx="5130087" cy="3731174"/>
          </a:xfrm>
          <a:solidFill>
            <a:schemeClr val="accent1">
              <a:lumMod val="20000"/>
              <a:lumOff val="80000"/>
            </a:schemeClr>
          </a:solidFill>
          <a:ln w="19050">
            <a:solidFill>
              <a:srgbClr val="002060"/>
            </a:solidFill>
          </a:ln>
        </p:spPr>
        <p:txBody>
          <a:bodyPr>
            <a:normAutofit/>
          </a:bodyPr>
          <a:lstStyle/>
          <a:p>
            <a:pPr lvl="0"/>
            <a:endPar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endPar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ct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12</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встать, ноги на ширине плеч, руки опущены, ладони обращены вперед. На быстром вдохе руки притягиваются к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подмышкам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ладонями вверх. На медленном выдохе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опускаются вдоль тела ладонями вниз. Такой тип дыхания оказывает мощное мобилизующее действие, быстро снимает психоэмоциональное напряжение. </a:t>
            </a:r>
            <a:endParaRPr lang="ru-RU" sz="2000" dirty="0">
              <a:solidFill>
                <a:srgbClr val="002060"/>
              </a:solidFill>
              <a:latin typeface="Times New Roman" panose="02020603050405020304" pitchFamily="18" charset="0"/>
              <a:cs typeface="Times New Roman" panose="02020603050405020304" pitchFamily="18" charset="0"/>
            </a:endParaRPr>
          </a:p>
          <a:p>
            <a:pPr lvl="0" algn="ctr"/>
            <a:endPar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endParaRPr lang="ru-RU" dirty="0"/>
          </a:p>
        </p:txBody>
      </p:sp>
      <p:pic>
        <p:nvPicPr>
          <p:cNvPr id="8" name="Объект 7"/>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7924"/>
          <a:stretch/>
        </p:blipFill>
        <p:spPr>
          <a:xfrm>
            <a:off x="1256354" y="4393324"/>
            <a:ext cx="2989825" cy="1953708"/>
          </a:xfrm>
          <a:prstGeom prst="rect">
            <a:avLst/>
          </a:prstGeom>
          <a:ln>
            <a:noFill/>
          </a:ln>
          <a:effectLst>
            <a:outerShdw blurRad="190500" algn="tl" rotWithShape="0">
              <a:srgbClr val="000000">
                <a:alpha val="70000"/>
              </a:srgbClr>
            </a:outerShdw>
          </a:effectLst>
        </p:spPr>
      </p:pic>
      <p:sp>
        <p:nvSpPr>
          <p:cNvPr id="5" name="Текст 4"/>
          <p:cNvSpPr>
            <a:spLocks noGrp="1"/>
          </p:cNvSpPr>
          <p:nvPr>
            <p:ph type="body" sz="quarter" idx="3"/>
          </p:nvPr>
        </p:nvSpPr>
        <p:spPr>
          <a:xfrm>
            <a:off x="6096000" y="262758"/>
            <a:ext cx="5843752" cy="4120055"/>
          </a:xfrm>
          <a:solidFill>
            <a:schemeClr val="accent1">
              <a:lumMod val="20000"/>
              <a:lumOff val="80000"/>
            </a:schemeClr>
          </a:solidFill>
          <a:ln w="19050">
            <a:solidFill>
              <a:srgbClr val="002060"/>
            </a:solidFill>
          </a:ln>
        </p:spPr>
        <p:txBody>
          <a:bodyPr>
            <a:noAutofit/>
          </a:bodyPr>
          <a:lstStyle/>
          <a:p>
            <a:pPr lvl="0" algn="ct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11. </a:t>
            </a:r>
            <a:r>
              <a:rPr lang="ru-RU" sz="2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то же. Дыхание: только через левую, а потом только через правую ноздрю. При этом правую ноздрю закрывают большим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пальцем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правой руки, а левую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мизинцем правой руки. Дыхание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медленное</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глубокое. Как утверждают специалисты в области восточных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оздоровительных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практик, в первом случае активизируется работа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правого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полушария головного мозга, что способствует успокоению и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релаксации</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Дыхание же через правую ноздрю активизирует работу левого полушария головного мозга, повышая рациональный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познавательный</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потенциал. </a:t>
            </a:r>
            <a:endPar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endParaRPr lang="ru-RU" sz="2000" dirty="0">
              <a:solidFill>
                <a:srgbClr val="002060"/>
              </a:solidFill>
              <a:latin typeface="Times New Roman" panose="02020603050405020304" pitchFamily="18" charset="0"/>
              <a:cs typeface="Times New Roman" panose="02020603050405020304" pitchFamily="18" charset="0"/>
            </a:endParaRPr>
          </a:p>
        </p:txBody>
      </p:sp>
      <p:pic>
        <p:nvPicPr>
          <p:cNvPr id="7" name="Объект 6"/>
          <p:cNvPicPr>
            <a:picLocks noGrp="1" noChangeAspect="1"/>
          </p:cNvPicPr>
          <p:nvPr>
            <p:ph sz="quarter" idx="4"/>
          </p:nvPr>
        </p:nvPicPr>
        <p:blipFill rotWithShape="1">
          <a:blip r:embed="rId3" cstate="print">
            <a:extLst>
              <a:ext uri="{28A0092B-C50C-407E-A947-70E740481C1C}">
                <a14:useLocalDpi xmlns:a14="http://schemas.microsoft.com/office/drawing/2010/main" val="0"/>
              </a:ext>
            </a:extLst>
          </a:blip>
          <a:srcRect t="6451" b="3848"/>
          <a:stretch/>
        </p:blipFill>
        <p:spPr>
          <a:xfrm>
            <a:off x="7262647" y="4529960"/>
            <a:ext cx="3653522" cy="208104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948077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325822" y="399392"/>
            <a:ext cx="5612524" cy="3436884"/>
          </a:xfrm>
          <a:solidFill>
            <a:schemeClr val="accent1">
              <a:lumMod val="20000"/>
              <a:lumOff val="80000"/>
            </a:schemeClr>
          </a:solidFill>
          <a:ln w="19050">
            <a:solidFill>
              <a:srgbClr val="002060"/>
            </a:solidFill>
          </a:ln>
        </p:spPr>
        <p:txBody>
          <a:bodyPr>
            <a:normAutofit/>
          </a:bodyPr>
          <a:lstStyle/>
          <a:p>
            <a:pPr lvl="0"/>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13. </a:t>
            </a:r>
            <a:r>
              <a:rPr lang="ru-RU" sz="2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то же. На медленном вдохе руки плавно разводятся в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стороны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 поднимаются вверх (или в стороны и к груди)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притягивающее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движение». На выдохе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«отталкивающее движение»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опускаются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вдоль тела ладонями вниз. Это упражнение гармонично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сочетается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 представлением о втягивании в себя солнечного света и тепла, распространении его сверху вниз по всему телу. </a:t>
            </a:r>
            <a:endParaRPr lang="ru-RU" sz="2000" dirty="0">
              <a:solidFill>
                <a:srgbClr val="002060"/>
              </a:solidFill>
              <a:latin typeface="Times New Roman" panose="02020603050405020304" pitchFamily="18" charset="0"/>
              <a:cs typeface="Times New Roman" panose="02020603050405020304" pitchFamily="18" charset="0"/>
            </a:endParaRPr>
          </a:p>
          <a:p>
            <a:endParaRPr lang="ru-RU" sz="2000" dirty="0">
              <a:solidFill>
                <a:srgbClr val="002060"/>
              </a:solidFill>
              <a:latin typeface="Times New Roman" panose="02020603050405020304" pitchFamily="18" charset="0"/>
              <a:cs typeface="Times New Roman" panose="02020603050405020304" pitchFamily="18" charset="0"/>
            </a:endParaRPr>
          </a:p>
        </p:txBody>
      </p:sp>
      <p:sp>
        <p:nvSpPr>
          <p:cNvPr id="5" name="Текст 4"/>
          <p:cNvSpPr>
            <a:spLocks noGrp="1"/>
          </p:cNvSpPr>
          <p:nvPr>
            <p:ph type="body" sz="quarter" idx="3"/>
          </p:nvPr>
        </p:nvSpPr>
        <p:spPr>
          <a:xfrm>
            <a:off x="6474371" y="693683"/>
            <a:ext cx="5412827" cy="2596056"/>
          </a:xfrm>
          <a:solidFill>
            <a:schemeClr val="accent1">
              <a:lumMod val="20000"/>
              <a:lumOff val="80000"/>
            </a:schemeClr>
          </a:solidFill>
          <a:ln w="19050">
            <a:solidFill>
              <a:srgbClr val="002060"/>
            </a:solidFill>
          </a:ln>
        </p:spPr>
        <p:txBody>
          <a:bodyPr/>
          <a:lstStyle/>
          <a:p>
            <a:pPr lvl="0" algn="ct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14. </a:t>
            </a:r>
            <a:r>
              <a:rPr lang="ru-RU" sz="2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встать, ноги вместе, руки опущены. На вдохе медленно поднять расслабленные руки вверх, постепенно «растягивая» все тело (не отрывать пятки от пола); задержать дыхание. На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выдохе- постепенно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расслабляя тело, опустить руки и согнуться в пояснице; </a:t>
            </a:r>
            <a:r>
              <a:rPr lang="ru-RU" sz="20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задержать </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дыхание. Вернуться в </a:t>
            </a:r>
            <a:r>
              <a:rPr lang="ru-RU" sz="2000"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И.п</a:t>
            </a:r>
            <a:r>
              <a:rPr lang="ru-RU"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solidFill>
                <a:srgbClr val="002060"/>
              </a:solidFill>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pic>
        <p:nvPicPr>
          <p:cNvPr id="13" name="Объект 1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532933" y="4112884"/>
            <a:ext cx="3050116" cy="2287587"/>
          </a:xfrm>
          <a:prstGeom prst="rect">
            <a:avLst/>
          </a:prstGeom>
          <a:ln>
            <a:noFill/>
          </a:ln>
          <a:effectLst>
            <a:outerShdw blurRad="190500" algn="tl" rotWithShape="0">
              <a:srgbClr val="000000">
                <a:alpha val="70000"/>
              </a:srgbClr>
            </a:outerShdw>
          </a:effectLst>
        </p:spPr>
      </p:pic>
      <p:pic>
        <p:nvPicPr>
          <p:cNvPr id="16" name="Объект 15"/>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893608" y="3897886"/>
            <a:ext cx="4225887" cy="232423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05498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325822" y="385708"/>
            <a:ext cx="5202619" cy="3828939"/>
          </a:xfrm>
          <a:solidFill>
            <a:schemeClr val="accent1">
              <a:lumMod val="20000"/>
              <a:lumOff val="80000"/>
            </a:schemeClr>
          </a:solidFill>
          <a:ln w="19050">
            <a:solidFill>
              <a:srgbClr val="002060"/>
            </a:solidFill>
          </a:ln>
        </p:spPr>
        <p:txBody>
          <a:bodyPr>
            <a:normAutofit fontScale="92500" lnSpcReduction="20000"/>
          </a:bodyPr>
          <a:lstStyle/>
          <a:p>
            <a:pPr marL="0" indent="0" algn="ctr">
              <a:lnSpc>
                <a:spcPct val="110000"/>
              </a:lnSpc>
              <a:buNone/>
            </a:pP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15. </a:t>
            </a:r>
            <a:r>
              <a:rPr lang="ru-RU"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И.п</a:t>
            </a: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 встать, ноги на ширине плеч, руки сжаты в кулаки, большие пальцы внутри ладоней, кулаки прижаты к низу живота медленном вдохе - поднять кулаки над плечами, сохраняя локти слегка согнутыми, и прогнуться в спине, разводя плечи и запрокидывая голову; вытянуться вверх, распрямляя руки и поднимаясь на мыски (представьте, что вы только что проснулись и сладко потягиваетесь). Зафиксировать эту позу, задержать дыхание. На выдохе - вернуться в </a:t>
            </a:r>
            <a:r>
              <a:rPr lang="ru-RU"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И.п</a:t>
            </a:r>
            <a:r>
              <a:rPr lang="ru-RU"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не спеша выполняя движения в обратном порядке.</a:t>
            </a:r>
            <a:endParaRPr lang="ru-RU" sz="2000" b="1" dirty="0">
              <a:solidFill>
                <a:srgbClr val="002060"/>
              </a:solidFill>
              <a:latin typeface="Times New Roman" panose="02020603050405020304" pitchFamily="18" charset="0"/>
              <a:cs typeface="Times New Roman" panose="02020603050405020304" pitchFamily="18" charset="0"/>
            </a:endParaRPr>
          </a:p>
        </p:txBody>
      </p:sp>
      <p:pic>
        <p:nvPicPr>
          <p:cNvPr id="10" name="Объект 9"/>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145629" y="4573841"/>
            <a:ext cx="3362682" cy="1816449"/>
          </a:xfrm>
          <a:prstGeom prst="rect">
            <a:avLst/>
          </a:prstGeom>
          <a:ln>
            <a:noFill/>
          </a:ln>
          <a:effectLst>
            <a:outerShdw blurRad="190500" algn="tl" rotWithShape="0">
              <a:srgbClr val="000000">
                <a:alpha val="70000"/>
              </a:srgbClr>
            </a:outerShdw>
          </a:effectLst>
        </p:spPr>
      </p:pic>
      <p:sp>
        <p:nvSpPr>
          <p:cNvPr id="11" name="Прямоугольник 10"/>
          <p:cNvSpPr/>
          <p:nvPr/>
        </p:nvSpPr>
        <p:spPr>
          <a:xfrm>
            <a:off x="6148550" y="398503"/>
            <a:ext cx="5738649" cy="2862322"/>
          </a:xfrm>
          <a:prstGeom prst="rect">
            <a:avLst/>
          </a:prstGeom>
          <a:solidFill>
            <a:schemeClr val="accent1">
              <a:lumMod val="20000"/>
              <a:lumOff val="80000"/>
            </a:schemeClr>
          </a:solidFill>
          <a:ln w="19050">
            <a:solidFill>
              <a:srgbClr val="002060"/>
            </a:solidFill>
          </a:ln>
        </p:spPr>
        <p:txBody>
          <a:bodyPr wrap="square">
            <a:spAutoFit/>
          </a:bodyPr>
          <a:lstStyle/>
          <a:p>
            <a:pPr lvl="0">
              <a:lnSpc>
                <a:spcPct val="90000"/>
              </a:lnSpc>
              <a:spcBef>
                <a:spcPts val="1000"/>
              </a:spcBef>
              <a:spcAft>
                <a:spcPts val="1200"/>
              </a:spcAft>
            </a:pPr>
            <a:r>
              <a:rPr lang="ru-RU"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16. Ребенок кладет одну руку на грудь или живот и акцентирует внимание на том, как на вдохе рука поднимается, а на выдохе - опускается. Затем в такт с дыханием другой рукой он показывает, как дышит (на вдохе рука поднимается до уровня груди, а на выдохе - опускается). Далее ребенок должен плавно и медленно поднимать и опускать руку или обе руки одновременно в такт дыханию, но уже на определенный счет (на 8, на 12). </a:t>
            </a:r>
            <a:endParaRPr lang="ru-RU" sz="2000" dirty="0">
              <a:solidFill>
                <a:prstClr val="black"/>
              </a:solidFill>
            </a:endParaRPr>
          </a:p>
        </p:txBody>
      </p:sp>
      <p:pic>
        <p:nvPicPr>
          <p:cNvPr id="12" name="Рисунок 11"/>
          <p:cNvPicPr>
            <a:picLocks noChangeAspect="1"/>
          </p:cNvPicPr>
          <p:nvPr/>
        </p:nvPicPr>
        <p:blipFill>
          <a:blip r:embed="rId3"/>
          <a:stretch>
            <a:fillRect/>
          </a:stretch>
        </p:blipFill>
        <p:spPr>
          <a:xfrm>
            <a:off x="3504975" y="3017484"/>
            <a:ext cx="5182049" cy="823031"/>
          </a:xfrm>
          <a:prstGeom prst="rect">
            <a:avLst/>
          </a:prstGeom>
        </p:spPr>
      </p:pic>
      <p:pic>
        <p:nvPicPr>
          <p:cNvPr id="16" name="Рисунок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4177" y="3656845"/>
            <a:ext cx="3710458" cy="278284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301520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94339" y="659415"/>
            <a:ext cx="8158655" cy="1325563"/>
          </a:xfrm>
          <a:solidFill>
            <a:schemeClr val="accent4">
              <a:lumMod val="20000"/>
              <a:lumOff val="80000"/>
            </a:schemeClr>
          </a:solidFill>
          <a:ln w="28575">
            <a:solidFill>
              <a:srgbClr val="002060"/>
            </a:solidFill>
          </a:ln>
        </p:spPr>
        <p:txBody>
          <a:bodyPr/>
          <a:lstStyle/>
          <a:p>
            <a:r>
              <a:rPr lang="ru-RU" b="1" dirty="0" smtClean="0">
                <a:solidFill>
                  <a:srgbClr val="002060"/>
                </a:solidFill>
                <a:latin typeface="Times New Roman" panose="02020603050405020304" pitchFamily="18" charset="0"/>
                <a:cs typeface="Times New Roman" panose="02020603050405020304" pitchFamily="18" charset="0"/>
              </a:rPr>
              <a:t> СПАСИБО  ЗА  ВНИМАНИЕ!</a:t>
            </a:r>
            <a:endParaRPr lang="ru-RU" b="1" dirty="0">
              <a:solidFill>
                <a:srgbClr val="002060"/>
              </a:solidFill>
              <a:latin typeface="Times New Roman" panose="02020603050405020304" pitchFamily="18" charset="0"/>
              <a:cs typeface="Times New Roman" panose="02020603050405020304" pitchFamily="18" charset="0"/>
            </a:endParaRPr>
          </a:p>
        </p:txBody>
      </p:sp>
      <p:pic>
        <p:nvPicPr>
          <p:cNvPr id="7" name="Объект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35419" y="2775987"/>
            <a:ext cx="10018987" cy="304287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18344790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400</TotalTime>
  <Words>1586</Words>
  <Application>Microsoft Office PowerPoint</Application>
  <PresentationFormat>Широкоэкранный</PresentationFormat>
  <Paragraphs>46</Paragraphs>
  <Slides>16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16</vt:i4>
      </vt:variant>
    </vt:vector>
  </HeadingPairs>
  <TitlesOfParts>
    <vt:vector size="22" baseType="lpstr">
      <vt:lpstr>Arial</vt:lpstr>
      <vt:lpstr>Calibri</vt:lpstr>
      <vt:lpstr>Calibri Light</vt:lpstr>
      <vt:lpstr>Times New Roman</vt:lpstr>
      <vt:lpstr>Wingdings</vt:lpstr>
      <vt:lpstr>Тема Office</vt:lpstr>
      <vt:lpstr>Презентация PowerPoint</vt:lpstr>
      <vt:lpstr>Презентация PowerPoint</vt:lpstr>
      <vt:lpstr>Одной из важнейших целей организации правильного дыхания у детей является формирование у них базовых составляющих произвольной саморегуляции.</vt:lpstr>
      <vt:lpstr>Основным является полное дыхание, то есть сочетание грудного и брюшного дыхания; выполнять его нужно сначала лежа, потом сидя и наконец стоя.</vt:lpstr>
      <vt:lpstr>Презентация PowerPoint</vt:lpstr>
      <vt:lpstr>Презентация PowerPoint</vt:lpstr>
      <vt:lpstr>Отработку дыхательных упражнений лучше всего начинать со стадии выдоха, после чего, выждав естественную паузу и дождавшись момента, когда появится желание вдохнуть, сделать приятный, глубокий, без напряжения вдох ртом или носом. Нужно внимательно следить за тем, чтобы двигалась диафрагма и оставались спокойными плечи. При выполнении упражнения в положении сидя или стоя - не нагибаться вперед. Все упражнения выполняются по 3-5 раз.  </vt:lpstr>
      <vt:lpstr>Презентация PowerPoint</vt:lpstr>
      <vt:lpstr>Презентация PowerPoint</vt:lpstr>
      <vt:lpstr>     После усвоения ребенком этих навыков можно переходить к упражнениям, в которых дыхание согласуется с движением. Они выполняются на фазе вдоха и выдоха, во время пауз удерживается поза. </vt:lpstr>
      <vt:lpstr>Презентация PowerPoint</vt:lpstr>
      <vt:lpstr>Презентация PowerPoint</vt:lpstr>
      <vt:lpstr>Презентация PowerPoint</vt:lpstr>
      <vt:lpstr>Презентация PowerPoint</vt:lpstr>
      <vt:lpstr>Презентация PowerPoint</vt:lpstr>
      <vt:lpstr> СПАСИБО  ЗА  ВНИМАНИЕ!</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Elena</dc:creator>
  <cp:lastModifiedBy>Elena</cp:lastModifiedBy>
  <cp:revision>47</cp:revision>
  <dcterms:created xsi:type="dcterms:W3CDTF">2017-03-03T08:35:11Z</dcterms:created>
  <dcterms:modified xsi:type="dcterms:W3CDTF">2017-10-14T06:57:38Z</dcterms:modified>
</cp:coreProperties>
</file>