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78" r:id="rId2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422C16"/>
    <a:srgbClr val="0C788E"/>
    <a:srgbClr val="025198"/>
    <a:srgbClr val="000099"/>
    <a:srgbClr val="1C1C1C"/>
    <a:srgbClr val="000058"/>
    <a:srgbClr val="2E1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75" autoAdjust="0"/>
    <p:restoredTop sz="94652" autoAdjust="0"/>
  </p:normalViewPr>
  <p:slideViewPr>
    <p:cSldViewPr>
      <p:cViewPr varScale="1">
        <p:scale>
          <a:sx n="70" d="100"/>
          <a:sy n="70" d="100"/>
        </p:scale>
        <p:origin x="-115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A90665-C491-498C-806F-A8E32AC2A910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2775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FBA349-E9F8-4768-ABE8-347EB5E2A11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6850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CD40DB-FDD3-48AE-97E5-2ABA7A012BF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4080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F9AC32-A6F2-4D19-A38B-062B3F6FA3D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9716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5C0E7-ECE2-4A52-BDCF-68EE86BADF8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0912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A62E20-486E-4DD3-A3C1-EFF003D43FD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1450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50A872-8D9F-4956-803E-2BCB6445F70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8807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0DF1E5-0CF9-4F55-80DF-578F5C91AD2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8450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8217E-ADBA-4D2F-A374-EA6220EFE6C3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7202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7E7AF-FB01-4B2A-95BF-93BF7383D64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4547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7051FF-191E-4CFC-B55C-47B846490A6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598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D8DD1AB-1A4E-4689-9D32-540C318B844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2434_exotic_violet/gimn_rus.mp3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8" name="Rectangle 110"/>
          <p:cNvSpPr>
            <a:spLocks noGrp="1" noChangeArrowheads="1"/>
          </p:cNvSpPr>
          <p:nvPr>
            <p:ph type="ctrTitle"/>
          </p:nvPr>
        </p:nvSpPr>
        <p:spPr>
          <a:xfrm>
            <a:off x="359892" y="4869160"/>
            <a:ext cx="8604448" cy="544513"/>
          </a:xfrm>
          <a:extLst/>
        </p:spPr>
        <p:txBody>
          <a:bodyPr/>
          <a:lstStyle/>
          <a:p>
            <a:pPr algn="l" eaLnBrk="1" hangingPunct="1">
              <a:defRPr/>
            </a:pPr>
            <a:r>
              <a:rPr lang="ru-RU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Использование интерактивной доски </a:t>
            </a:r>
            <a:br>
              <a:rPr lang="ru-RU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ru-RU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на уроках русского языка, литературы и краеведения</a:t>
            </a:r>
            <a:endParaRPr lang="ru-RU" sz="2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051" name="Rectangle 122"/>
          <p:cNvSpPr>
            <a:spLocks noChangeArrowheads="1"/>
          </p:cNvSpPr>
          <p:nvPr/>
        </p:nvSpPr>
        <p:spPr bwMode="auto">
          <a:xfrm>
            <a:off x="395288" y="5661025"/>
            <a:ext cx="5832475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b="1">
                <a:solidFill>
                  <a:schemeClr val="bg1"/>
                </a:solidFill>
              </a:rPr>
              <a:t>Автор: Федорова Алевтина Владимировна</a:t>
            </a:r>
            <a:endParaRPr lang="es-ES" b="1">
              <a:solidFill>
                <a:schemeClr val="bg1"/>
              </a:solidFill>
            </a:endParaRPr>
          </a:p>
        </p:txBody>
      </p:sp>
      <p:pic>
        <p:nvPicPr>
          <p:cNvPr id="2052" name="Picture 125" descr="C:\Users\User\Desktop\Eno interaktiivinen taul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-26988"/>
            <a:ext cx="5327650" cy="399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38" y="1074738"/>
            <a:ext cx="7705725" cy="513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User\Desktop\2434_exotic_violet\standart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6350"/>
            <a:ext cx="64087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47713"/>
            <a:ext cx="9163050" cy="611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chemeClr val="bg1"/>
                </a:solidFill>
              </a:rPr>
              <a:t>Новые Образовательные Стандарты</a:t>
            </a:r>
            <a:r>
              <a:rPr lang="ru-RU" sz="2400" smtClean="0">
                <a:solidFill>
                  <a:schemeClr val="bg1"/>
                </a:solidFill>
              </a:rPr>
              <a:t/>
            </a:r>
            <a:br>
              <a:rPr lang="ru-RU" sz="2400" smtClean="0">
                <a:solidFill>
                  <a:schemeClr val="bg1"/>
                </a:solidFill>
              </a:rPr>
            </a:br>
            <a:r>
              <a:rPr lang="ru-RU" sz="2400" b="1" smtClean="0">
                <a:solidFill>
                  <a:schemeClr val="bg1"/>
                </a:solidFill>
              </a:rPr>
              <a:t>выдвигают  новые требования:</a:t>
            </a:r>
            <a:endParaRPr lang="ru-RU" sz="2400" smtClean="0">
              <a:solidFill>
                <a:schemeClr val="bg1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6725" y="3213100"/>
            <a:ext cx="8229600" cy="4525963"/>
          </a:xfrm>
        </p:spPr>
        <p:txBody>
          <a:bodyPr/>
          <a:lstStyle/>
          <a:p>
            <a:pPr marL="0" indent="0" algn="ctr" eaLnBrk="1" hangingPunct="1">
              <a:buFontTx/>
              <a:buNone/>
              <a:defRPr/>
            </a:pPr>
            <a:endParaRPr lang="ru-RU" dirty="0" smtClean="0"/>
          </a:p>
          <a:p>
            <a:pPr algn="ctr" eaLnBrk="1" hangingPunct="1">
              <a:defRPr/>
            </a:pPr>
            <a:r>
              <a:rPr lang="ru-RU" sz="2400" b="1" i="1" dirty="0" smtClean="0"/>
              <a:t>применение современных технологий на уроке; </a:t>
            </a:r>
            <a:endParaRPr lang="ru-RU" sz="2400" i="1" dirty="0" smtClean="0"/>
          </a:p>
          <a:p>
            <a:pPr algn="ctr" eaLnBrk="1" hangingPunct="1">
              <a:defRPr/>
            </a:pPr>
            <a:r>
              <a:rPr lang="ru-RU" sz="2400" b="1" i="1" dirty="0" smtClean="0"/>
              <a:t>использование интерактивного оборудования.</a:t>
            </a:r>
            <a:endParaRPr lang="ru-RU" sz="2400" i="1" dirty="0" smtClean="0"/>
          </a:p>
          <a:p>
            <a:pPr marL="0" indent="0" eaLnBrk="1" hangingPunct="1">
              <a:buFontTx/>
              <a:buNone/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6361" y="3212976"/>
            <a:ext cx="8229600" cy="4525963"/>
          </a:xfrm>
          <a:extLst/>
        </p:spPr>
        <p:txBody>
          <a:bodyPr/>
          <a:lstStyle/>
          <a:p>
            <a:pPr eaLnBrk="1" hangingPunct="1">
              <a:defRPr/>
            </a:pPr>
            <a:r>
              <a:rPr lang="ru-RU" sz="2000" b="1" i="1" dirty="0" smtClean="0"/>
              <a:t>Как это чудо техники поможет обеспечить современный уровень образовательной деятельности</a:t>
            </a:r>
            <a:r>
              <a:rPr lang="ru-RU" sz="2000" dirty="0" smtClean="0"/>
              <a:t> </a:t>
            </a:r>
            <a:r>
              <a:rPr lang="ru-RU" sz="2000" b="1" i="1" dirty="0" smtClean="0"/>
              <a:t>на уроке? </a:t>
            </a:r>
            <a:endParaRPr lang="ru-RU" sz="2000" dirty="0" smtClean="0"/>
          </a:p>
          <a:p>
            <a:pPr eaLnBrk="1" hangingPunct="1">
              <a:defRPr/>
            </a:pPr>
            <a:r>
              <a:rPr lang="ru-RU" sz="2000" b="1" i="1" dirty="0" smtClean="0"/>
              <a:t>Является ли использование интерактивной доски на уроке развивающим?</a:t>
            </a:r>
          </a:p>
          <a:p>
            <a:pPr eaLnBrk="1" hangingPunct="1">
              <a:defRPr/>
            </a:pPr>
            <a:endParaRPr lang="ru-RU" sz="2000" b="1" i="1" dirty="0" smtClean="0"/>
          </a:p>
          <a:p>
            <a:pPr marL="0" indent="0" algn="ctr" eaLnBrk="1" hangingPunct="1">
              <a:buFontTx/>
              <a:buNone/>
              <a:defRPr/>
            </a:pPr>
            <a:r>
              <a:rPr lang="ru-RU" sz="2400" b="1" i="1" dirty="0" smtClean="0"/>
              <a:t>Должен сработать, прежде всего: </a:t>
            </a:r>
          </a:p>
          <a:p>
            <a:pPr marL="0" indent="0" algn="ctr" eaLnBrk="1" hangingPunct="1">
              <a:buFontTx/>
              <a:buNone/>
              <a:defRPr/>
            </a:pPr>
            <a:endParaRPr lang="ru-RU" sz="2000" dirty="0" smtClean="0"/>
          </a:p>
          <a:p>
            <a:pPr eaLnBrk="1" hangingPunct="1">
              <a:defRPr/>
            </a:pPr>
            <a:r>
              <a:rPr lang="ru-RU" sz="2000" b="1" i="1" dirty="0" smtClean="0"/>
              <a:t>подбор материала к уроку,</a:t>
            </a:r>
            <a:endParaRPr lang="ru-RU" sz="2000" dirty="0" smtClean="0"/>
          </a:p>
          <a:p>
            <a:pPr eaLnBrk="1" hangingPunct="1">
              <a:defRPr/>
            </a:pPr>
            <a:r>
              <a:rPr lang="ru-RU" sz="2000" b="1" i="1" dirty="0" smtClean="0"/>
              <a:t>его методическая и техническая обработка.</a:t>
            </a:r>
            <a:endParaRPr lang="ru-RU" sz="2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4099" name="Picture 4" descr="C:\Users\User\Desktop\2434_exotic_violet\standart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6350"/>
            <a:ext cx="64087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0" y="-747713"/>
            <a:ext cx="9163050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pPr eaLnBrk="1" hangingPunct="1"/>
            <a:r>
              <a:rPr lang="ru-RU" sz="2400" b="1" dirty="0" smtClean="0">
                <a:solidFill>
                  <a:schemeClr val="bg1"/>
                </a:solidFill>
              </a:rPr>
              <a:t>Сразу возникло много вопросов:</a:t>
            </a:r>
            <a:endParaRPr lang="ru-RU" sz="24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ъект 1"/>
          <p:cNvSpPr>
            <a:spLocks noGrp="1"/>
          </p:cNvSpPr>
          <p:nvPr>
            <p:ph idx="1"/>
          </p:nvPr>
        </p:nvSpPr>
        <p:spPr>
          <a:xfrm>
            <a:off x="466725" y="3213100"/>
            <a:ext cx="8229600" cy="4525963"/>
          </a:xfrm>
        </p:spPr>
        <p:txBody>
          <a:bodyPr/>
          <a:lstStyle/>
          <a:p>
            <a:pPr marL="0" indent="0" algn="just" eaLnBrk="1" hangingPunct="1">
              <a:buFontTx/>
              <a:buNone/>
            </a:pPr>
            <a:r>
              <a:rPr lang="ru-RU" sz="2000" b="1" i="1" smtClean="0"/>
              <a:t>	Интерактивная доска – современное средство обучения в школе, технология работы с которой сегодня активно осваивается учителями-предметниками.</a:t>
            </a:r>
            <a:endParaRPr lang="ru-RU" sz="2000" smtClean="0"/>
          </a:p>
          <a:p>
            <a:pPr marL="0" indent="0" algn="just" eaLnBrk="1" hangingPunct="1">
              <a:buFontTx/>
              <a:buNone/>
            </a:pPr>
            <a:r>
              <a:rPr lang="ru-RU" sz="2000" b="1" i="1" smtClean="0"/>
              <a:t>	Рассмотрим </a:t>
            </a:r>
            <a:r>
              <a:rPr lang="ru-RU" sz="2000" b="1" i="1" smtClean="0">
                <a:solidFill>
                  <a:srgbClr val="C00000"/>
                </a:solidFill>
              </a:rPr>
              <a:t>3</a:t>
            </a:r>
            <a:r>
              <a:rPr lang="ru-RU" sz="2000" b="1" i="1" smtClean="0"/>
              <a:t> ключевых направления применения интерактивных досок в образовании: </a:t>
            </a:r>
            <a:endParaRPr lang="ru-RU" sz="2000" smtClean="0"/>
          </a:p>
          <a:p>
            <a:pPr marL="0" indent="0" algn="ctr" eaLnBrk="1" hangingPunct="1">
              <a:buFontTx/>
              <a:buNone/>
            </a:pPr>
            <a:r>
              <a:rPr lang="ru-RU" sz="2400" b="1" i="1" smtClean="0"/>
              <a:t>- </a:t>
            </a:r>
            <a:r>
              <a:rPr lang="ru-RU" sz="2400" b="1" i="1" smtClean="0">
                <a:solidFill>
                  <a:srgbClr val="C00000"/>
                </a:solidFill>
              </a:rPr>
              <a:t>Презентация</a:t>
            </a:r>
            <a:r>
              <a:rPr lang="ru-RU" sz="2400" b="1" i="1" smtClean="0"/>
              <a:t> -</a:t>
            </a:r>
            <a:endParaRPr lang="ru-RU" sz="2400" smtClean="0"/>
          </a:p>
          <a:p>
            <a:pPr marL="0" indent="0" algn="ctr" eaLnBrk="1" hangingPunct="1">
              <a:buFontTx/>
              <a:buNone/>
            </a:pPr>
            <a:r>
              <a:rPr lang="ru-RU" sz="2400" b="1" i="1" smtClean="0"/>
              <a:t>- </a:t>
            </a:r>
            <a:r>
              <a:rPr lang="ru-RU" sz="2400" b="1" i="1" smtClean="0">
                <a:solidFill>
                  <a:srgbClr val="C00000"/>
                </a:solidFill>
              </a:rPr>
              <a:t>Демонстрация</a:t>
            </a:r>
            <a:r>
              <a:rPr lang="ru-RU" sz="2400" b="1" i="1" smtClean="0"/>
              <a:t> -</a:t>
            </a:r>
            <a:endParaRPr lang="ru-RU" sz="2400" smtClean="0"/>
          </a:p>
          <a:p>
            <a:pPr marL="0" indent="0" algn="ctr" eaLnBrk="1" hangingPunct="1">
              <a:buFontTx/>
              <a:buNone/>
            </a:pPr>
            <a:r>
              <a:rPr lang="ru-RU" sz="2400" b="1" i="1" smtClean="0"/>
              <a:t>- </a:t>
            </a:r>
            <a:r>
              <a:rPr lang="ru-RU" sz="2400" b="1" i="1" smtClean="0">
                <a:solidFill>
                  <a:srgbClr val="C00000"/>
                </a:solidFill>
              </a:rPr>
              <a:t>Моделирование</a:t>
            </a:r>
            <a:r>
              <a:rPr lang="ru-RU" sz="2400" b="1" i="1" smtClean="0"/>
              <a:t> -</a:t>
            </a:r>
            <a:endParaRPr lang="ru-RU" sz="2400" smtClean="0"/>
          </a:p>
        </p:txBody>
      </p:sp>
      <p:pic>
        <p:nvPicPr>
          <p:cNvPr id="5123" name="Picture 4" descr="C:\Users\User\Desktop\2434_exotic_violet\standart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6350"/>
            <a:ext cx="64087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0" y="-747713"/>
            <a:ext cx="9163050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chemeClr val="bg1"/>
                </a:solidFill>
              </a:rPr>
              <a:t>Применение интерактивной доски</a:t>
            </a:r>
            <a:endParaRPr lang="ru-RU" sz="24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6725" y="3789363"/>
            <a:ext cx="8229600" cy="3644900"/>
          </a:xfrm>
        </p:spPr>
        <p:txBody>
          <a:bodyPr/>
          <a:lstStyle/>
          <a:p>
            <a:pPr marL="0" indent="0" algn="just" eaLnBrk="1" hangingPunct="1">
              <a:buFontTx/>
              <a:buNone/>
              <a:defRPr/>
            </a:pPr>
            <a:r>
              <a:rPr lang="ru-RU" sz="2000" b="1" i="1" dirty="0" smtClean="0"/>
              <a:t>	</a:t>
            </a:r>
            <a:r>
              <a:rPr lang="ru-RU" sz="2400" b="1" i="1" dirty="0" smtClean="0"/>
              <a:t>Работа с интерактивной доской началась со знакомства:</a:t>
            </a:r>
          </a:p>
          <a:p>
            <a:pPr marL="0" indent="0" algn="just" eaLnBrk="1" hangingPunct="1">
              <a:buFontTx/>
              <a:buNone/>
              <a:defRPr/>
            </a:pPr>
            <a:endParaRPr lang="ru-RU" sz="2400" dirty="0" smtClean="0"/>
          </a:p>
          <a:p>
            <a:pPr lvl="1" eaLnBrk="1" hangingPunct="1">
              <a:defRPr/>
            </a:pPr>
            <a:r>
              <a:rPr lang="ru-RU" sz="2000" b="1" i="1" dirty="0" smtClean="0">
                <a:ea typeface="+mn-ea"/>
              </a:rPr>
              <a:t>с инструментами программы; </a:t>
            </a:r>
            <a:endParaRPr lang="ru-RU" sz="2000" dirty="0" smtClean="0">
              <a:ea typeface="+mn-ea"/>
            </a:endParaRPr>
          </a:p>
          <a:p>
            <a:pPr lvl="1" eaLnBrk="1" hangingPunct="1">
              <a:defRPr/>
            </a:pPr>
            <a:r>
              <a:rPr lang="ru-RU" sz="2000" b="1" i="1" dirty="0" smtClean="0">
                <a:ea typeface="+mn-ea"/>
              </a:rPr>
              <a:t> возможностями доски.</a:t>
            </a:r>
            <a:endParaRPr lang="ru-RU" sz="2000" dirty="0" smtClean="0">
              <a:ea typeface="+mn-ea"/>
            </a:endParaRPr>
          </a:p>
        </p:txBody>
      </p:sp>
      <p:pic>
        <p:nvPicPr>
          <p:cNvPr id="6147" name="Picture 4" descr="C:\Users\User\Desktop\2434_exotic_violet\standart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6350"/>
            <a:ext cx="64087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0" y="-747713"/>
            <a:ext cx="9163050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chemeClr val="bg1"/>
                </a:solidFill>
              </a:rPr>
              <a:t>Знакомство с интерактивной доской</a:t>
            </a:r>
            <a:endParaRPr lang="ru-RU" sz="24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1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chemeClr val="bg1"/>
                </a:solidFill>
              </a:rPr>
              <a:t>Знакомство с интерактивной доской</a:t>
            </a:r>
            <a:endParaRPr lang="ru-RU" sz="2400" smtClean="0">
              <a:solidFill>
                <a:schemeClr val="bg1"/>
              </a:solidFill>
            </a:endParaRPr>
          </a:p>
        </p:txBody>
      </p:sp>
      <p:pic>
        <p:nvPicPr>
          <p:cNvPr id="7171" name="Picture 2" descr="C:\Users\User\Desktop\2434_exotic_violet\r18_ cxcsjokbbpqrjrcnohywl puvvdvbzavcxyuhmfjou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867525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Объект 1"/>
          <p:cNvSpPr>
            <a:spLocks noGrp="1"/>
          </p:cNvSpPr>
          <p:nvPr>
            <p:ph idx="1"/>
          </p:nvPr>
        </p:nvSpPr>
        <p:spPr>
          <a:xfrm>
            <a:off x="107950" y="2276475"/>
            <a:ext cx="8928100" cy="576263"/>
          </a:xfrm>
        </p:spPr>
        <p:txBody>
          <a:bodyPr/>
          <a:lstStyle/>
          <a:p>
            <a:pPr marL="0" indent="0" algn="just" eaLnBrk="1" hangingPunct="1">
              <a:buFontTx/>
              <a:buNone/>
            </a:pPr>
            <a:r>
              <a:rPr lang="ru-RU" sz="2000" smtClean="0"/>
              <a:t>                     Удмуртская                                                  Республика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Объект 1"/>
          <p:cNvSpPr>
            <a:spLocks noGrp="1"/>
          </p:cNvSpPr>
          <p:nvPr>
            <p:ph idx="1"/>
          </p:nvPr>
        </p:nvSpPr>
        <p:spPr>
          <a:xfrm>
            <a:off x="4930775" y="3716338"/>
            <a:ext cx="2809875" cy="3646487"/>
          </a:xfrm>
        </p:spPr>
        <p:txBody>
          <a:bodyPr/>
          <a:lstStyle/>
          <a:p>
            <a:pPr algn="just" eaLnBrk="1" hangingPunct="1"/>
            <a:r>
              <a:rPr lang="ru-RU" sz="2000" b="1" i="1" smtClean="0"/>
              <a:t>Кезский,</a:t>
            </a:r>
          </a:p>
          <a:p>
            <a:pPr algn="just" eaLnBrk="1" hangingPunct="1"/>
            <a:r>
              <a:rPr lang="ru-RU" sz="2000" b="1" i="1" smtClean="0"/>
              <a:t>Балезинский,</a:t>
            </a:r>
          </a:p>
          <a:p>
            <a:pPr algn="just" eaLnBrk="1" hangingPunct="1"/>
            <a:r>
              <a:rPr lang="ru-RU" sz="2000" b="1" i="1" smtClean="0"/>
              <a:t>Глазовский,</a:t>
            </a:r>
          </a:p>
          <a:p>
            <a:pPr algn="just" eaLnBrk="1" hangingPunct="1"/>
            <a:r>
              <a:rPr lang="ru-RU" sz="2000" b="1" i="1" smtClean="0"/>
              <a:t>Красногорский,</a:t>
            </a:r>
          </a:p>
          <a:p>
            <a:pPr algn="just" eaLnBrk="1" hangingPunct="1"/>
            <a:r>
              <a:rPr lang="ru-RU" sz="2000" b="1" i="1" smtClean="0"/>
              <a:t>Юкаменский,</a:t>
            </a:r>
          </a:p>
          <a:p>
            <a:pPr algn="just" eaLnBrk="1" hangingPunct="1"/>
            <a:r>
              <a:rPr lang="ru-RU" sz="2000" b="1" i="1" smtClean="0"/>
              <a:t>Ярский.</a:t>
            </a:r>
          </a:p>
        </p:txBody>
      </p:sp>
      <p:pic>
        <p:nvPicPr>
          <p:cNvPr id="8195" name="Picture 4" descr="C:\Users\User\Desktop\2434_exotic_violet\standart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6350"/>
            <a:ext cx="64087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0" y="-747713"/>
            <a:ext cx="9163050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chemeClr val="bg1"/>
                </a:solidFill>
              </a:rPr>
              <a:t>Северные районы</a:t>
            </a:r>
            <a:endParaRPr lang="ru-RU" sz="2400" smtClean="0">
              <a:solidFill>
                <a:schemeClr val="bg1"/>
              </a:solidFill>
            </a:endParaRPr>
          </a:p>
        </p:txBody>
      </p:sp>
      <p:cxnSp>
        <p:nvCxnSpPr>
          <p:cNvPr id="4" name="Прямая соединительная линия 3"/>
          <p:cNvCxnSpPr>
            <a:stCxn id="8196" idx="2"/>
          </p:cNvCxnSpPr>
          <p:nvPr/>
        </p:nvCxnSpPr>
        <p:spPr>
          <a:xfrm>
            <a:off x="4581525" y="3505200"/>
            <a:ext cx="0" cy="27320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900113" y="4076700"/>
            <a:ext cx="3095625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900113" y="4437063"/>
            <a:ext cx="3095625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900113" y="4843463"/>
            <a:ext cx="3095625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900113" y="5229225"/>
            <a:ext cx="3095625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900113" y="5589588"/>
            <a:ext cx="3095625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900113" y="5949950"/>
            <a:ext cx="3095625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uild="p"/>
      <p:bldP spid="81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Объект 1"/>
          <p:cNvSpPr>
            <a:spLocks noGrp="1"/>
          </p:cNvSpPr>
          <p:nvPr>
            <p:ph idx="1"/>
          </p:nvPr>
        </p:nvSpPr>
        <p:spPr>
          <a:xfrm>
            <a:off x="4930775" y="3716338"/>
            <a:ext cx="2809875" cy="3646487"/>
          </a:xfrm>
        </p:spPr>
        <p:txBody>
          <a:bodyPr/>
          <a:lstStyle/>
          <a:p>
            <a:r>
              <a:rPr lang="ru-RU" sz="2000" smtClean="0"/>
              <a:t>Малопургинский,</a:t>
            </a:r>
          </a:p>
          <a:p>
            <a:r>
              <a:rPr lang="ru-RU" sz="2000" smtClean="0"/>
              <a:t>Можгинский,</a:t>
            </a:r>
          </a:p>
          <a:p>
            <a:r>
              <a:rPr lang="ru-RU" sz="2000" smtClean="0"/>
              <a:t>Алнашский,</a:t>
            </a:r>
          </a:p>
          <a:p>
            <a:r>
              <a:rPr lang="ru-RU" sz="2000" smtClean="0"/>
              <a:t>Киясовский,</a:t>
            </a:r>
          </a:p>
          <a:p>
            <a:r>
              <a:rPr lang="ru-RU" sz="2000" smtClean="0"/>
              <a:t>Каракулинский,</a:t>
            </a:r>
          </a:p>
          <a:p>
            <a:r>
              <a:rPr lang="ru-RU" sz="2000" smtClean="0"/>
              <a:t>Граховский</a:t>
            </a:r>
            <a:r>
              <a:rPr lang="ru-RU" sz="2000" b="1" i="1" smtClean="0"/>
              <a:t>.</a:t>
            </a:r>
          </a:p>
        </p:txBody>
      </p:sp>
      <p:pic>
        <p:nvPicPr>
          <p:cNvPr id="9219" name="Picture 4" descr="C:\Users\User\Desktop\2434_exotic_violet\standart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6350"/>
            <a:ext cx="64087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0" y="-747713"/>
            <a:ext cx="9163050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chemeClr val="bg1"/>
                </a:solidFill>
              </a:rPr>
              <a:t>Южные районы</a:t>
            </a:r>
            <a:endParaRPr lang="ru-RU" sz="2400" smtClean="0">
              <a:solidFill>
                <a:schemeClr val="bg1"/>
              </a:solidFill>
            </a:endParaRPr>
          </a:p>
        </p:txBody>
      </p:sp>
      <p:cxnSp>
        <p:nvCxnSpPr>
          <p:cNvPr id="4" name="Прямая соединительная линия 3"/>
          <p:cNvCxnSpPr>
            <a:stCxn id="9220" idx="2"/>
          </p:cNvCxnSpPr>
          <p:nvPr/>
        </p:nvCxnSpPr>
        <p:spPr>
          <a:xfrm>
            <a:off x="4581525" y="3505200"/>
            <a:ext cx="0" cy="27320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900113" y="4076700"/>
            <a:ext cx="3095625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900113" y="4437063"/>
            <a:ext cx="3095625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900113" y="4843463"/>
            <a:ext cx="3095625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900113" y="5229225"/>
            <a:ext cx="3095625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900113" y="5589588"/>
            <a:ext cx="3095625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900113" y="5949950"/>
            <a:ext cx="3095625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uild="p"/>
      <p:bldP spid="819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971550" y="3575050"/>
            <a:ext cx="7431088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2" descr="C:\Users\User\Desktop\2434_exotic_violet\475ed5f09c4cade65a2bdee5f28ce543_X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23813"/>
            <a:ext cx="51784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128" descr="C:\Users\User\Desktop\Classic-Ribbon-set.png">
            <a:hlinkClick r:id="rId4" action="ppaction://hlinkfile" tooltip="Нажмите чтобы прослушать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884238" y="-242888"/>
            <a:ext cx="7432675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44675"/>
            <a:ext cx="9144000" cy="981075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chemeClr val="bg1"/>
                </a:solidFill>
              </a:rPr>
              <a:t>Флаг Удмуртской Республики</a:t>
            </a:r>
            <a:endParaRPr lang="ru-RU" sz="2400" smtClean="0">
              <a:solidFill>
                <a:schemeClr val="bg1"/>
              </a:solidFill>
            </a:endParaRPr>
          </a:p>
        </p:txBody>
      </p:sp>
      <p:pic>
        <p:nvPicPr>
          <p:cNvPr id="10246" name="Picture 3" descr="C:\Users\User\Desktop\2434_exotic_violet\gerb_udmurtii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850" y="2781300"/>
            <a:ext cx="3162300" cy="320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Rectangle 2"/>
          <p:cNvSpPr txBox="1">
            <a:spLocks noChangeArrowheads="1"/>
          </p:cNvSpPr>
          <p:nvPr/>
        </p:nvSpPr>
        <p:spPr bwMode="auto">
          <a:xfrm>
            <a:off x="0" y="5805488"/>
            <a:ext cx="9144000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2400" b="1">
                <a:solidFill>
                  <a:schemeClr val="bg1"/>
                </a:solidFill>
              </a:rPr>
              <a:t>Герб Удмуртской Республики</a:t>
            </a:r>
            <a:endParaRPr lang="ru-RU" sz="24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6725" y="3789363"/>
            <a:ext cx="8229600" cy="3644900"/>
          </a:xfrm>
        </p:spPr>
        <p:txBody>
          <a:bodyPr/>
          <a:lstStyle/>
          <a:p>
            <a:pPr marL="0" indent="0" algn="just">
              <a:buFontTx/>
              <a:buNone/>
            </a:pPr>
            <a:r>
              <a:rPr lang="ru-RU" sz="2000" b="1" i="1" smtClean="0"/>
              <a:t>	</a:t>
            </a:r>
            <a:r>
              <a:rPr lang="ru-RU" sz="2400" i="1" smtClean="0"/>
              <a:t>Ученики становятся более </a:t>
            </a:r>
            <a:r>
              <a:rPr lang="ru-RU" sz="2400" b="1" i="1" smtClean="0"/>
              <a:t>активными</a:t>
            </a:r>
            <a:r>
              <a:rPr lang="ru-RU" sz="2400" i="1" smtClean="0"/>
              <a:t> и </a:t>
            </a:r>
            <a:r>
              <a:rPr lang="ru-RU" sz="2400" b="1" i="1" smtClean="0"/>
              <a:t>заинтересованными </a:t>
            </a:r>
            <a:r>
              <a:rPr lang="ru-RU" sz="2400" i="1" smtClean="0"/>
              <a:t>на уроке, если используется интерактивная доска. </a:t>
            </a:r>
            <a:r>
              <a:rPr lang="ru-RU" sz="2400" b="1" i="1" smtClean="0"/>
              <a:t>Информация</a:t>
            </a:r>
            <a:r>
              <a:rPr lang="ru-RU" sz="2400" i="1" smtClean="0"/>
              <a:t> становится для них </a:t>
            </a:r>
            <a:r>
              <a:rPr lang="ru-RU" sz="2400" b="1" i="1" smtClean="0"/>
              <a:t>более доступной </a:t>
            </a:r>
            <a:r>
              <a:rPr lang="ru-RU" sz="2400" i="1" smtClean="0"/>
              <a:t>и понятной, что улучшает атмосферу понимания и нацеленности каждого ученика на работу в классе.</a:t>
            </a:r>
          </a:p>
        </p:txBody>
      </p:sp>
      <p:pic>
        <p:nvPicPr>
          <p:cNvPr id="11267" name="Picture 4" descr="C:\Users\User\Desktop\2434_exotic_violet\standart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6350"/>
            <a:ext cx="64087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0" y="-747713"/>
            <a:ext cx="9163050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pPr eaLnBrk="1" hangingPunct="1"/>
            <a:r>
              <a:rPr lang="ru-RU" sz="2200" b="1" smtClean="0">
                <a:solidFill>
                  <a:schemeClr val="bg1"/>
                </a:solidFill>
              </a:rPr>
              <a:t>Повышение активности учеников на уроке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1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20688" y="3213100"/>
            <a:ext cx="8229600" cy="3644900"/>
          </a:xfrm>
        </p:spPr>
        <p:txBody>
          <a:bodyPr/>
          <a:lstStyle/>
          <a:p>
            <a:pPr marL="0" indent="0" algn="just">
              <a:buFontTx/>
              <a:buNone/>
            </a:pPr>
            <a:r>
              <a:rPr lang="ru-RU" sz="2000" b="1" i="1" smtClean="0"/>
              <a:t>	</a:t>
            </a:r>
            <a:r>
              <a:rPr lang="ru-RU" sz="2000" i="1" smtClean="0"/>
              <a:t>Если у вас есть интерактивная доска, на уроке вам больше не придется ждать, когда ученик напишет задание на доске, и несколько минут урока будут потеряны </a:t>
            </a:r>
            <a:r>
              <a:rPr lang="ru-RU" sz="2000" b="1" i="1" smtClean="0"/>
              <a:t>- учитель может выводить на экран заранее приготовленные материалы, и время урока будет использовано только на решение поставленных задач. </a:t>
            </a:r>
          </a:p>
          <a:p>
            <a:pPr marL="0" indent="0" algn="just">
              <a:buFontTx/>
              <a:buNone/>
            </a:pPr>
            <a:r>
              <a:rPr lang="ru-RU" sz="2000" i="1" smtClean="0"/>
              <a:t>	Все записи на интерактивной доске могут быть сохранены на компьютере и вновь открыты при повторении пройденного материала или переданы ученику, который пропустил урок по болезни. </a:t>
            </a:r>
          </a:p>
        </p:txBody>
      </p:sp>
      <p:pic>
        <p:nvPicPr>
          <p:cNvPr id="12291" name="Picture 4" descr="C:\Users\User\Desktop\2434_exotic_violet\standart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6350"/>
            <a:ext cx="64087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0" y="-747713"/>
            <a:ext cx="9163050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r>
              <a:rPr lang="ru-RU" sz="2400" b="1" smtClean="0">
                <a:solidFill>
                  <a:schemeClr val="bg1"/>
                </a:solidFill>
              </a:rPr>
              <a:t>Увеличение темпа урока</a:t>
            </a:r>
            <a:endParaRPr lang="ru-RU" sz="24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1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20688" y="3213100"/>
            <a:ext cx="8229600" cy="3644900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r>
              <a:rPr lang="ru-RU" sz="2000" b="1" i="1" dirty="0"/>
              <a:t>	</a:t>
            </a:r>
            <a:r>
              <a:rPr lang="ru-RU" sz="2000" i="1" dirty="0" smtClean="0"/>
              <a:t>Интерактивная</a:t>
            </a:r>
            <a:r>
              <a:rPr lang="ru-RU" sz="2000" b="1" i="1" dirty="0" smtClean="0"/>
              <a:t> </a:t>
            </a:r>
            <a:r>
              <a:rPr lang="ru-RU" sz="2000" i="1" dirty="0" smtClean="0"/>
              <a:t>д</a:t>
            </a:r>
            <a:r>
              <a:rPr lang="ru-RU" sz="2000" dirty="0" smtClean="0"/>
              <a:t>оска реализует один из важнейших принципов обучения – </a:t>
            </a:r>
            <a:r>
              <a:rPr lang="ru-RU" sz="2000" b="1" dirty="0" smtClean="0"/>
              <a:t>наглядность</a:t>
            </a:r>
            <a:r>
              <a:rPr lang="ru-RU" sz="2000" dirty="0" smtClean="0"/>
              <a:t>. На ней можно размещать множество разноплановой информации:</a:t>
            </a:r>
          </a:p>
          <a:p>
            <a:pPr algn="ctr">
              <a:buFontTx/>
              <a:buChar char="-"/>
              <a:defRPr/>
            </a:pPr>
            <a:r>
              <a:rPr lang="ru-RU" sz="2000" dirty="0" smtClean="0">
                <a:solidFill>
                  <a:srgbClr val="C00000"/>
                </a:solidFill>
              </a:rPr>
              <a:t>схемы,</a:t>
            </a:r>
          </a:p>
          <a:p>
            <a:pPr algn="ctr">
              <a:buFontTx/>
              <a:buChar char="-"/>
              <a:defRPr/>
            </a:pPr>
            <a:r>
              <a:rPr lang="ru-RU" sz="2000" dirty="0" smtClean="0">
                <a:solidFill>
                  <a:srgbClr val="C00000"/>
                </a:solidFill>
              </a:rPr>
              <a:t>таблицы,</a:t>
            </a:r>
          </a:p>
          <a:p>
            <a:pPr algn="ctr">
              <a:buFontTx/>
              <a:buChar char="-"/>
              <a:defRPr/>
            </a:pPr>
            <a:r>
              <a:rPr lang="ru-RU" sz="2000" dirty="0" smtClean="0">
                <a:solidFill>
                  <a:srgbClr val="C00000"/>
                </a:solidFill>
              </a:rPr>
              <a:t>тексты,</a:t>
            </a:r>
          </a:p>
          <a:p>
            <a:pPr algn="ctr">
              <a:buFontTx/>
              <a:buChar char="-"/>
              <a:defRPr/>
            </a:pPr>
            <a:r>
              <a:rPr lang="ru-RU" sz="2000" dirty="0" smtClean="0">
                <a:solidFill>
                  <a:srgbClr val="C00000"/>
                </a:solidFill>
              </a:rPr>
              <a:t>иллюстрации,</a:t>
            </a:r>
          </a:p>
          <a:p>
            <a:pPr algn="ctr">
              <a:buFontTx/>
              <a:buChar char="-"/>
              <a:defRPr/>
            </a:pPr>
            <a:r>
              <a:rPr lang="ru-RU" sz="2000" dirty="0" smtClean="0">
                <a:solidFill>
                  <a:srgbClr val="C00000"/>
                </a:solidFill>
              </a:rPr>
              <a:t>анимации,</a:t>
            </a:r>
          </a:p>
          <a:p>
            <a:pPr algn="ctr">
              <a:buFontTx/>
              <a:buChar char="-"/>
              <a:defRPr/>
            </a:pPr>
            <a:r>
              <a:rPr lang="ru-RU" sz="2000" dirty="0" smtClean="0">
                <a:solidFill>
                  <a:srgbClr val="C00000"/>
                </a:solidFill>
              </a:rPr>
              <a:t>звуковые эффекты и т.д.</a:t>
            </a:r>
            <a:endParaRPr lang="ru-RU" sz="2000" dirty="0">
              <a:solidFill>
                <a:srgbClr val="C00000"/>
              </a:solidFill>
            </a:endParaRPr>
          </a:p>
        </p:txBody>
      </p:sp>
      <p:pic>
        <p:nvPicPr>
          <p:cNvPr id="13315" name="Picture 4" descr="C:\Users\User\Desktop\2434_exotic_violet\standart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6350"/>
            <a:ext cx="64087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0" y="-747713"/>
            <a:ext cx="9163050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r>
              <a:rPr lang="ru-RU" sz="2400" b="1" smtClean="0">
                <a:solidFill>
                  <a:schemeClr val="bg1"/>
                </a:solidFill>
              </a:rPr>
              <a:t>Наглядные материалы</a:t>
            </a:r>
            <a:endParaRPr lang="ru-RU" sz="24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1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r>
              <a:rPr lang="ru-RU" sz="2400" b="1" smtClean="0">
                <a:solidFill>
                  <a:schemeClr val="bg1"/>
                </a:solidFill>
              </a:rPr>
              <a:t>Наглядные материалы</a:t>
            </a:r>
            <a:endParaRPr lang="ru-RU" sz="2400" smtClean="0">
              <a:solidFill>
                <a:schemeClr val="bg1"/>
              </a:solidFill>
            </a:endParaRPr>
          </a:p>
        </p:txBody>
      </p:sp>
      <p:pic>
        <p:nvPicPr>
          <p:cNvPr id="14339" name="Picture 2" descr="C:\Users\User\Desktop\Материалы к презентации Интерактивная доска\alfavit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228725"/>
            <a:ext cx="4319588" cy="531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-28575" y="-2408238"/>
            <a:ext cx="9163050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850" y="476250"/>
            <a:ext cx="7561263" cy="865188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ru-RU" sz="2000" b="1" i="1" smtClean="0">
                <a:solidFill>
                  <a:schemeClr val="bg1"/>
                </a:solidFill>
              </a:rPr>
              <a:t>	</a:t>
            </a:r>
            <a:r>
              <a:rPr lang="ru-RU" sz="2000" i="1" smtClean="0">
                <a:solidFill>
                  <a:schemeClr val="bg1"/>
                </a:solidFill>
              </a:rPr>
              <a:t>В нашем языке 43 звука (6 гласных и 37 согласных),</a:t>
            </a:r>
          </a:p>
          <a:p>
            <a:pPr marL="0" indent="0" algn="ctr">
              <a:buFontTx/>
              <a:buNone/>
            </a:pPr>
            <a:r>
              <a:rPr lang="ru-RU" sz="2000" i="1" smtClean="0">
                <a:solidFill>
                  <a:schemeClr val="bg1"/>
                </a:solidFill>
              </a:rPr>
              <a:t>а число букв - только 33.</a:t>
            </a:r>
            <a:endParaRPr lang="ru-RU" sz="2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r>
              <a:rPr lang="ru-RU" sz="2400" b="1" smtClean="0">
                <a:solidFill>
                  <a:schemeClr val="bg1"/>
                </a:solidFill>
              </a:rPr>
              <a:t>Наглядные материалы</a:t>
            </a:r>
            <a:endParaRPr lang="ru-RU" sz="2400" smtClean="0">
              <a:solidFill>
                <a:schemeClr val="bg1"/>
              </a:solidFill>
            </a:endParaRPr>
          </a:p>
        </p:txBody>
      </p:sp>
      <p:pic>
        <p:nvPicPr>
          <p:cNvPr id="10243" name="Picture 3" descr="C:\Users\User\Desktop\Материалы к презентации Интерактивная доска\1cp_en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268413"/>
            <a:ext cx="7561262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20688" y="3529013"/>
            <a:ext cx="8229600" cy="3644900"/>
          </a:xfrm>
        </p:spPr>
        <p:txBody>
          <a:bodyPr/>
          <a:lstStyle/>
          <a:p>
            <a:pPr marL="0" indent="0" algn="just">
              <a:buFontTx/>
              <a:buNone/>
            </a:pPr>
            <a:r>
              <a:rPr lang="ru-RU" sz="2000" i="1" smtClean="0"/>
              <a:t>	Используя доску, у меня не возникает необходимости тратить время на смену наглядных материалов, записи новых упражнений, не трачу время и на очистку доски, как раньше.</a:t>
            </a:r>
          </a:p>
          <a:p>
            <a:pPr marL="0" indent="0" algn="just">
              <a:buFontTx/>
              <a:buNone/>
            </a:pPr>
            <a:r>
              <a:rPr lang="ru-RU" sz="2000" i="1" smtClean="0"/>
              <a:t>	В результате этого увеличивается время, которое можно потратить на изучение нового или закрепление изученного материала, ускорить темп урока, т.е. работа с доской позволяет сэкономить драгоценное время урока.</a:t>
            </a:r>
          </a:p>
        </p:txBody>
      </p:sp>
      <p:pic>
        <p:nvPicPr>
          <p:cNvPr id="16387" name="Picture 4" descr="C:\Users\User\Desktop\2434_exotic_violet\standart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6350"/>
            <a:ext cx="64087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0" y="-747713"/>
            <a:ext cx="9163050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r>
              <a:rPr lang="ru-RU" sz="2400" b="1" smtClean="0">
                <a:solidFill>
                  <a:schemeClr val="bg1"/>
                </a:solidFill>
              </a:rPr>
              <a:t>Эргономика времени на уроке</a:t>
            </a:r>
            <a:endParaRPr lang="ru-RU" sz="24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1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20688" y="3644900"/>
            <a:ext cx="8229600" cy="3644900"/>
          </a:xfrm>
        </p:spPr>
        <p:txBody>
          <a:bodyPr/>
          <a:lstStyle/>
          <a:p>
            <a:pPr marL="0" indent="0" algn="just">
              <a:buFontTx/>
              <a:buNone/>
            </a:pPr>
            <a:r>
              <a:rPr lang="ru-RU" sz="2000" smtClean="0"/>
              <a:t>	</a:t>
            </a:r>
            <a:r>
              <a:rPr lang="ru-RU" sz="2000" i="1" smtClean="0"/>
              <a:t>Ещё один важный момент при работе с доской - управление демонстрацией (смена слайдов, создание и перемещение объектов, выделение цветом важных моментов и др.) происходит с помощью электронного маркера, а учитель, как и раньше, – в центре внимания.</a:t>
            </a:r>
          </a:p>
        </p:txBody>
      </p:sp>
      <p:pic>
        <p:nvPicPr>
          <p:cNvPr id="17411" name="Picture 4" descr="C:\Users\User\Desktop\2434_exotic_violet\standart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6350"/>
            <a:ext cx="64087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0" y="-747713"/>
            <a:ext cx="9163050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r>
              <a:rPr lang="ru-RU" sz="2400" smtClean="0">
                <a:solidFill>
                  <a:schemeClr val="bg1"/>
                </a:solidFill>
              </a:rPr>
              <a:t>Использование электронного маркера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14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8313" y="1385888"/>
            <a:ext cx="8229600" cy="5472112"/>
          </a:xfrm>
        </p:spPr>
        <p:txBody>
          <a:bodyPr/>
          <a:lstStyle/>
          <a:p>
            <a:pPr marL="0" indent="0" algn="just">
              <a:buFontTx/>
              <a:buNone/>
            </a:pPr>
            <a:r>
              <a:rPr lang="ru-RU" sz="2000" i="1" smtClean="0"/>
              <a:t>	Слова для вставки: </a:t>
            </a:r>
            <a:r>
              <a:rPr lang="ru-RU" sz="2000" i="1" smtClean="0">
                <a:solidFill>
                  <a:srgbClr val="C00000"/>
                </a:solidFill>
              </a:rPr>
              <a:t>неожиданно, певуче, легко и хорошо, горячо, свежо, зловеще, в такт, ещё и ещё, волей-неволей, по-новому, по-вольному, точь-в-точь как давным-давно, вверх, ввысь, вдаль.</a:t>
            </a:r>
          </a:p>
          <a:p>
            <a:pPr marL="0" indent="0" algn="just">
              <a:buFontTx/>
              <a:buNone/>
            </a:pPr>
            <a:endParaRPr lang="ru-RU" sz="2000" i="1" smtClean="0"/>
          </a:p>
          <a:p>
            <a:pPr marL="0" indent="0" algn="just">
              <a:buFontTx/>
              <a:buNone/>
            </a:pPr>
            <a:r>
              <a:rPr lang="ru-RU" sz="2000" i="1" smtClean="0"/>
              <a:t>	Песня начиналась ____________, как будто она рождалась где-то на небесах. ____________ разливалась мелодия, на душе становилось ___________ и ___________ , а глазам - ___________ от подступающих слез. То ___________ веяло степным воздухом, то ______ сгущались тучи, то легкие облака двигались ___________ песне, и это заставляло петь ___________ и ___________. ___________ песня вливалась в душу, глаза распахивались ___________, ___________, ___________ как ___________ в детстве. Мелодия поднималась ___________, ___________, уносилась ___________, и не было ей ни конца, ни начала…</a:t>
            </a:r>
          </a:p>
        </p:txBody>
      </p:sp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r>
              <a:rPr lang="ru-RU" sz="2400" smtClean="0">
                <a:solidFill>
                  <a:schemeClr val="bg1"/>
                </a:solidFill>
              </a:rPr>
              <a:t>Впишите пропущенные наречия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14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8313" y="1916113"/>
            <a:ext cx="8229600" cy="36449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ru-RU" sz="2000" i="1" dirty="0" smtClean="0"/>
              <a:t>Существует </a:t>
            </a:r>
            <a:r>
              <a:rPr lang="ru-RU" sz="2000" i="1" dirty="0" smtClean="0">
                <a:solidFill>
                  <a:srgbClr val="C00000"/>
                </a:solidFill>
              </a:rPr>
              <a:t>3 </a:t>
            </a:r>
            <a:r>
              <a:rPr lang="ru-RU" sz="2000" i="1" dirty="0" smtClean="0"/>
              <a:t>главных способа</a:t>
            </a:r>
          </a:p>
          <a:p>
            <a:pPr marL="0" indent="0" algn="ctr">
              <a:buFontTx/>
              <a:buNone/>
            </a:pPr>
            <a:r>
              <a:rPr lang="ru-RU" sz="2000" i="1" dirty="0" smtClean="0"/>
              <a:t>подчинительной связи</a:t>
            </a:r>
          </a:p>
          <a:p>
            <a:pPr marL="0" indent="0" algn="ctr">
              <a:buFontTx/>
              <a:buNone/>
            </a:pPr>
            <a:r>
              <a:rPr lang="ru-RU" sz="2000" i="1" dirty="0" smtClean="0"/>
              <a:t>между компонентами словосочетания:</a:t>
            </a:r>
          </a:p>
          <a:p>
            <a:pPr marL="0" indent="0" algn="ctr">
              <a:buFontTx/>
              <a:buNone/>
            </a:pPr>
            <a:endParaRPr lang="ru-RU" sz="2000" i="1" dirty="0" smtClean="0"/>
          </a:p>
          <a:p>
            <a:pPr marL="0" indent="0" algn="ctr">
              <a:buFontTx/>
              <a:buNone/>
            </a:pPr>
            <a:r>
              <a:rPr lang="ru-RU" sz="2000" i="1" dirty="0" smtClean="0"/>
              <a:t>___________________</a:t>
            </a:r>
          </a:p>
          <a:p>
            <a:pPr marL="0" indent="0" algn="ctr">
              <a:buFontTx/>
              <a:buNone/>
            </a:pPr>
            <a:endParaRPr lang="ru-RU" sz="2000" i="1" dirty="0" smtClean="0"/>
          </a:p>
          <a:p>
            <a:pPr marL="0" indent="0" algn="ctr">
              <a:buFontTx/>
              <a:buNone/>
            </a:pPr>
            <a:r>
              <a:rPr lang="ru-RU" sz="2000" i="1" dirty="0" smtClean="0"/>
              <a:t>___________________</a:t>
            </a:r>
          </a:p>
          <a:p>
            <a:pPr marL="0" indent="0" algn="ctr">
              <a:buFontTx/>
              <a:buNone/>
            </a:pPr>
            <a:endParaRPr lang="ru-RU" sz="2000" i="1" dirty="0" smtClean="0"/>
          </a:p>
          <a:p>
            <a:pPr marL="0" indent="0" algn="ctr">
              <a:buFontTx/>
              <a:buNone/>
            </a:pPr>
            <a:r>
              <a:rPr lang="ru-RU" sz="2000" i="1" dirty="0" smtClean="0"/>
              <a:t>___________________</a:t>
            </a:r>
          </a:p>
        </p:txBody>
      </p:sp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r>
              <a:rPr lang="ru-RU" altLang="ru-RU" sz="2400" smtClean="0">
                <a:solidFill>
                  <a:schemeClr val="bg1"/>
                </a:solidFill>
              </a:rPr>
              <a:t>Способы подчинительной связи между словами</a:t>
            </a:r>
            <a:endParaRPr lang="ru-RU" sz="2400" smtClean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-323850" y="3716338"/>
            <a:ext cx="97202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2000" i="1">
                <a:solidFill>
                  <a:srgbClr val="C00000"/>
                </a:solidFill>
              </a:rPr>
              <a:t>Согласование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-347663" y="4437063"/>
            <a:ext cx="97202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2000" i="1">
                <a:solidFill>
                  <a:srgbClr val="C00000"/>
                </a:solidFill>
              </a:rPr>
              <a:t>Управление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-347663" y="5157788"/>
            <a:ext cx="97202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2000" i="1">
                <a:solidFill>
                  <a:srgbClr val="C00000"/>
                </a:solidFill>
              </a:rPr>
              <a:t>Примыкание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149" grpId="0"/>
      <p:bldP spid="3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20688" y="3227388"/>
            <a:ext cx="8229600" cy="3644900"/>
          </a:xfrm>
        </p:spPr>
        <p:txBody>
          <a:bodyPr/>
          <a:lstStyle/>
          <a:p>
            <a:pPr marL="0" indent="0" algn="just">
              <a:buFontTx/>
              <a:buNone/>
            </a:pPr>
            <a:r>
              <a:rPr lang="ru-RU" sz="2000" i="1" smtClean="0"/>
              <a:t>	В процессе обучения использую ИД: </a:t>
            </a:r>
          </a:p>
          <a:p>
            <a:pPr marL="0" indent="0" algn="just">
              <a:buFontTx/>
              <a:buNone/>
            </a:pPr>
            <a:r>
              <a:rPr lang="ru-RU" sz="2000" i="1" smtClean="0"/>
              <a:t>	• как обычную доску для обычной работы в классе (только мел заменён электронным карандашом); </a:t>
            </a:r>
          </a:p>
          <a:p>
            <a:pPr marL="0" indent="0" algn="just">
              <a:buFontTx/>
              <a:buNone/>
            </a:pPr>
            <a:r>
              <a:rPr lang="ru-RU" sz="2000" i="1" smtClean="0"/>
              <a:t>	• как демонстрационный экран (показ слайдов, наглядного материала, фильмов) для визуализации учебной информации изучаемого; </a:t>
            </a:r>
          </a:p>
          <a:p>
            <a:pPr marL="0" indent="0" algn="just">
              <a:buFontTx/>
              <a:buNone/>
            </a:pPr>
            <a:r>
              <a:rPr lang="ru-RU" sz="2000" i="1" smtClean="0"/>
              <a:t>	• как интерактивный инструмент – работа с использованием специализированного программного обеспечения, заготовленного в цифровом виде. </a:t>
            </a:r>
          </a:p>
        </p:txBody>
      </p:sp>
      <p:pic>
        <p:nvPicPr>
          <p:cNvPr id="20483" name="Picture 4" descr="C:\Users\User\Desktop\2434_exotic_violet\standart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6350"/>
            <a:ext cx="64087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0" y="-747713"/>
            <a:ext cx="9163050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r>
              <a:rPr lang="ru-RU" sz="2400" smtClean="0">
                <a:solidFill>
                  <a:schemeClr val="bg1"/>
                </a:solidFill>
              </a:rPr>
              <a:t>Применение интерактивной доски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14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/>
          <p:cNvSpPr>
            <a:spLocks noChangeArrowheads="1"/>
          </p:cNvSpPr>
          <p:nvPr/>
        </p:nvSpPr>
        <p:spPr bwMode="auto">
          <a:xfrm>
            <a:off x="533400" y="650875"/>
            <a:ext cx="8153400" cy="14827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85882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76200" cmpd="tri">
            <a:solidFill>
              <a:schemeClr val="bg2"/>
            </a:solidFill>
            <a:round/>
            <a:headEnd/>
            <a:tailEnd/>
          </a:ln>
          <a:effectLst>
            <a:prstShdw prst="shdw17" dist="17961" dir="2700000">
              <a:schemeClr val="bg2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2400" b="1" dirty="0"/>
              <a:t>В каком ряду во всех словах  пропущена </a:t>
            </a:r>
          </a:p>
          <a:p>
            <a:pPr algn="ctr">
              <a:defRPr/>
            </a:pPr>
            <a:r>
              <a:rPr lang="ru-RU" sz="2400" b="1" dirty="0"/>
              <a:t>одна и та же буква?</a:t>
            </a:r>
          </a:p>
        </p:txBody>
      </p:sp>
      <p:sp>
        <p:nvSpPr>
          <p:cNvPr id="8196" name="AutoShape 4">
            <a:hlinkClick r:id="" action="ppaction://macro?name=Макрос1"/>
          </p:cNvPr>
          <p:cNvSpPr>
            <a:spLocks noChangeArrowheads="1"/>
          </p:cNvSpPr>
          <p:nvPr/>
        </p:nvSpPr>
        <p:spPr bwMode="auto">
          <a:xfrm>
            <a:off x="533400" y="2895600"/>
            <a:ext cx="3810000" cy="762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B2B2B2"/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5F5F5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/>
              <a:t> </a:t>
            </a:r>
            <a:r>
              <a:rPr lang="ru-RU"/>
              <a:t>пред…ставить, в…зобновить,</a:t>
            </a:r>
          </a:p>
          <a:p>
            <a:pPr algn="ctr"/>
            <a:r>
              <a:rPr lang="ru-RU"/>
              <a:t>п…дробно</a:t>
            </a:r>
          </a:p>
        </p:txBody>
      </p:sp>
      <p:sp>
        <p:nvSpPr>
          <p:cNvPr id="8201" name="AutoShape 9">
            <a:hlinkClick r:id="" action="ppaction://macro?name=Макрос2"/>
          </p:cNvPr>
          <p:cNvSpPr>
            <a:spLocks noChangeArrowheads="1"/>
          </p:cNvSpPr>
          <p:nvPr/>
        </p:nvSpPr>
        <p:spPr bwMode="auto">
          <a:xfrm>
            <a:off x="4953000" y="2895600"/>
            <a:ext cx="3810000" cy="762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B2B2B2"/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5F5F5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1600">
              <a:solidFill>
                <a:srgbClr val="000000"/>
              </a:solidFill>
              <a:cs typeface="Times New Roman" pitchFamily="18" charset="0"/>
            </a:endParaRPr>
          </a:p>
          <a:p>
            <a:pPr algn="ctr"/>
            <a:r>
              <a:rPr lang="ru-RU" b="1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во…становить,бе…дельник,</a:t>
            </a:r>
          </a:p>
          <a:p>
            <a:pPr algn="ctr"/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…бросить</a:t>
            </a:r>
            <a:endParaRPr lang="ru-RU"/>
          </a:p>
          <a:p>
            <a:pPr algn="ctr"/>
            <a:endParaRPr lang="ru-RU" sz="2400" b="1"/>
          </a:p>
        </p:txBody>
      </p:sp>
      <p:sp>
        <p:nvSpPr>
          <p:cNvPr id="8202" name="AutoShape 10">
            <a:hlinkClick r:id="" action="ppaction://macro?name=Макрос2"/>
          </p:cNvPr>
          <p:cNvSpPr>
            <a:spLocks noChangeArrowheads="1"/>
          </p:cNvSpPr>
          <p:nvPr/>
        </p:nvSpPr>
        <p:spPr bwMode="auto">
          <a:xfrm>
            <a:off x="533400" y="4724400"/>
            <a:ext cx="3810000" cy="762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B2B2B2"/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5F5F5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1600" b="1">
              <a:solidFill>
                <a:srgbClr val="000000"/>
              </a:solidFill>
              <a:cs typeface="Times New Roman" pitchFamily="18" charset="0"/>
            </a:endParaRPr>
          </a:p>
          <a:p>
            <a:pPr algn="ctr"/>
            <a:r>
              <a:rPr lang="ru-RU" b="1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раз…грать,по…грать,</a:t>
            </a:r>
          </a:p>
          <a:p>
            <a:pPr algn="ctr"/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пред…стория</a:t>
            </a:r>
          </a:p>
          <a:p>
            <a:pPr algn="ctr"/>
            <a:r>
              <a:rPr lang="ru-RU" sz="2400">
                <a:solidFill>
                  <a:srgbClr val="000000"/>
                </a:solidFill>
                <a:cs typeface="Times New Roman" pitchFamily="18" charset="0"/>
              </a:rPr>
              <a:t> </a:t>
            </a:r>
            <a:endParaRPr lang="ru-RU" sz="2400"/>
          </a:p>
        </p:txBody>
      </p:sp>
      <p:sp>
        <p:nvSpPr>
          <p:cNvPr id="8203" name="AutoShape 11">
            <a:hlinkClick r:id="" action="ppaction://macro?name=Макрос2"/>
          </p:cNvPr>
          <p:cNvSpPr>
            <a:spLocks noChangeArrowheads="1"/>
          </p:cNvSpPr>
          <p:nvPr/>
        </p:nvSpPr>
        <p:spPr bwMode="auto">
          <a:xfrm>
            <a:off x="4953000" y="4724400"/>
            <a:ext cx="3962400" cy="762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B2B2B2"/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5F5F5F"/>
            </a:solidFill>
            <a:round/>
            <a:headEnd/>
            <a:tailEnd/>
          </a:ln>
        </p:spPr>
        <p:txBody>
          <a:bodyPr wrap="none" anchor="ctr"/>
          <a:lstStyle/>
          <a:p>
            <a:pPr marL="0" lvl="1" algn="ctr"/>
            <a:endParaRPr lang="ru-RU" sz="1600" b="1">
              <a:solidFill>
                <a:srgbClr val="000000"/>
              </a:solidFill>
              <a:cs typeface="Times New Roman" pitchFamily="18" charset="0"/>
            </a:endParaRPr>
          </a:p>
          <a:p>
            <a:pPr marL="0" lvl="1" algn="ctr"/>
            <a:r>
              <a:rPr lang="ru-RU" b="1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пр…остановить, пр…следовать,</a:t>
            </a:r>
          </a:p>
          <a:p>
            <a:pPr marL="0" lvl="1" algn="ctr"/>
            <a:r>
              <a:rPr lang="ru-RU">
                <a:solidFill>
                  <a:srgbClr val="000000"/>
                </a:solidFill>
                <a:cs typeface="Times New Roman" pitchFamily="18" charset="0"/>
              </a:rPr>
              <a:t>пр…дводитель</a:t>
            </a:r>
          </a:p>
          <a:p>
            <a:pPr marL="0" lvl="1" algn="ctr"/>
            <a:r>
              <a:rPr lang="ru-RU" sz="2400" b="1">
                <a:solidFill>
                  <a:srgbClr val="000000"/>
                </a:solidFill>
                <a:cs typeface="Times New Roman" pitchFamily="18" charset="0"/>
              </a:rPr>
              <a:t> </a:t>
            </a:r>
            <a:endParaRPr lang="ru-RU" sz="2400" b="1"/>
          </a:p>
        </p:txBody>
      </p:sp>
      <p:sp>
        <p:nvSpPr>
          <p:cNvPr id="8207" name="Oval 15"/>
          <p:cNvSpPr>
            <a:spLocks noChangeArrowheads="1"/>
          </p:cNvSpPr>
          <p:nvPr/>
        </p:nvSpPr>
        <p:spPr bwMode="auto">
          <a:xfrm>
            <a:off x="2895600" y="3276600"/>
            <a:ext cx="3352800" cy="1828800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400" b="1" dirty="0"/>
              <a:t> Правильно!</a:t>
            </a:r>
          </a:p>
        </p:txBody>
      </p:sp>
      <p:sp>
        <p:nvSpPr>
          <p:cNvPr id="8209" name="Oval 17"/>
          <p:cNvSpPr>
            <a:spLocks noChangeArrowheads="1"/>
          </p:cNvSpPr>
          <p:nvPr/>
        </p:nvSpPr>
        <p:spPr bwMode="auto">
          <a:xfrm>
            <a:off x="2819400" y="3276600"/>
            <a:ext cx="3352800" cy="182880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99CC00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400" b="1"/>
              <a:t>ЭТО НЕ ТАК!</a:t>
            </a:r>
          </a:p>
        </p:txBody>
      </p:sp>
      <p:sp>
        <p:nvSpPr>
          <p:cNvPr id="5131" name="Rectangle 11"/>
          <p:cNvSpPr>
            <a:spLocks noChangeArrowheads="1"/>
          </p:cNvSpPr>
          <p:nvPr/>
        </p:nvSpPr>
        <p:spPr bwMode="auto">
          <a:xfrm>
            <a:off x="0" y="44450"/>
            <a:ext cx="2651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anchor="ctr">
            <a:spAutoFit/>
          </a:bodyPr>
          <a:lstStyle/>
          <a:p>
            <a:pPr eaLnBrk="0" hangingPunct="0">
              <a:buFontTx/>
              <a:buChar char="•"/>
              <a:tabLst>
                <a:tab pos="182563" algn="l"/>
              </a:tabLst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0" y="444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182563" algn="l"/>
              </a:tabLst>
              <a:defRPr/>
            </a:pPr>
            <a:endParaRPr lang="ru-RU" dirty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1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82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53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4" presetID="53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2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82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 nodeType="clickPar">
                      <p:stCondLst>
                        <p:cond delay="0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7" presetID="53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3" presetID="53" presetClass="exit" presetSubtype="0" fill="hold" grpId="5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3"/>
                  </p:tgtEl>
                </p:cond>
              </p:nextCondLst>
            </p:seq>
          </p:childTnLst>
        </p:cTn>
      </p:par>
    </p:tnLst>
    <p:bldLst>
      <p:bldP spid="8207" grpId="0" animBg="1"/>
      <p:bldP spid="8207" grpId="1" animBg="1"/>
      <p:bldP spid="8209" grpId="0" animBg="1"/>
      <p:bldP spid="8209" grpId="1" animBg="1"/>
      <p:bldP spid="8209" grpId="2" animBg="1"/>
      <p:bldP spid="8209" grpId="3" animBg="1"/>
      <p:bldP spid="8209" grpId="4" animBg="1"/>
      <p:bldP spid="8209" grpId="5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20688" y="3227388"/>
            <a:ext cx="8229600" cy="3644900"/>
          </a:xfrm>
        </p:spPr>
        <p:txBody>
          <a:bodyPr/>
          <a:lstStyle/>
          <a:p>
            <a:pPr marL="0" indent="0" algn="just">
              <a:buFontTx/>
              <a:buNone/>
            </a:pPr>
            <a:r>
              <a:rPr lang="ru-RU" sz="2000" smtClean="0"/>
              <a:t>	</a:t>
            </a:r>
            <a:r>
              <a:rPr lang="ru-RU" sz="2000" i="1" smtClean="0"/>
              <a:t>Полностью реализуется сенсорный принцип работы ИД. Перемещать можно как отдельные слова, так и  целые предложения. Интерактивная доска позволяет рукам двигать буквы, слова, картинки. Следовательно, можно готовить задания на соответствия, так популярные в последнее время, логические цепочки, удалять лишнее, собирать в группы по определенным признакам. Ощущения, которые дети испытывают, трогая всё руками, усиливает не только интерес к предмету, но и развивают тактильную память, тренируют моторику рук.</a:t>
            </a:r>
          </a:p>
        </p:txBody>
      </p:sp>
      <p:pic>
        <p:nvPicPr>
          <p:cNvPr id="22531" name="Picture 4" descr="C:\Users\User\Desktop\2434_exotic_violet\standart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6350"/>
            <a:ext cx="64087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0" y="-747713"/>
            <a:ext cx="9163050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r>
              <a:rPr lang="ru-RU" sz="2400" smtClean="0">
                <a:solidFill>
                  <a:schemeClr val="bg1"/>
                </a:solidFill>
              </a:rPr>
              <a:t>Применение интерактивной доски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1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20688" y="3497263"/>
            <a:ext cx="8229600" cy="3644900"/>
          </a:xfrm>
        </p:spPr>
        <p:txBody>
          <a:bodyPr/>
          <a:lstStyle/>
          <a:p>
            <a:pPr marL="0" indent="0" algn="just">
              <a:buFontTx/>
              <a:buNone/>
            </a:pPr>
            <a:r>
              <a:rPr lang="ru-RU" sz="2000" smtClean="0"/>
              <a:t>	</a:t>
            </a:r>
            <a:r>
              <a:rPr lang="ru-RU" sz="2000" i="1" smtClean="0"/>
              <a:t>Изучая новую тему,  можно использовать функцию </a:t>
            </a:r>
            <a:r>
              <a:rPr lang="ru-RU" sz="2000" b="1" i="1" smtClean="0"/>
              <a:t>«шторка», </a:t>
            </a:r>
            <a:r>
              <a:rPr lang="ru-RU" sz="2000" i="1" smtClean="0"/>
              <a:t>которая позволяет закрывать часть (или полностью) экрана,  как сверху вниз, так и справа налево. Например, учащиеся на уроке размышляют, решают проблемный вопрос, а ответ на него прячется за «шторкой». После коллективного обсуждения всем классом проверяется верность ответа: учитель опускает  «шторку», за которой находится верный ответ.</a:t>
            </a:r>
          </a:p>
        </p:txBody>
      </p:sp>
      <p:pic>
        <p:nvPicPr>
          <p:cNvPr id="23555" name="Picture 4" descr="C:\Users\User\Desktop\2434_exotic_violet\standart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6350"/>
            <a:ext cx="64087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0" y="-747713"/>
            <a:ext cx="9163050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r>
              <a:rPr lang="ru-RU" sz="2400" smtClean="0">
                <a:solidFill>
                  <a:schemeClr val="bg1"/>
                </a:solidFill>
              </a:rPr>
              <a:t>Применение интерактивной доски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14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850" y="2060575"/>
            <a:ext cx="4149725" cy="36449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sz="2000" i="1" smtClean="0"/>
              <a:t>Восстановите </a:t>
            </a:r>
          </a:p>
          <a:p>
            <a:pPr marL="0" indent="0">
              <a:buFontTx/>
              <a:buNone/>
            </a:pPr>
            <a:r>
              <a:rPr lang="ru-RU" sz="2000" i="1" smtClean="0"/>
              <a:t>истинную картину свидания, расставив правильно</a:t>
            </a:r>
          </a:p>
          <a:p>
            <a:pPr marL="0" indent="0">
              <a:buFontTx/>
              <a:buNone/>
            </a:pPr>
            <a:r>
              <a:rPr lang="ru-RU" sz="2000" i="1" smtClean="0"/>
              <a:t>знаки препинания.</a:t>
            </a:r>
          </a:p>
          <a:p>
            <a:pPr marL="0" indent="0">
              <a:buFontTx/>
              <a:buNone/>
            </a:pPr>
            <a:endParaRPr lang="ru-RU" sz="2000" i="1" smtClean="0"/>
          </a:p>
          <a:p>
            <a:pPr marL="0" indent="0">
              <a:buFontTx/>
              <a:buNone/>
            </a:pPr>
            <a:r>
              <a:rPr lang="ru-RU" sz="2000" smtClean="0">
                <a:solidFill>
                  <a:srgbClr val="C00000"/>
                </a:solidFill>
              </a:rPr>
              <a:t>Так проповедовал Евгений</a:t>
            </a:r>
          </a:p>
          <a:p>
            <a:pPr marL="0" indent="0">
              <a:buFontTx/>
              <a:buNone/>
            </a:pPr>
            <a:r>
              <a:rPr lang="ru-RU" sz="2000" smtClean="0">
                <a:solidFill>
                  <a:srgbClr val="C00000"/>
                </a:solidFill>
              </a:rPr>
              <a:t>Сквозь слез не видя ничего</a:t>
            </a:r>
          </a:p>
          <a:p>
            <a:pPr marL="0" indent="0">
              <a:buFontTx/>
              <a:buNone/>
            </a:pPr>
            <a:r>
              <a:rPr lang="ru-RU" sz="2000" smtClean="0">
                <a:solidFill>
                  <a:srgbClr val="C00000"/>
                </a:solidFill>
              </a:rPr>
              <a:t>Едва дыша без возражений</a:t>
            </a:r>
          </a:p>
          <a:p>
            <a:pPr marL="0" indent="0">
              <a:buFontTx/>
              <a:buNone/>
            </a:pPr>
            <a:r>
              <a:rPr lang="ru-RU" sz="2000" smtClean="0">
                <a:solidFill>
                  <a:srgbClr val="C00000"/>
                </a:solidFill>
              </a:rPr>
              <a:t>Татьяна слушала его</a:t>
            </a:r>
          </a:p>
          <a:p>
            <a:pPr marL="0" indent="0" algn="r">
              <a:buFontTx/>
              <a:buNone/>
            </a:pPr>
            <a:r>
              <a:rPr lang="ru-RU" sz="1600" smtClean="0"/>
              <a:t>(А.С. Пушкин «Евгений Онегин»)</a:t>
            </a:r>
          </a:p>
        </p:txBody>
      </p:sp>
      <p:sp>
        <p:nvSpPr>
          <p:cNvPr id="13" name="Объект 1"/>
          <p:cNvSpPr txBox="1">
            <a:spLocks/>
          </p:cNvSpPr>
          <p:nvPr/>
        </p:nvSpPr>
        <p:spPr bwMode="auto">
          <a:xfrm>
            <a:off x="4643438" y="2060575"/>
            <a:ext cx="4151312" cy="364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ru-RU" sz="2000" i="1"/>
              <a:t>Проверьте правильность вашего ответа.</a:t>
            </a:r>
          </a:p>
          <a:p>
            <a:pPr>
              <a:spcBef>
                <a:spcPct val="20000"/>
              </a:spcBef>
            </a:pPr>
            <a:endParaRPr lang="ru-RU" sz="2000" i="1"/>
          </a:p>
          <a:p>
            <a:pPr>
              <a:spcBef>
                <a:spcPct val="20000"/>
              </a:spcBef>
            </a:pPr>
            <a:endParaRPr lang="ru-RU" sz="2000" i="1"/>
          </a:p>
          <a:p>
            <a:pPr>
              <a:spcBef>
                <a:spcPct val="20000"/>
              </a:spcBef>
            </a:pPr>
            <a:endParaRPr lang="ru-RU" sz="2000" i="1"/>
          </a:p>
          <a:p>
            <a:pPr>
              <a:spcBef>
                <a:spcPct val="20000"/>
              </a:spcBef>
            </a:pPr>
            <a:r>
              <a:rPr lang="ru-RU" sz="2000">
                <a:solidFill>
                  <a:srgbClr val="C00000"/>
                </a:solidFill>
              </a:rPr>
              <a:t>Так проповедовал Евгений.</a:t>
            </a:r>
          </a:p>
          <a:p>
            <a:pPr>
              <a:spcBef>
                <a:spcPct val="20000"/>
              </a:spcBef>
            </a:pPr>
            <a:r>
              <a:rPr lang="ru-RU" sz="2000">
                <a:solidFill>
                  <a:srgbClr val="C00000"/>
                </a:solidFill>
              </a:rPr>
              <a:t>Сквозь слез не видя ничего,</a:t>
            </a:r>
          </a:p>
          <a:p>
            <a:pPr>
              <a:spcBef>
                <a:spcPct val="20000"/>
              </a:spcBef>
            </a:pPr>
            <a:r>
              <a:rPr lang="ru-RU" sz="2000">
                <a:solidFill>
                  <a:srgbClr val="C00000"/>
                </a:solidFill>
              </a:rPr>
              <a:t>Едва дыша, без возражений,</a:t>
            </a:r>
          </a:p>
          <a:p>
            <a:pPr>
              <a:spcBef>
                <a:spcPct val="20000"/>
              </a:spcBef>
            </a:pPr>
            <a:r>
              <a:rPr lang="ru-RU" sz="2000">
                <a:solidFill>
                  <a:srgbClr val="C00000"/>
                </a:solidFill>
              </a:rPr>
              <a:t>Татьяна слушала его.</a:t>
            </a:r>
          </a:p>
          <a:p>
            <a:pPr algn="r">
              <a:spcBef>
                <a:spcPct val="20000"/>
              </a:spcBef>
            </a:pPr>
            <a:r>
              <a:rPr lang="ru-RU" sz="1600"/>
              <a:t>(А.С. Пушкин «Евгений Онегин»)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20688" y="3213100"/>
            <a:ext cx="8229600" cy="3644900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r>
              <a:rPr lang="ru-RU" sz="1800" dirty="0" smtClean="0"/>
              <a:t>	</a:t>
            </a:r>
            <a:r>
              <a:rPr lang="ru-RU" sz="1800" i="1" dirty="0" smtClean="0"/>
              <a:t>Подытожим положительные возможности использования ИД:</a:t>
            </a:r>
          </a:p>
          <a:p>
            <a:pPr algn="just">
              <a:defRPr/>
            </a:pPr>
            <a:r>
              <a:rPr lang="ru-RU" sz="1800" i="1" dirty="0" smtClean="0">
                <a:solidFill>
                  <a:srgbClr val="C00000"/>
                </a:solidFill>
              </a:rPr>
              <a:t>Для работы не требуется специальных знаний и навыков;</a:t>
            </a:r>
          </a:p>
          <a:p>
            <a:pPr algn="just">
              <a:defRPr/>
            </a:pPr>
            <a:r>
              <a:rPr lang="ru-RU" sz="1800" i="1" dirty="0" smtClean="0">
                <a:solidFill>
                  <a:srgbClr val="C00000"/>
                </a:solidFill>
              </a:rPr>
              <a:t>Управление доской производится легким касанием руки ;</a:t>
            </a:r>
          </a:p>
          <a:p>
            <a:pPr algn="just">
              <a:defRPr/>
            </a:pPr>
            <a:r>
              <a:rPr lang="ru-RU" sz="1800" i="1" dirty="0" smtClean="0">
                <a:solidFill>
                  <a:srgbClr val="C00000"/>
                </a:solidFill>
              </a:rPr>
              <a:t>Отдельные изображения, фрагменты текста можно выделить;</a:t>
            </a:r>
          </a:p>
          <a:p>
            <a:pPr algn="just">
              <a:defRPr/>
            </a:pPr>
            <a:r>
              <a:rPr lang="ru-RU" sz="1800" i="1" dirty="0" smtClean="0">
                <a:solidFill>
                  <a:srgbClr val="C00000"/>
                </a:solidFill>
              </a:rPr>
              <a:t>Стопроцентная  наглядность, возможность иллюстрировать материал любого типа (текст, видео, мультимедиа, схемы и др.);</a:t>
            </a:r>
          </a:p>
          <a:p>
            <a:pPr algn="just">
              <a:defRPr/>
            </a:pPr>
            <a:r>
              <a:rPr lang="ru-RU" sz="1800" i="1" dirty="0" smtClean="0">
                <a:solidFill>
                  <a:srgbClr val="C00000"/>
                </a:solidFill>
              </a:rPr>
              <a:t>Высокий уровень активности детей на уроке; </a:t>
            </a:r>
          </a:p>
          <a:p>
            <a:pPr algn="just">
              <a:defRPr/>
            </a:pPr>
            <a:r>
              <a:rPr lang="ru-RU" sz="1800" i="1" dirty="0" smtClean="0">
                <a:solidFill>
                  <a:srgbClr val="C00000"/>
                </a:solidFill>
              </a:rPr>
              <a:t>Отсутствие  страха отвечать  у доски;</a:t>
            </a:r>
          </a:p>
          <a:p>
            <a:pPr algn="just">
              <a:defRPr/>
            </a:pPr>
            <a:r>
              <a:rPr lang="ru-RU" sz="1800" i="1" dirty="0" smtClean="0">
                <a:solidFill>
                  <a:srgbClr val="C00000"/>
                </a:solidFill>
              </a:rPr>
              <a:t>Побуждает к исследованию; развивает </a:t>
            </a:r>
            <a:r>
              <a:rPr lang="ru-RU" sz="1800" i="1" dirty="0" err="1" smtClean="0">
                <a:solidFill>
                  <a:srgbClr val="C00000"/>
                </a:solidFill>
              </a:rPr>
              <a:t>деятельностные</a:t>
            </a:r>
            <a:r>
              <a:rPr lang="ru-RU" sz="1800" i="1" dirty="0" smtClean="0">
                <a:solidFill>
                  <a:srgbClr val="C00000"/>
                </a:solidFill>
              </a:rPr>
              <a:t> навыки;</a:t>
            </a:r>
          </a:p>
          <a:p>
            <a:pPr algn="just">
              <a:defRPr/>
            </a:pPr>
            <a:r>
              <a:rPr lang="ru-RU" sz="1800" i="1" dirty="0" smtClean="0">
                <a:solidFill>
                  <a:srgbClr val="C00000"/>
                </a:solidFill>
              </a:rPr>
              <a:t>Хороший темп урока  позволяет «уплотнять» изучаемый материал.</a:t>
            </a:r>
            <a:endParaRPr lang="ru-RU" sz="1800" i="1" dirty="0">
              <a:solidFill>
                <a:srgbClr val="C00000"/>
              </a:solidFill>
            </a:endParaRPr>
          </a:p>
        </p:txBody>
      </p:sp>
      <p:pic>
        <p:nvPicPr>
          <p:cNvPr id="25603" name="Picture 4" descr="C:\Users\User\Desktop\2434_exotic_violet\standart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-6350"/>
            <a:ext cx="6408737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128" descr="C:\Users\User\Desktop\Classic-Ribbon-s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96"/>
          <a:stretch>
            <a:fillRect/>
          </a:stretch>
        </p:blipFill>
        <p:spPr bwMode="auto">
          <a:xfrm>
            <a:off x="0" y="-747713"/>
            <a:ext cx="9163050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>
          <a:xfrm>
            <a:off x="420688" y="1989138"/>
            <a:ext cx="8229600" cy="981075"/>
          </a:xfrm>
        </p:spPr>
        <p:txBody>
          <a:bodyPr/>
          <a:lstStyle/>
          <a:p>
            <a:r>
              <a:rPr lang="ru-RU" sz="2200" smtClean="0">
                <a:solidFill>
                  <a:schemeClr val="bg1"/>
                </a:solidFill>
              </a:rPr>
              <a:t>Интерактивная доска – друг учителя и ученика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149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9292</TotalTime>
  <Words>283</Words>
  <Application>Microsoft Office PowerPoint</Application>
  <PresentationFormat>Экран (4:3)</PresentationFormat>
  <Paragraphs>136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Diseño predeterminado</vt:lpstr>
      <vt:lpstr>Использование интерактивной доски  на уроках русского языка, литературы и краеведения</vt:lpstr>
      <vt:lpstr>Новые Образовательные Стандарты выдвигают  новые требования:</vt:lpstr>
      <vt:lpstr>Сразу возникло много вопросов:</vt:lpstr>
      <vt:lpstr>Применение интерактивной доски</vt:lpstr>
      <vt:lpstr>Знакомство с интерактивной доской</vt:lpstr>
      <vt:lpstr>Знакомство с интерактивной доской</vt:lpstr>
      <vt:lpstr>Северные районы</vt:lpstr>
      <vt:lpstr>Южные районы</vt:lpstr>
      <vt:lpstr>Флаг Удмуртской Республики</vt:lpstr>
      <vt:lpstr>Повышение активности учеников на уроке</vt:lpstr>
      <vt:lpstr>Увеличение темпа урока</vt:lpstr>
      <vt:lpstr>Наглядные материалы</vt:lpstr>
      <vt:lpstr>Наглядные материалы</vt:lpstr>
      <vt:lpstr>Наглядные материалы</vt:lpstr>
      <vt:lpstr>Эргономика времени на уроке</vt:lpstr>
      <vt:lpstr>Использование электронного маркера</vt:lpstr>
      <vt:lpstr>Впишите пропущенные наречия</vt:lpstr>
      <vt:lpstr>Способы подчинительной связи между словами</vt:lpstr>
      <vt:lpstr>Применение интерактивной доски</vt:lpstr>
      <vt:lpstr>Презентация PowerPoint</vt:lpstr>
      <vt:lpstr>Применение интерактивной доски</vt:lpstr>
      <vt:lpstr>Применение интерактивной доски</vt:lpstr>
      <vt:lpstr>Презентация PowerPoint</vt:lpstr>
      <vt:lpstr>Интерактивная доска – друг учителя и ученика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User</cp:lastModifiedBy>
  <cp:revision>750</cp:revision>
  <dcterms:created xsi:type="dcterms:W3CDTF">2010-05-23T14:28:12Z</dcterms:created>
  <dcterms:modified xsi:type="dcterms:W3CDTF">2015-04-16T11:11:12Z</dcterms:modified>
</cp:coreProperties>
</file>