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1" r:id="rId1"/>
  </p:sldMasterIdLst>
  <p:notesMasterIdLst>
    <p:notesMasterId r:id="rId24"/>
  </p:notesMasterIdLst>
  <p:sldIdLst>
    <p:sldId id="256" r:id="rId2"/>
    <p:sldId id="281" r:id="rId3"/>
    <p:sldId id="258" r:id="rId4"/>
    <p:sldId id="257" r:id="rId5"/>
    <p:sldId id="259" r:id="rId6"/>
    <p:sldId id="260" r:id="rId7"/>
    <p:sldId id="262" r:id="rId8"/>
    <p:sldId id="261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9" r:id="rId22"/>
    <p:sldId id="280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8CDE8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>
      <p:cViewPr varScale="1">
        <p:scale>
          <a:sx n="51" d="100"/>
          <a:sy n="51" d="100"/>
        </p:scale>
        <p:origin x="71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26" d="100"/>
          <a:sy n="26" d="100"/>
        </p:scale>
        <p:origin x="1306" y="29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3104DA-E1A3-465A-8953-B80553184EA3}" type="datetimeFigureOut">
              <a:rPr lang="ru-RU" smtClean="0"/>
              <a:t>13.11.2017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560296-80ED-4D0D-BD76-8695346475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3908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890EB7EE-7DFE-4BB8-97D5-C3D3FF0405D8}" type="datetimeFigureOut">
              <a:rPr lang="ru-RU" smtClean="0"/>
              <a:t>13.11.2017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4E2D365B-F340-41BE-9883-AE518BE0CE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7035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B7EE-7DFE-4BB8-97D5-C3D3FF0405D8}" type="datetimeFigureOut">
              <a:rPr lang="ru-RU" smtClean="0"/>
              <a:t>13.11.2017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D365B-F340-41BE-9883-AE518BE0CE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6107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90EB7EE-7DFE-4BB8-97D5-C3D3FF0405D8}" type="datetimeFigureOut">
              <a:rPr lang="ru-RU" smtClean="0"/>
              <a:t>13.11.2017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E2D365B-F340-41BE-9883-AE518BE0CE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905262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B7EE-7DFE-4BB8-97D5-C3D3FF0405D8}" type="datetimeFigureOut">
              <a:rPr lang="ru-RU" smtClean="0"/>
              <a:t>13.11.2017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D365B-F340-41BE-9883-AE518BE0CE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58462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B7EE-7DFE-4BB8-97D5-C3D3FF0405D8}" type="datetimeFigureOut">
              <a:rPr lang="ru-RU" smtClean="0"/>
              <a:t>13.11.2017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D365B-F340-41BE-9883-AE518BE0CE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1139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B7EE-7DFE-4BB8-97D5-C3D3FF0405D8}" type="datetimeFigureOut">
              <a:rPr lang="ru-RU" smtClean="0"/>
              <a:t>13.11.2017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D365B-F340-41BE-9883-AE518BE0CE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80605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B7EE-7DFE-4BB8-97D5-C3D3FF0405D8}" type="datetimeFigureOut">
              <a:rPr lang="ru-RU" smtClean="0"/>
              <a:t>13.11.2017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D365B-F340-41BE-9883-AE518BE0CE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95056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B7EE-7DFE-4BB8-97D5-C3D3FF0405D8}" type="datetimeFigureOut">
              <a:rPr lang="ru-RU" smtClean="0"/>
              <a:t>13.11.2017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D365B-F340-41BE-9883-AE518BE0CE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437133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B7EE-7DFE-4BB8-97D5-C3D3FF0405D8}" type="datetimeFigureOut">
              <a:rPr lang="ru-RU" smtClean="0"/>
              <a:t>13.11.2017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D365B-F340-41BE-9883-AE518BE0CE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968900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B7EE-7DFE-4BB8-97D5-C3D3FF0405D8}" type="datetimeFigureOut">
              <a:rPr lang="ru-RU" smtClean="0"/>
              <a:t>13.11.2017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D365B-F340-41BE-9883-AE518BE0CE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62953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90EB7EE-7DFE-4BB8-97D5-C3D3FF0405D8}" type="datetimeFigureOut">
              <a:rPr lang="ru-RU" smtClean="0"/>
              <a:t>13.11.2017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E2D365B-F340-41BE-9883-AE518BE0CE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6449102"/>
      </p:ext>
    </p:extLst>
  </p:cSld>
  <p:clrMapOvr>
    <a:masterClrMapping/>
  </p:clrMapOvr>
  <p:transition spd="slow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90EB7EE-7DFE-4BB8-97D5-C3D3FF0405D8}" type="datetimeFigureOut">
              <a:rPr lang="ru-RU" smtClean="0"/>
              <a:t>13.11.2017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E2D365B-F340-41BE-9883-AE518BE0CE45}" type="slidenum">
              <a:rPr lang="ru-RU" smtClean="0"/>
              <a:t>‹#›</a:t>
            </a:fld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8459407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90EB7EE-7DFE-4BB8-97D5-C3D3FF0405D8}" type="datetimeFigureOut">
              <a:rPr lang="ru-RU" smtClean="0"/>
              <a:t>13.11.2017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E2D365B-F340-41BE-9883-AE518BE0CE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91749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B7EE-7DFE-4BB8-97D5-C3D3FF0405D8}" type="datetimeFigureOut">
              <a:rPr lang="ru-RU" smtClean="0"/>
              <a:t>13.11.2017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D365B-F340-41BE-9883-AE518BE0CE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2152967"/>
      </p:ext>
    </p:extLst>
  </p:cSld>
  <p:clrMapOvr>
    <a:masterClrMapping/>
  </p:clrMapOvr>
  <p:transition spd="slow"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B7EE-7DFE-4BB8-97D5-C3D3FF0405D8}" type="datetimeFigureOut">
              <a:rPr lang="ru-RU" smtClean="0"/>
              <a:t>13.11.2017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D365B-F340-41BE-9883-AE518BE0CE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6620005"/>
      </p:ext>
    </p:extLst>
  </p:cSld>
  <p:clrMapOvr>
    <a:masterClrMapping/>
  </p:clrMapOvr>
  <p:transition spd="slow">
    <p:wip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B7EE-7DFE-4BB8-97D5-C3D3FF0405D8}" type="datetimeFigureOut">
              <a:rPr lang="ru-RU" smtClean="0"/>
              <a:t>13.11.2017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2D365B-F340-41BE-9883-AE518BE0CE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49141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90EB7EE-7DFE-4BB8-97D5-C3D3FF0405D8}" type="datetimeFigureOut">
              <a:rPr lang="ru-RU" smtClean="0"/>
              <a:t>13.11.2017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4E2D365B-F340-41BE-9883-AE518BE0CE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18051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0EB7EE-7DFE-4BB8-97D5-C3D3FF0405D8}" type="datetimeFigureOut">
              <a:rPr lang="ru-RU" smtClean="0"/>
              <a:t>13.11.2017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2D365B-F340-41BE-9883-AE518BE0CE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387653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52" r:id="rId1"/>
    <p:sldLayoutId id="2147483853" r:id="rId2"/>
    <p:sldLayoutId id="2147483854" r:id="rId3"/>
    <p:sldLayoutId id="2147483855" r:id="rId4"/>
    <p:sldLayoutId id="2147483856" r:id="rId5"/>
    <p:sldLayoutId id="2147483857" r:id="rId6"/>
    <p:sldLayoutId id="2147483858" r:id="rId7"/>
    <p:sldLayoutId id="2147483859" r:id="rId8"/>
    <p:sldLayoutId id="2147483860" r:id="rId9"/>
    <p:sldLayoutId id="2147483861" r:id="rId10"/>
    <p:sldLayoutId id="2147483862" r:id="rId11"/>
    <p:sldLayoutId id="2147483863" r:id="rId12"/>
    <p:sldLayoutId id="2147483864" r:id="rId13"/>
    <p:sldLayoutId id="2147483865" r:id="rId14"/>
    <p:sldLayoutId id="2147483866" r:id="rId15"/>
    <p:sldLayoutId id="2147483867" r:id="rId16"/>
    <p:sldLayoutId id="2147483868" r:id="rId17"/>
  </p:sldLayoutIdLst>
  <p:transition spd="slow">
    <p:wipe/>
  </p:transition>
  <p:timing>
    <p:tnLst>
      <p:par>
        <p:cTn id="1" dur="indefinite" restart="never" nodeType="tmRoot"/>
      </p:par>
    </p:tnLst>
  </p:timing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8.jpg"/><Relationship Id="rId4" Type="http://schemas.openxmlformats.org/officeDocument/2006/relationships/image" Target="../media/image16.jp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27760" y="2360951"/>
            <a:ext cx="9448800" cy="2533336"/>
          </a:xfrm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Методическое пособие </a:t>
            </a:r>
            <a:r>
              <a:rPr lang="ru-RU" sz="7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«Музыкальные узоры»</a:t>
            </a:r>
            <a:endParaRPr lang="ru-RU" sz="72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171605"/>
            <a:ext cx="10415016" cy="1192620"/>
          </a:xfrm>
        </p:spPr>
        <p:txBody>
          <a:bodyPr>
            <a:normAutofit fontScale="25000" lnSpcReduction="20000"/>
          </a:bodyPr>
          <a:lstStyle/>
          <a:p>
            <a:pPr algn="r"/>
            <a:endParaRPr lang="ru-RU" sz="1800" cap="all" dirty="0" smtClean="0">
              <a:solidFill>
                <a:prstClr val="white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algn="r">
              <a:lnSpc>
                <a:spcPct val="120000"/>
              </a:lnSpc>
            </a:pPr>
            <a:r>
              <a:rPr lang="ru-RU" sz="6400" b="1" cap="all" dirty="0" smtClean="0">
                <a:solidFill>
                  <a:srgbClr val="00206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Презентацию </a:t>
            </a:r>
            <a:r>
              <a:rPr lang="ru-RU" sz="6400" b="1" cap="all" dirty="0">
                <a:solidFill>
                  <a:srgbClr val="00206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подготовила </a:t>
            </a:r>
            <a:r>
              <a:rPr lang="ru-RU" sz="6400" cap="all" dirty="0">
                <a:solidFill>
                  <a:prstClr val="white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:</a:t>
            </a:r>
            <a:br>
              <a:rPr lang="ru-RU" sz="6400" cap="all" dirty="0">
                <a:solidFill>
                  <a:prstClr val="white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ru-RU" sz="6400" b="1" cap="all" dirty="0">
                <a:solidFill>
                  <a:srgbClr val="00206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музыкальный руководитель </a:t>
            </a:r>
            <a:r>
              <a:rPr lang="ru-RU" sz="6400" b="1" cap="all" dirty="0" smtClean="0">
                <a:solidFill>
                  <a:srgbClr val="00206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– </a:t>
            </a:r>
          </a:p>
          <a:p>
            <a:pPr algn="r">
              <a:lnSpc>
                <a:spcPct val="120000"/>
              </a:lnSpc>
            </a:pPr>
            <a:r>
              <a:rPr lang="ru-RU" sz="6400" b="1" cap="all" dirty="0" smtClean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Казакова Ирина Эдуардовна </a:t>
            </a:r>
            <a:r>
              <a:rPr lang="ru-RU" sz="4800" cap="all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/>
            </a:r>
            <a:br>
              <a:rPr lang="ru-RU" sz="4800" cap="all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ru-RU" sz="4800" cap="all" dirty="0">
                <a:solidFill>
                  <a:prstClr val="white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/>
            </a:r>
            <a:br>
              <a:rPr lang="ru-RU" sz="4800" cap="all" dirty="0">
                <a:solidFill>
                  <a:prstClr val="white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endParaRPr lang="ru-RU" sz="4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99"/>
          <a:stretch/>
        </p:blipFill>
        <p:spPr>
          <a:xfrm>
            <a:off x="7874183" y="126626"/>
            <a:ext cx="3912433" cy="1957008"/>
          </a:xfrm>
          <a:prstGeom prst="rect">
            <a:avLst/>
          </a:prstGeom>
          <a:effectLst>
            <a:glow rad="127000">
              <a:srgbClr val="00B0F0"/>
            </a:glow>
          </a:effectLst>
          <a:scene3d>
            <a:camera prst="orthographicFront"/>
            <a:lightRig rig="freezing" dir="t"/>
          </a:scene3d>
          <a:sp3d contourW="12700">
            <a:bevelT prst="relaxedInset"/>
            <a:contourClr>
              <a:schemeClr val="accent6">
                <a:lumMod val="75000"/>
              </a:schemeClr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382173" y="348938"/>
            <a:ext cx="54699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МБДОУ «Детский сад № 120» </a:t>
            </a:r>
            <a:r>
              <a:rPr lang="ru-RU" dirty="0" err="1" smtClean="0">
                <a:solidFill>
                  <a:srgbClr val="002060"/>
                </a:solidFill>
              </a:rPr>
              <a:t>г.Сыктывкара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814816" y="680228"/>
            <a:ext cx="24048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По материалам  </a:t>
            </a:r>
            <a:r>
              <a:rPr lang="ru-RU" b="1" dirty="0" err="1" smtClean="0">
                <a:solidFill>
                  <a:srgbClr val="C00000"/>
                </a:solidFill>
              </a:rPr>
              <a:t>Т.Э.Тютюнниковой</a:t>
            </a:r>
            <a:endParaRPr lang="ru-RU" b="1" dirty="0" smtClean="0">
              <a:solidFill>
                <a:srgbClr val="C00000"/>
              </a:solidFill>
            </a:endParaRPr>
          </a:p>
          <a:p>
            <a:r>
              <a:rPr lang="ru-RU" b="1" dirty="0" smtClean="0">
                <a:solidFill>
                  <a:srgbClr val="C00000"/>
                </a:solidFill>
              </a:rPr>
              <a:t>«Музыкальные узоры»</a:t>
            </a:r>
            <a:endParaRPr lang="ru-RU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324426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Пособие предназначено для музыкальных руководителей ДОУ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Для развития голоса, музыкального слуха и вокальных навыков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47465293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Актуальность</a:t>
            </a: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smtClean="0">
                <a:solidFill>
                  <a:srgbClr val="002060"/>
                </a:solidFill>
              </a:rPr>
              <a:t>    </a:t>
            </a:r>
            <a:r>
              <a:rPr lang="ru-RU" dirty="0">
                <a:solidFill>
                  <a:srgbClr val="002060"/>
                </a:solidFill>
              </a:rPr>
              <a:t>Работа с дошкольниками над певческими навыками сложна не только потому, что сам голос еще слаб, но и потому, что дети не научились пользоваться слухом для контроля того, что они слышат и поют. Графика и движение помогут им приобрести этот навык. Используя графическое письмо, можно разъединить и представить по отдельности два самых трудных для восприятия и осознания детьми параметра музыкального звука: высоту и ритм. Запись простейшей музыки и озвучивание ее с помощью графических символов является интеллектуально-фантазийной игрой</a:t>
            </a:r>
            <a:r>
              <a:rPr lang="ru-RU" dirty="0" smtClean="0">
                <a:solidFill>
                  <a:srgbClr val="002060"/>
                </a:solidFill>
              </a:rPr>
              <a:t>. А мы знаем, что </a:t>
            </a:r>
            <a:r>
              <a:rPr lang="ru-RU" b="1" dirty="0" smtClean="0">
                <a:solidFill>
                  <a:srgbClr val="FF0000"/>
                </a:solidFill>
              </a:rPr>
              <a:t>основной формой работы и ведущим видом деятельности детей является игра</a:t>
            </a:r>
            <a:r>
              <a:rPr lang="ru-RU" dirty="0" smtClean="0">
                <a:solidFill>
                  <a:srgbClr val="FF0000"/>
                </a:solidFill>
              </a:rPr>
              <a:t>. </a:t>
            </a:r>
            <a:endParaRPr lang="ru-RU" dirty="0" smtClean="0">
              <a:solidFill>
                <a:srgbClr val="002060"/>
              </a:solidFill>
            </a:endParaRP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Цель </a:t>
            </a:r>
            <a:r>
              <a:rPr lang="ru-RU" dirty="0">
                <a:solidFill>
                  <a:srgbClr val="002060"/>
                </a:solidFill>
              </a:rPr>
              <a:t>этой игры состоит в установлении в сознании ребенка связи между звучанием и знаком, в появлении самой мысли о том, что всевозможные линии  и точки, могут обозначать звуки. Важнейшим педагогическим достоинством данного вида записи является возможность для ребенка свободно выбирать способ ее озвучивания. Действовать ему приходится по схеме: </a:t>
            </a:r>
            <a:r>
              <a:rPr lang="ru-RU" b="1" i="1" dirty="0">
                <a:solidFill>
                  <a:srgbClr val="FF0000"/>
                </a:solidFill>
              </a:rPr>
              <a:t>слушаю – воображаю, фантазирую – озвучиваю</a:t>
            </a:r>
            <a:r>
              <a:rPr lang="ru-RU" dirty="0">
                <a:solidFill>
                  <a:srgbClr val="FF0000"/>
                </a:solidFill>
              </a:rPr>
              <a:t>. 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14947">
            <a:off x="228357" y="387932"/>
            <a:ext cx="1833877" cy="1768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0984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1168" y="479685"/>
            <a:ext cx="11786616" cy="5786204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smtClean="0">
                <a:solidFill>
                  <a:srgbClr val="FFFF00"/>
                </a:solidFill>
              </a:rPr>
              <a:t>Цель: </a:t>
            </a:r>
            <a:r>
              <a:rPr lang="ru-RU" sz="4400" dirty="0" smtClean="0"/>
              <a:t/>
            </a:r>
            <a:br>
              <a:rPr lang="ru-RU" sz="4400" dirty="0" smtClean="0"/>
            </a:br>
            <a:r>
              <a:rPr lang="ru-RU" b="1" dirty="0" smtClean="0">
                <a:solidFill>
                  <a:srgbClr val="002060"/>
                </a:solidFill>
              </a:rPr>
              <a:t>Формировать </a:t>
            </a:r>
            <a:r>
              <a:rPr lang="ru-RU" b="1" dirty="0" err="1" smtClean="0">
                <a:solidFill>
                  <a:srgbClr val="002060"/>
                </a:solidFill>
              </a:rPr>
              <a:t>слухо</a:t>
            </a:r>
            <a:r>
              <a:rPr lang="ru-RU" b="1" dirty="0" smtClean="0">
                <a:solidFill>
                  <a:srgbClr val="002060"/>
                </a:solidFill>
              </a:rPr>
              <a:t>-двигательно-зрительные представления о музыке, через </a:t>
            </a:r>
            <a:r>
              <a:rPr lang="ru-RU" b="1" dirty="0" err="1" smtClean="0">
                <a:solidFill>
                  <a:srgbClr val="002060"/>
                </a:solidFill>
              </a:rPr>
              <a:t>фантазийно</a:t>
            </a:r>
            <a:r>
              <a:rPr lang="ru-RU" b="1" dirty="0" smtClean="0">
                <a:solidFill>
                  <a:srgbClr val="002060"/>
                </a:solidFill>
              </a:rPr>
              <a:t>-творческую игру. 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0" y="1199214"/>
            <a:ext cx="3931170" cy="45719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ru-RU" sz="4400" dirty="0">
              <a:cs typeface="Aharoni" panose="02010803020104030203" pitchFamily="2" charset="-79"/>
            </a:endParaRPr>
          </a:p>
          <a:p>
            <a:pPr marL="0" indent="0">
              <a:buNone/>
            </a:pPr>
            <a:endParaRPr lang="ru-RU" sz="4400" dirty="0" smtClean="0"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82673068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FF00"/>
                </a:solidFill>
              </a:rPr>
              <a:t>Задачи: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8712" y="2027583"/>
            <a:ext cx="10554574" cy="3831215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ru-RU" dirty="0">
                <a:solidFill>
                  <a:srgbClr val="002060"/>
                </a:solidFill>
              </a:rPr>
              <a:t>Развивать детский голос</a:t>
            </a:r>
          </a:p>
          <a:p>
            <a:pPr lvl="0"/>
            <a:r>
              <a:rPr lang="ru-RU" dirty="0">
                <a:solidFill>
                  <a:srgbClr val="002060"/>
                </a:solidFill>
              </a:rPr>
              <a:t>Дать детям представления о простейших способах графической фиксации звуков</a:t>
            </a:r>
          </a:p>
          <a:p>
            <a:pPr lvl="0"/>
            <a:r>
              <a:rPr lang="ru-RU" dirty="0">
                <a:solidFill>
                  <a:srgbClr val="002060"/>
                </a:solidFill>
              </a:rPr>
              <a:t>Дать возможность детям исследовать и изучать на практике возможности своего голосового аппарата</a:t>
            </a:r>
          </a:p>
          <a:p>
            <a:pPr lvl="0"/>
            <a:r>
              <a:rPr lang="ru-RU" dirty="0">
                <a:solidFill>
                  <a:srgbClr val="002060"/>
                </a:solidFill>
              </a:rPr>
              <a:t>Сформировать в сознании детей представление о неразрывной связи звука (музыки) и движения</a:t>
            </a:r>
          </a:p>
          <a:p>
            <a:pPr lvl="0"/>
            <a:r>
              <a:rPr lang="ru-RU" dirty="0">
                <a:solidFill>
                  <a:srgbClr val="002060"/>
                </a:solidFill>
              </a:rPr>
              <a:t>Дать представление о возможных вариантах движения музыкальной линии (прямые, ломаные и кривые)</a:t>
            </a:r>
          </a:p>
          <a:p>
            <a:pPr lvl="0"/>
            <a:r>
              <a:rPr lang="ru-RU" dirty="0">
                <a:solidFill>
                  <a:srgbClr val="002060"/>
                </a:solidFill>
              </a:rPr>
              <a:t>Показать детям в контрастном сопоставлении прерывистую звуковую линию и </a:t>
            </a:r>
            <a:r>
              <a:rPr lang="ru-RU" dirty="0" smtClean="0">
                <a:solidFill>
                  <a:srgbClr val="002060"/>
                </a:solidFill>
              </a:rPr>
              <a:t>непрерывную</a:t>
            </a:r>
          </a:p>
          <a:p>
            <a:pPr lvl="0"/>
            <a:r>
              <a:rPr lang="ru-RU" dirty="0" smtClean="0">
                <a:solidFill>
                  <a:srgbClr val="002060"/>
                </a:solidFill>
              </a:rPr>
              <a:t>Развивать фантазию детей</a:t>
            </a:r>
            <a:endParaRPr lang="ru-RU" dirty="0">
              <a:solidFill>
                <a:srgbClr val="00206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760641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FF00"/>
                </a:solidFill>
              </a:rPr>
              <a:t>Рекомендации</a:t>
            </a:r>
            <a:r>
              <a:rPr lang="ru-RU" b="1" dirty="0" smtClean="0">
                <a:solidFill>
                  <a:srgbClr val="92D050"/>
                </a:solidFill>
              </a:rPr>
              <a:t>:</a:t>
            </a:r>
            <a:endParaRPr lang="ru-RU" b="1" dirty="0">
              <a:solidFill>
                <a:srgbClr val="92D05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8712" y="1808922"/>
            <a:ext cx="10554574" cy="4770781"/>
          </a:xfrm>
        </p:spPr>
        <p:txBody>
          <a:bodyPr>
            <a:normAutofit lnSpcReduction="10000"/>
          </a:bodyPr>
          <a:lstStyle/>
          <a:p>
            <a:pPr lvl="0"/>
            <a:r>
              <a:rPr lang="ru-RU" dirty="0">
                <a:solidFill>
                  <a:srgbClr val="002060"/>
                </a:solidFill>
              </a:rPr>
              <a:t>Все упражнения и задания целесообразно сохранить в данной логической последовательности</a:t>
            </a:r>
          </a:p>
          <a:p>
            <a:pPr lvl="0"/>
            <a:r>
              <a:rPr lang="ru-RU" dirty="0">
                <a:solidFill>
                  <a:srgbClr val="002060"/>
                </a:solidFill>
              </a:rPr>
              <a:t>Графические карты нарисовать на листе А-4</a:t>
            </a:r>
          </a:p>
          <a:p>
            <a:pPr lvl="0"/>
            <a:r>
              <a:rPr lang="ru-RU" dirty="0">
                <a:solidFill>
                  <a:srgbClr val="002060"/>
                </a:solidFill>
              </a:rPr>
              <a:t>Данное количество материала предназначено для цикла занятий</a:t>
            </a:r>
          </a:p>
          <a:p>
            <a:pPr lvl="0"/>
            <a:r>
              <a:rPr lang="ru-RU" dirty="0">
                <a:solidFill>
                  <a:srgbClr val="002060"/>
                </a:solidFill>
              </a:rPr>
              <a:t>Детское понимание зреет в тесной связи с постепенным развитием простейших слуховых представлений</a:t>
            </a:r>
          </a:p>
          <a:p>
            <a:pPr lvl="0"/>
            <a:r>
              <a:rPr lang="ru-RU" dirty="0">
                <a:solidFill>
                  <a:srgbClr val="002060"/>
                </a:solidFill>
              </a:rPr>
              <a:t>Продолжать занятия до тех пор, пока озвучивание записи и самостоятельная фиксация звука станут более или менее осознанными.</a:t>
            </a:r>
          </a:p>
          <a:p>
            <a:pPr lvl="0"/>
            <a:r>
              <a:rPr lang="ru-RU" dirty="0">
                <a:solidFill>
                  <a:srgbClr val="002060"/>
                </a:solidFill>
              </a:rPr>
              <a:t>Целью не должна стать тренировка навыка. Цель – исследование, творческое открытие знания, игра с этими новыми знаниями, импровизация.</a:t>
            </a:r>
          </a:p>
          <a:p>
            <a:pPr lvl="0"/>
            <a:r>
              <a:rPr lang="ru-RU" dirty="0">
                <a:solidFill>
                  <a:srgbClr val="002060"/>
                </a:solidFill>
              </a:rPr>
              <a:t>Используйте упражнения в качестве разминки и, через пару месяцев получите замечательный результат.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9293910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</a:rPr>
              <a:t>«Эстафета»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31152" y="2057401"/>
            <a:ext cx="5409808" cy="3801398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sz="5100" dirty="0" smtClean="0"/>
          </a:p>
          <a:p>
            <a:pPr marL="0" indent="0" algn="just">
              <a:buNone/>
            </a:pPr>
            <a:r>
              <a:rPr lang="ru-RU" sz="5100" dirty="0" smtClean="0">
                <a:solidFill>
                  <a:srgbClr val="002060"/>
                </a:solidFill>
              </a:rPr>
              <a:t>Дети свободно стоят в кругу. Педагог начинает двигаться к любому ребенку, при этом поет звук-линию, делая направленное движение рукой и встает на его место, как-бы передавая ему эстафету. Руки складывает в замок. Каждый следующий ребенок поет другой звук. Игра продолжается пока все не примут в ней участие.</a:t>
            </a:r>
            <a:endParaRPr lang="ru-RU" sz="5100" dirty="0">
              <a:solidFill>
                <a:srgbClr val="00206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903"/>
          <a:stretch/>
        </p:blipFill>
        <p:spPr>
          <a:xfrm>
            <a:off x="516836" y="2007705"/>
            <a:ext cx="5049077" cy="3328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54483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5929" y="599606"/>
            <a:ext cx="10571998" cy="1244184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</a:rPr>
              <a:t>«Два друга»: </a:t>
            </a:r>
            <a:r>
              <a:rPr lang="ru-RU" sz="3100" dirty="0" smtClean="0">
                <a:solidFill>
                  <a:srgbClr val="002060"/>
                </a:solidFill>
              </a:rPr>
              <a:t>«Жили-были два друга…»</a:t>
            </a:r>
            <a:br>
              <a:rPr lang="ru-RU" sz="3100" dirty="0" smtClean="0">
                <a:solidFill>
                  <a:srgbClr val="002060"/>
                </a:solidFill>
              </a:rPr>
            </a:br>
            <a:r>
              <a:rPr lang="ru-RU" sz="3100" dirty="0" smtClean="0">
                <a:solidFill>
                  <a:srgbClr val="002060"/>
                </a:solidFill>
              </a:rPr>
              <a:t>спеть линию-звук вверху. Также внизу</a:t>
            </a:r>
            <a:r>
              <a:rPr lang="ru-RU" sz="4000" dirty="0" smtClean="0">
                <a:solidFill>
                  <a:srgbClr val="002060"/>
                </a:solidFill>
              </a:rPr>
              <a:t>.</a:t>
            </a:r>
            <a:endParaRPr lang="ru-RU" sz="4000" dirty="0">
              <a:solidFill>
                <a:srgbClr val="00206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592" y="2222500"/>
            <a:ext cx="5406886" cy="413333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0557" y="2222500"/>
            <a:ext cx="5206800" cy="4133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40828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</a:rPr>
              <a:t>«Начинка-серединка»</a:t>
            </a:r>
            <a:endParaRPr lang="ru-RU" b="1" dirty="0">
              <a:solidFill>
                <a:srgbClr val="7030A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261"/>
          <a:stretch/>
        </p:blipFill>
        <p:spPr>
          <a:xfrm>
            <a:off x="854971" y="2128603"/>
            <a:ext cx="5141096" cy="3762531"/>
          </a:xfrm>
        </p:spPr>
      </p:pic>
      <p:pic>
        <p:nvPicPr>
          <p:cNvPr id="5" name="Объект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045" b="32939"/>
          <a:stretch/>
        </p:blipFill>
        <p:spPr>
          <a:xfrm>
            <a:off x="854971" y="2968052"/>
            <a:ext cx="5123606" cy="164620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880485" y="2128603"/>
            <a:ext cx="424471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002060"/>
                </a:solidFill>
              </a:rPr>
              <a:t>Нарисовать между линиями голосом серединку</a:t>
            </a:r>
            <a:endParaRPr lang="ru-RU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62248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</a:rPr>
              <a:t>«Пирамида»</a:t>
            </a:r>
            <a:endParaRPr lang="ru-RU" b="1" dirty="0">
              <a:solidFill>
                <a:srgbClr val="7030A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01"/>
          <a:stretch/>
        </p:blipFill>
        <p:spPr>
          <a:xfrm>
            <a:off x="1066800" y="2233534"/>
            <a:ext cx="4494894" cy="3397406"/>
          </a:xfrm>
        </p:spPr>
      </p:pic>
      <p:sp>
        <p:nvSpPr>
          <p:cNvPr id="5" name="TextBox 4"/>
          <p:cNvSpPr txBox="1"/>
          <p:nvPr/>
        </p:nvSpPr>
        <p:spPr>
          <a:xfrm>
            <a:off x="6265890" y="2233534"/>
            <a:ext cx="466194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002060"/>
                </a:solidFill>
              </a:rPr>
              <a:t>Спросить у детей, как спеть эти линии?</a:t>
            </a:r>
          </a:p>
          <a:p>
            <a:r>
              <a:rPr lang="ru-RU" sz="3200" dirty="0" smtClean="0">
                <a:solidFill>
                  <a:srgbClr val="002060"/>
                </a:solidFill>
              </a:rPr>
              <a:t>Сверху вниз, или снизу вверх?</a:t>
            </a:r>
          </a:p>
          <a:p>
            <a:r>
              <a:rPr lang="ru-RU" sz="3200" dirty="0" smtClean="0">
                <a:solidFill>
                  <a:srgbClr val="002060"/>
                </a:solidFill>
              </a:rPr>
              <a:t>Уточнить какие они по длительности и по высоте.</a:t>
            </a:r>
            <a:endParaRPr lang="ru-RU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764004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</a:rPr>
              <a:t>«Извилистые линии»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52203" y="-1434559"/>
            <a:ext cx="10058400" cy="362312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8" name="Picture 4" descr="http://alimero.ru/uploads/images/00/22/33/2013/12/03/47a14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61" b="62416"/>
          <a:stretch/>
        </p:blipFill>
        <p:spPr bwMode="auto">
          <a:xfrm>
            <a:off x="707035" y="2728213"/>
            <a:ext cx="6683115" cy="1094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334531" y="2728212"/>
            <a:ext cx="3102963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002060"/>
                </a:solidFill>
              </a:rPr>
              <a:t>Спеть линию, «</a:t>
            </a:r>
            <a:r>
              <a:rPr lang="ru-RU" sz="2800" dirty="0" err="1" smtClean="0">
                <a:solidFill>
                  <a:srgbClr val="002060"/>
                </a:solidFill>
              </a:rPr>
              <a:t>глассандируя</a:t>
            </a:r>
            <a:r>
              <a:rPr lang="ru-RU" sz="2800" dirty="0" smtClean="0">
                <a:solidFill>
                  <a:srgbClr val="002060"/>
                </a:solidFill>
              </a:rPr>
              <a:t>» в узком диапазоне, затем увеличить амплитуду и спеть</a:t>
            </a:r>
            <a:endParaRPr lang="ru-RU" sz="2800" dirty="0">
              <a:solidFill>
                <a:srgbClr val="002060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036" y="3822495"/>
            <a:ext cx="6683114" cy="2173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09764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</a:rPr>
              <a:t>«Маленькие и большие волны»</a:t>
            </a:r>
            <a:endParaRPr lang="ru-RU" b="1" dirty="0">
              <a:solidFill>
                <a:srgbClr val="7030A0"/>
              </a:solidFill>
            </a:endParaRPr>
          </a:p>
        </p:txBody>
      </p:sp>
      <p:pic>
        <p:nvPicPr>
          <p:cNvPr id="1026" name="Picture 2" descr="https://otvet.imgsmail.ru/download/7454e524139a9d2a4323b33a1b9d45ad_i-47.gif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797" y="2014194"/>
            <a:ext cx="6230434" cy="4041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alimero.ru/uploads/images/00/22/33/2013/12/03/47a141.jpg"/>
          <p:cNvPicPr>
            <a:picLocks noChangeAspect="1" noChangeArrowheads="1"/>
          </p:cNvPicPr>
          <p:nvPr/>
        </p:nvPicPr>
        <p:blipFill rotWithShape="1"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7" t="5413" r="727" b="63880"/>
          <a:stretch/>
        </p:blipFill>
        <p:spPr bwMode="auto">
          <a:xfrm>
            <a:off x="1039796" y="2818150"/>
            <a:ext cx="6410315" cy="1316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629993" y="2014194"/>
            <a:ext cx="386746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002060"/>
                </a:solidFill>
              </a:rPr>
              <a:t>Исполнить на два голоса:</a:t>
            </a:r>
          </a:p>
          <a:p>
            <a:r>
              <a:rPr lang="ru-RU" sz="2800" dirty="0" smtClean="0">
                <a:solidFill>
                  <a:srgbClr val="002060"/>
                </a:solidFill>
              </a:rPr>
              <a:t>Партию «маленьких волн» поют дети, педагог накладывает сверху партию «больших волн».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174024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</a:rPr>
              <a:t>«Дорожка и горка»</a:t>
            </a:r>
            <a:endParaRPr lang="ru-RU" b="1" dirty="0">
              <a:solidFill>
                <a:srgbClr val="7030A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615"/>
          <a:stretch/>
        </p:blipFill>
        <p:spPr>
          <a:xfrm>
            <a:off x="568161" y="2268876"/>
            <a:ext cx="5532836" cy="3607267"/>
          </a:xfrm>
        </p:spPr>
      </p:pic>
      <p:sp>
        <p:nvSpPr>
          <p:cNvPr id="3" name="TextBox 2"/>
          <p:cNvSpPr txBox="1"/>
          <p:nvPr/>
        </p:nvSpPr>
        <p:spPr>
          <a:xfrm>
            <a:off x="6940446" y="2014194"/>
            <a:ext cx="418475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002060"/>
                </a:solidFill>
              </a:rPr>
              <a:t>Педагогу спеть первый  рисунок, возможно дети догадаются, что это горка.</a:t>
            </a:r>
          </a:p>
          <a:p>
            <a:r>
              <a:rPr lang="ru-RU" sz="2800" dirty="0" smtClean="0">
                <a:solidFill>
                  <a:srgbClr val="002060"/>
                </a:solidFill>
              </a:rPr>
              <a:t>Предложить детям зайти на горку по </a:t>
            </a:r>
            <a:r>
              <a:rPr lang="ru-RU" sz="2800" dirty="0" err="1" smtClean="0">
                <a:solidFill>
                  <a:srgbClr val="002060"/>
                </a:solidFill>
              </a:rPr>
              <a:t>ступенкам</a:t>
            </a:r>
            <a:r>
              <a:rPr lang="ru-RU" sz="2800" dirty="0" smtClean="0">
                <a:solidFill>
                  <a:srgbClr val="002060"/>
                </a:solidFill>
              </a:rPr>
              <a:t> (</a:t>
            </a:r>
            <a:r>
              <a:rPr lang="ru-RU" sz="2800" dirty="0" err="1" smtClean="0">
                <a:solidFill>
                  <a:srgbClr val="002060"/>
                </a:solidFill>
              </a:rPr>
              <a:t>до,ре,ми</a:t>
            </a:r>
            <a:r>
              <a:rPr lang="ru-RU" sz="2800" dirty="0" smtClean="0">
                <a:solidFill>
                  <a:srgbClr val="002060"/>
                </a:solidFill>
              </a:rPr>
              <a:t>, </a:t>
            </a:r>
            <a:r>
              <a:rPr lang="ru-RU" sz="2800" dirty="0" err="1" smtClean="0">
                <a:solidFill>
                  <a:srgbClr val="002060"/>
                </a:solidFill>
              </a:rPr>
              <a:t>фа,соль</a:t>
            </a:r>
            <a:r>
              <a:rPr lang="ru-RU" sz="2800" dirty="0" smtClean="0">
                <a:solidFill>
                  <a:srgbClr val="002060"/>
                </a:solidFill>
              </a:rPr>
              <a:t>), затем съехать с нее.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489969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</a:rPr>
              <a:t>«Музыкальный узор»</a:t>
            </a:r>
            <a:endParaRPr lang="ru-RU" b="1" dirty="0">
              <a:solidFill>
                <a:srgbClr val="7030A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029"/>
          <a:stretch/>
        </p:blipFill>
        <p:spPr>
          <a:xfrm>
            <a:off x="993914" y="2014195"/>
            <a:ext cx="10533522" cy="2153072"/>
          </a:xfrm>
        </p:spPr>
      </p:pic>
      <p:sp>
        <p:nvSpPr>
          <p:cNvPr id="3" name="TextBox 2"/>
          <p:cNvSpPr txBox="1"/>
          <p:nvPr/>
        </p:nvSpPr>
        <p:spPr>
          <a:xfrm>
            <a:off x="993914" y="4586990"/>
            <a:ext cx="1053352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err="1" smtClean="0">
                <a:solidFill>
                  <a:srgbClr val="002060"/>
                </a:solidFill>
              </a:rPr>
              <a:t>Глиссандируя</a:t>
            </a:r>
            <a:r>
              <a:rPr lang="ru-RU" sz="2800" dirty="0" smtClean="0">
                <a:solidFill>
                  <a:srgbClr val="002060"/>
                </a:solidFill>
              </a:rPr>
              <a:t> голосом, резко, с небольшими остановками, нарисовать простой музыкальный узор.</a:t>
            </a:r>
          </a:p>
          <a:p>
            <a:r>
              <a:rPr lang="ru-RU" sz="2800" dirty="0" smtClean="0">
                <a:solidFill>
                  <a:srgbClr val="002060"/>
                </a:solidFill>
              </a:rPr>
              <a:t>Показать движение голоса рукой.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194447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</a:rPr>
              <a:t>«Фигурное катание. Восьмерки»</a:t>
            </a:r>
            <a:endParaRPr lang="ru-RU" b="1" dirty="0">
              <a:solidFill>
                <a:srgbClr val="7030A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989"/>
          <a:stretch/>
        </p:blipFill>
        <p:spPr>
          <a:xfrm>
            <a:off x="584616" y="2338466"/>
            <a:ext cx="6805535" cy="3717560"/>
          </a:xfrm>
        </p:spPr>
      </p:pic>
      <p:sp>
        <p:nvSpPr>
          <p:cNvPr id="3" name="TextBox 2"/>
          <p:cNvSpPr txBox="1"/>
          <p:nvPr/>
        </p:nvSpPr>
        <p:spPr>
          <a:xfrm>
            <a:off x="7839856" y="2338466"/>
            <a:ext cx="359763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002060"/>
                </a:solidFill>
              </a:rPr>
              <a:t>Делая движение рукой, спеть большие и маленькие восьмерки.</a:t>
            </a:r>
          </a:p>
          <a:p>
            <a:r>
              <a:rPr lang="ru-RU" sz="2800" dirty="0" smtClean="0">
                <a:solidFill>
                  <a:srgbClr val="002060"/>
                </a:solidFill>
              </a:rPr>
              <a:t>Показать на рисунке и спеть еще раз.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569731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</a:rPr>
              <a:t>«Круги и кружочки»</a:t>
            </a:r>
            <a:endParaRPr lang="ru-RU" b="1" dirty="0">
              <a:solidFill>
                <a:srgbClr val="7030A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957"/>
          <a:stretch/>
        </p:blipFill>
        <p:spPr>
          <a:xfrm>
            <a:off x="810000" y="1858780"/>
            <a:ext cx="5995534" cy="4122296"/>
          </a:xfrm>
        </p:spPr>
      </p:pic>
      <p:sp>
        <p:nvSpPr>
          <p:cNvPr id="3" name="TextBox 2"/>
          <p:cNvSpPr txBox="1"/>
          <p:nvPr/>
        </p:nvSpPr>
        <p:spPr>
          <a:xfrm>
            <a:off x="7315200" y="1858780"/>
            <a:ext cx="395740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002060"/>
                </a:solidFill>
              </a:rPr>
              <a:t>Предложить детям нарисовать круги разного размера в движении, сопровождая голосом.</a:t>
            </a:r>
          </a:p>
          <a:p>
            <a:r>
              <a:rPr lang="ru-RU" sz="2800" dirty="0" smtClean="0">
                <a:solidFill>
                  <a:srgbClr val="002060"/>
                </a:solidFill>
              </a:rPr>
              <a:t>Очень важно, чтоб при этом менялся звук.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065437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</a:rPr>
              <a:t>«Искорки»</a:t>
            </a:r>
            <a:endParaRPr lang="ru-RU" b="1" dirty="0">
              <a:solidFill>
                <a:srgbClr val="7030A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914" t="31024"/>
          <a:stretch/>
        </p:blipFill>
        <p:spPr>
          <a:xfrm>
            <a:off x="1066800" y="1873770"/>
            <a:ext cx="5363980" cy="4182255"/>
          </a:xfrm>
        </p:spPr>
      </p:pic>
      <p:sp>
        <p:nvSpPr>
          <p:cNvPr id="3" name="TextBox 2"/>
          <p:cNvSpPr txBox="1"/>
          <p:nvPr/>
        </p:nvSpPr>
        <p:spPr>
          <a:xfrm>
            <a:off x="6970426" y="1873770"/>
            <a:ext cx="415477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002060"/>
                </a:solidFill>
              </a:rPr>
              <a:t>Очень коротко, на разной высоте, произносить звук «у», помогая себе указательным пальцем.</a:t>
            </a:r>
            <a:endParaRPr lang="ru-RU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496076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</a:rPr>
              <a:t>«Бусы»</a:t>
            </a:r>
            <a:endParaRPr lang="ru-RU" b="1" dirty="0">
              <a:solidFill>
                <a:srgbClr val="7030A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237"/>
          <a:stretch/>
        </p:blipFill>
        <p:spPr>
          <a:xfrm>
            <a:off x="760940" y="3013749"/>
            <a:ext cx="10071652" cy="1790425"/>
          </a:xfrm>
        </p:spPr>
      </p:pic>
      <p:sp>
        <p:nvSpPr>
          <p:cNvPr id="6" name="TextBox 5"/>
          <p:cNvSpPr txBox="1"/>
          <p:nvPr/>
        </p:nvSpPr>
        <p:spPr>
          <a:xfrm>
            <a:off x="1053548" y="4796852"/>
            <a:ext cx="10071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2060"/>
                </a:solidFill>
              </a:rPr>
              <a:t>Педагог говорит, что посадит все точки на ниточку, получатся «музыкальные бусы». Спеть точки на одной высоте.</a:t>
            </a:r>
          </a:p>
          <a:p>
            <a:r>
              <a:rPr lang="ru-RU" sz="2400" dirty="0" smtClean="0">
                <a:solidFill>
                  <a:srgbClr val="002060"/>
                </a:solidFill>
              </a:rPr>
              <a:t>Спеть, моделируя рукой, на интервале малой терции.</a:t>
            </a:r>
            <a:endParaRPr lang="ru-RU" sz="2400" dirty="0">
              <a:solidFill>
                <a:srgbClr val="002060"/>
              </a:solidFill>
            </a:endParaRPr>
          </a:p>
        </p:txBody>
      </p:sp>
      <p:pic>
        <p:nvPicPr>
          <p:cNvPr id="5" name="Объект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261" b="35762"/>
          <a:stretch/>
        </p:blipFill>
        <p:spPr>
          <a:xfrm>
            <a:off x="760940" y="1676950"/>
            <a:ext cx="10071652" cy="1380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8249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</a:rPr>
              <a:t>«Концерт»</a:t>
            </a:r>
            <a:endParaRPr lang="ru-RU" b="1" dirty="0">
              <a:solidFill>
                <a:srgbClr val="7030A0"/>
              </a:solidFill>
            </a:endParaRPr>
          </a:p>
        </p:txBody>
      </p:sp>
      <p:pic>
        <p:nvPicPr>
          <p:cNvPr id="7" name="Picture 4" descr="http://alimero.ru/uploads/images/00/22/33/2013/12/03/47a141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61" b="62416"/>
          <a:stretch/>
        </p:blipFill>
        <p:spPr bwMode="auto">
          <a:xfrm>
            <a:off x="615221" y="1852172"/>
            <a:ext cx="4871179" cy="756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Объект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861" r="-237" b="30553"/>
          <a:stretch/>
        </p:blipFill>
        <p:spPr>
          <a:xfrm>
            <a:off x="615222" y="2863121"/>
            <a:ext cx="2922458" cy="1648918"/>
          </a:xfrm>
          <a:prstGeom prst="rect">
            <a:avLst/>
          </a:prstGeom>
        </p:spPr>
      </p:pic>
      <p:pic>
        <p:nvPicPr>
          <p:cNvPr id="9" name="Объект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989"/>
          <a:stretch/>
        </p:blipFill>
        <p:spPr>
          <a:xfrm>
            <a:off x="4107306" y="2863121"/>
            <a:ext cx="2773180" cy="1648918"/>
          </a:xfrm>
          <a:prstGeom prst="rect">
            <a:avLst/>
          </a:prstGeom>
        </p:spPr>
      </p:pic>
      <p:pic>
        <p:nvPicPr>
          <p:cNvPr id="10" name="Объект 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914" t="31024"/>
          <a:stretch/>
        </p:blipFill>
        <p:spPr>
          <a:xfrm>
            <a:off x="981545" y="4766870"/>
            <a:ext cx="2189812" cy="1304146"/>
          </a:xfrm>
          <a:prstGeom prst="rect">
            <a:avLst/>
          </a:prstGeom>
        </p:spPr>
      </p:pic>
      <p:pic>
        <p:nvPicPr>
          <p:cNvPr id="11" name="Объект 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957"/>
          <a:stretch/>
        </p:blipFill>
        <p:spPr>
          <a:xfrm>
            <a:off x="3622623" y="4901785"/>
            <a:ext cx="2473377" cy="1169231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704944" y="1852172"/>
            <a:ext cx="387152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002060"/>
                </a:solidFill>
              </a:rPr>
              <a:t>Дети делятся на подгруппы и по рисункам поют разные партии</a:t>
            </a:r>
            <a:endParaRPr lang="ru-RU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717130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0" y="923544"/>
            <a:ext cx="10820400" cy="4178807"/>
          </a:xfrm>
        </p:spPr>
        <p:txBody>
          <a:bodyPr/>
          <a:lstStyle/>
          <a:p>
            <a:endParaRPr lang="ru-RU" dirty="0"/>
          </a:p>
          <a:p>
            <a:endParaRPr lang="ru-RU" dirty="0" smtClean="0"/>
          </a:p>
          <a:p>
            <a:pPr algn="just"/>
            <a:r>
              <a:rPr lang="ru-RU" sz="3600" b="1" dirty="0" smtClean="0">
                <a:solidFill>
                  <a:srgbClr val="002060"/>
                </a:solidFill>
              </a:rPr>
              <a:t>Использование </a:t>
            </a:r>
            <a:r>
              <a:rPr lang="ru-RU" sz="3600" b="1" dirty="0">
                <a:solidFill>
                  <a:srgbClr val="002060"/>
                </a:solidFill>
              </a:rPr>
              <a:t>этих пособий в работе дают простор для творчества педагогам, детям и их родителям. Можно творить вместе с детьми сказку. </a:t>
            </a:r>
          </a:p>
        </p:txBody>
      </p:sp>
    </p:spTree>
    <p:extLst>
      <p:ext uri="{BB962C8B-B14F-4D97-AF65-F5344CB8AC3E}">
        <p14:creationId xmlns:p14="http://schemas.microsoft.com/office/powerpoint/2010/main" val="236967286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FF00"/>
                </a:solidFill>
              </a:rPr>
              <a:t>Литература: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dirty="0" err="1">
                <a:solidFill>
                  <a:srgbClr val="002060"/>
                </a:solidFill>
              </a:rPr>
              <a:t>Веракса</a:t>
            </a:r>
            <a:r>
              <a:rPr lang="ru-RU" dirty="0">
                <a:solidFill>
                  <a:srgbClr val="002060"/>
                </a:solidFill>
              </a:rPr>
              <a:t> Н.Е., Комарова Т.С., Васильева М.А. Основная образовательная программа дошкольного образования «От рождения до школы» - М. Мозаика-синтез, 2016 г.</a:t>
            </a:r>
          </a:p>
          <a:p>
            <a:pPr algn="just"/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smtClean="0">
                <a:solidFill>
                  <a:srgbClr val="002060"/>
                </a:solidFill>
              </a:rPr>
              <a:t>  </a:t>
            </a:r>
            <a:r>
              <a:rPr lang="ru-RU" dirty="0" err="1" smtClean="0">
                <a:solidFill>
                  <a:srgbClr val="002060"/>
                </a:solidFill>
              </a:rPr>
              <a:t>Тютюнникова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dirty="0">
                <a:solidFill>
                  <a:srgbClr val="002060"/>
                </a:solidFill>
              </a:rPr>
              <a:t>Т.Э. «Музыкальные узоры. Точки и линии: </a:t>
            </a:r>
            <a:r>
              <a:rPr lang="ru-RU" dirty="0" err="1">
                <a:solidFill>
                  <a:srgbClr val="002060"/>
                </a:solidFill>
              </a:rPr>
              <a:t>донотная</a:t>
            </a:r>
            <a:r>
              <a:rPr lang="ru-RU" dirty="0">
                <a:solidFill>
                  <a:srgbClr val="002060"/>
                </a:solidFill>
              </a:rPr>
              <a:t> запись музыки» Т.Э. </a:t>
            </a:r>
            <a:r>
              <a:rPr lang="ru-RU" dirty="0" err="1">
                <a:solidFill>
                  <a:srgbClr val="002060"/>
                </a:solidFill>
              </a:rPr>
              <a:t>Тютюнникова</a:t>
            </a:r>
            <a:r>
              <a:rPr lang="ru-RU" dirty="0">
                <a:solidFill>
                  <a:srgbClr val="002060"/>
                </a:solidFill>
              </a:rPr>
              <a:t> // Музыкальный руководитель. - 2006. -№1.</a:t>
            </a:r>
          </a:p>
          <a:p>
            <a:pPr algn="just"/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smtClean="0">
                <a:solidFill>
                  <a:srgbClr val="002060"/>
                </a:solidFill>
              </a:rPr>
              <a:t>  Тарасова </a:t>
            </a:r>
            <a:r>
              <a:rPr lang="ru-RU" dirty="0">
                <a:solidFill>
                  <a:srgbClr val="002060"/>
                </a:solidFill>
              </a:rPr>
              <a:t>К.В. «Формирование певческого голоса как средство развития </a:t>
            </a:r>
            <a:r>
              <a:rPr lang="ru-RU" dirty="0" err="1">
                <a:solidFill>
                  <a:srgbClr val="002060"/>
                </a:solidFill>
              </a:rPr>
              <a:t>звуковысотного</a:t>
            </a:r>
            <a:r>
              <a:rPr lang="ru-RU" dirty="0">
                <a:solidFill>
                  <a:srgbClr val="002060"/>
                </a:solidFill>
              </a:rPr>
              <a:t> слуха» 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dirty="0">
                <a:solidFill>
                  <a:srgbClr val="002060"/>
                </a:solidFill>
              </a:rPr>
              <a:t>К.В. Тарасова // </a:t>
            </a:r>
            <a:r>
              <a:rPr lang="ru-RU" dirty="0" err="1">
                <a:solidFill>
                  <a:srgbClr val="002060"/>
                </a:solidFill>
              </a:rPr>
              <a:t>Отногенез</a:t>
            </a:r>
            <a:r>
              <a:rPr lang="ru-RU" dirty="0">
                <a:solidFill>
                  <a:srgbClr val="002060"/>
                </a:solidFill>
              </a:rPr>
              <a:t> музыкальных способностей. - М., 1988.</a:t>
            </a:r>
          </a:p>
          <a:p>
            <a:pPr algn="just"/>
            <a:r>
              <a:rPr lang="ru-RU" dirty="0" err="1" smtClean="0">
                <a:solidFill>
                  <a:srgbClr val="002060"/>
                </a:solidFill>
              </a:rPr>
              <a:t>Тютюнникова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dirty="0">
                <a:solidFill>
                  <a:srgbClr val="002060"/>
                </a:solidFill>
              </a:rPr>
              <a:t>Т.Э. «Бим, </a:t>
            </a:r>
            <a:r>
              <a:rPr lang="ru-RU" dirty="0" err="1">
                <a:solidFill>
                  <a:srgbClr val="002060"/>
                </a:solidFill>
              </a:rPr>
              <a:t>бам</a:t>
            </a:r>
            <a:r>
              <a:rPr lang="ru-RU" dirty="0">
                <a:solidFill>
                  <a:srgbClr val="002060"/>
                </a:solidFill>
              </a:rPr>
              <a:t>, бом» Санкт-Петербург 2003 </a:t>
            </a:r>
            <a:r>
              <a:rPr lang="ru-RU" dirty="0" smtClean="0">
                <a:solidFill>
                  <a:srgbClr val="002060"/>
                </a:solidFill>
              </a:rPr>
              <a:t>год </a:t>
            </a:r>
            <a:endParaRPr lang="ru-RU" dirty="0">
              <a:solidFill>
                <a:srgbClr val="002060"/>
              </a:solidFill>
            </a:endParaRP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6153603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99"/>
          <a:stretch/>
        </p:blipFill>
        <p:spPr>
          <a:xfrm>
            <a:off x="1484026" y="764373"/>
            <a:ext cx="10448144" cy="5454312"/>
          </a:xfrm>
          <a:prstGeom prst="rect">
            <a:avLst/>
          </a:prstGeom>
          <a:solidFill>
            <a:schemeClr val="accent6"/>
          </a:solidFill>
          <a:ln>
            <a:solidFill>
              <a:srgbClr val="0070C0"/>
            </a:solidFill>
          </a:ln>
          <a:effectLst>
            <a:glow rad="127000">
              <a:srgbClr val="00B0F0"/>
            </a:glow>
          </a:effectLst>
          <a:scene3d>
            <a:camera prst="orthographicFront"/>
            <a:lightRig rig="freezing" dir="t"/>
          </a:scene3d>
          <a:sp3d contourW="12700">
            <a:bevelT prst="relaxedInset"/>
            <a:contourClr>
              <a:schemeClr val="accent6">
                <a:lumMod val="75000"/>
              </a:schemeClr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Спасибо за внимание !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pPr marL="0" indent="0">
              <a:buNone/>
            </a:pPr>
            <a:r>
              <a:rPr lang="ru-RU" sz="2800" dirty="0" smtClean="0">
                <a:solidFill>
                  <a:srgbClr val="7030A0"/>
                </a:solidFill>
              </a:rPr>
              <a:t>МБДОУ </a:t>
            </a:r>
            <a:r>
              <a:rPr lang="ru-RU" sz="2800" dirty="0">
                <a:solidFill>
                  <a:srgbClr val="7030A0"/>
                </a:solidFill>
              </a:rPr>
              <a:t>«Детский сад №120»                                         </a:t>
            </a:r>
            <a:r>
              <a:rPr lang="ru-RU" sz="2800" dirty="0" err="1" smtClean="0">
                <a:solidFill>
                  <a:srgbClr val="7030A0"/>
                </a:solidFill>
              </a:rPr>
              <a:t>г.Сыктывкар</a:t>
            </a:r>
            <a:r>
              <a:rPr lang="ru-RU" sz="2800" dirty="0" smtClean="0">
                <a:solidFill>
                  <a:srgbClr val="7030A0"/>
                </a:solidFill>
              </a:rPr>
              <a:t> </a:t>
            </a:r>
            <a:r>
              <a:rPr lang="ru-RU" sz="2800" dirty="0">
                <a:solidFill>
                  <a:srgbClr val="7030A0"/>
                </a:solidFill>
              </a:rPr>
              <a:t>2017 г</a:t>
            </a:r>
            <a:r>
              <a:rPr lang="ru-RU" dirty="0">
                <a:solidFill>
                  <a:srgbClr val="7030A0"/>
                </a:solidFill>
              </a:rPr>
              <a:t>.</a:t>
            </a:r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0014605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След самолета">
  <a:themeElements>
    <a:clrScheme name="След самолета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След самолета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лед самолета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TM04033937[[fn=След самолета]]</Template>
  <TotalTime>894</TotalTime>
  <Words>830</Words>
  <Application>Microsoft Office PowerPoint</Application>
  <PresentationFormat>Широкоэкранный</PresentationFormat>
  <Paragraphs>81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9" baseType="lpstr">
      <vt:lpstr>Aharoni</vt:lpstr>
      <vt:lpstr>Arial</vt:lpstr>
      <vt:lpstr>Calibri</vt:lpstr>
      <vt:lpstr>Century Gothic</vt:lpstr>
      <vt:lpstr>Monotype Corsiva</vt:lpstr>
      <vt:lpstr>Times New Roman</vt:lpstr>
      <vt:lpstr>След самолета</vt:lpstr>
      <vt:lpstr>Методическое пособие «Музыкальные узоры»</vt:lpstr>
      <vt:lpstr>Пособие предназначено для музыкальных руководителей ДОУ</vt:lpstr>
      <vt:lpstr>Актуальность</vt:lpstr>
      <vt:lpstr>Цель:  Формировать слухо-двигательно-зрительные представления о музыке, через фантазийно-творческую игру. </vt:lpstr>
      <vt:lpstr>Задачи:</vt:lpstr>
      <vt:lpstr>Рекомендации:</vt:lpstr>
      <vt:lpstr>«Эстафета»</vt:lpstr>
      <vt:lpstr>«Два друга»: «Жили-были два друга…» спеть линию-звук вверху. Также внизу.</vt:lpstr>
      <vt:lpstr>«Начинка-серединка»</vt:lpstr>
      <vt:lpstr>«Пирамида»</vt:lpstr>
      <vt:lpstr>«Извилистые линии»</vt:lpstr>
      <vt:lpstr>«Маленькие и большие волны»</vt:lpstr>
      <vt:lpstr>«Дорожка и горка»</vt:lpstr>
      <vt:lpstr>«Музыкальный узор»</vt:lpstr>
      <vt:lpstr>«Фигурное катание. Восьмерки»</vt:lpstr>
      <vt:lpstr>«Круги и кружочки»</vt:lpstr>
      <vt:lpstr>«Искорки»</vt:lpstr>
      <vt:lpstr>«Бусы»</vt:lpstr>
      <vt:lpstr>«Концерт»</vt:lpstr>
      <vt:lpstr>Презентация PowerPoint</vt:lpstr>
      <vt:lpstr>Литература:</vt:lpstr>
      <vt:lpstr>Спасибо за внимание 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Музыкальные узоры</dc:title>
  <dc:creator>Ольга Сидоренкова</dc:creator>
  <cp:lastModifiedBy>user</cp:lastModifiedBy>
  <cp:revision>59</cp:revision>
  <dcterms:created xsi:type="dcterms:W3CDTF">2014-10-20T07:54:26Z</dcterms:created>
  <dcterms:modified xsi:type="dcterms:W3CDTF">2017-11-13T05:45:58Z</dcterms:modified>
</cp:coreProperties>
</file>