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0" r:id="rId1"/>
  </p:sldMasterIdLst>
  <p:notesMasterIdLst>
    <p:notesMasterId r:id="rId14"/>
  </p:notesMasterIdLst>
  <p:sldIdLst>
    <p:sldId id="288" r:id="rId2"/>
    <p:sldId id="262" r:id="rId3"/>
    <p:sldId id="279" r:id="rId4"/>
    <p:sldId id="280" r:id="rId5"/>
    <p:sldId id="264" r:id="rId6"/>
    <p:sldId id="265" r:id="rId7"/>
    <p:sldId id="287" r:id="rId8"/>
    <p:sldId id="281" r:id="rId9"/>
    <p:sldId id="283" r:id="rId10"/>
    <p:sldId id="282" r:id="rId11"/>
    <p:sldId id="285" r:id="rId12"/>
    <p:sldId id="28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0066"/>
    <a:srgbClr val="00CC00"/>
    <a:srgbClr val="FF66CC"/>
    <a:srgbClr val="43BD8F"/>
    <a:srgbClr val="CD53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03" autoAdjust="0"/>
    <p:restoredTop sz="91993" autoAdjust="0"/>
  </p:normalViewPr>
  <p:slideViewPr>
    <p:cSldViewPr>
      <p:cViewPr varScale="1">
        <p:scale>
          <a:sx n="68" d="100"/>
          <a:sy n="68" d="100"/>
        </p:scale>
        <p:origin x="152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C47F77-018E-4C09-B31C-AC534A38D57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9A02E9-A199-437D-94C1-CFA10C2CD4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929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9A02E9-A199-437D-94C1-CFA10C2CD475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92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916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849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198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531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712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879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18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18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5359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028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9434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178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76568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26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80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918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3FAC2-8B56-494A-851C-D18C1D179EE6}" type="datetimeFigureOut">
              <a:rPr lang="ru-RU" smtClean="0"/>
              <a:pPr/>
              <a:t>22.12.2019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22419C1-BE4F-40BB-9BEE-ADF3618886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105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  <p:sldLayoutId id="2147483872" r:id="rId12"/>
    <p:sldLayoutId id="2147483873" r:id="rId13"/>
    <p:sldLayoutId id="2147483874" r:id="rId14"/>
    <p:sldLayoutId id="2147483875" r:id="rId15"/>
    <p:sldLayoutId id="21474838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file:///D:\&#1040;&#1090;&#1090;&#1077;&#1089;&#1090;&#1072;&#1094;&#1080;&#1103;\&#1054;&#1082;&#1080;&#1089;&#1083;&#1080;&#1090;&#1077;&#1083;&#1100;&#1085;&#1086;%20-%20&#1074;&#1086;&#1089;&#1089;&#1090;&#1072;&#1085;&#1086;&#1074;&#1080;&#1090;&#1077;&#1083;&#1100;&#1085;&#1099;&#1077;%20&#1088;&#1077;&#1072;&#1082;&#1094;&#1080;&#1080;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437" y="1296109"/>
            <a:ext cx="7344816" cy="497842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9632" y="326305"/>
            <a:ext cx="7036426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800" b="1" dirty="0" smtClean="0">
                <a:ln/>
                <a:solidFill>
                  <a:srgbClr val="00CC00"/>
                </a:solidFill>
              </a:rPr>
              <a:t>Окислительно</a:t>
            </a:r>
            <a:r>
              <a:rPr lang="ru-RU" sz="2800" b="1" dirty="0" smtClean="0">
                <a:ln/>
                <a:solidFill>
                  <a:schemeClr val="accent4"/>
                </a:solidFill>
              </a:rPr>
              <a:t> - </a:t>
            </a:r>
            <a:r>
              <a:rPr lang="ru-RU" sz="2800" b="1" dirty="0" smtClean="0">
                <a:ln/>
                <a:solidFill>
                  <a:srgbClr val="CD5379"/>
                </a:solidFill>
              </a:rPr>
              <a:t>восстановительные</a:t>
            </a:r>
            <a:r>
              <a:rPr lang="ru-RU" sz="2800" b="1" dirty="0" smtClean="0">
                <a:ln/>
                <a:solidFill>
                  <a:schemeClr val="accent4"/>
                </a:solidFill>
              </a:rPr>
              <a:t> </a:t>
            </a:r>
            <a:r>
              <a:rPr lang="ru-RU" sz="2800" b="1" dirty="0" smtClean="0">
                <a:ln/>
                <a:solidFill>
                  <a:srgbClr val="0070C0"/>
                </a:solidFill>
              </a:rPr>
              <a:t>реакции</a:t>
            </a:r>
            <a:endParaRPr lang="ru-RU" sz="2800" b="1" dirty="0">
              <a:ln/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flipH="1">
            <a:off x="5004047" y="6290227"/>
            <a:ext cx="3446205" cy="369332"/>
          </a:xfrm>
          <a:prstGeom prst="rect">
            <a:avLst/>
          </a:prstGeom>
          <a:noFill/>
          <a:ln w="38100">
            <a:solidFill>
              <a:srgbClr val="FF0066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Учитель </a:t>
            </a:r>
            <a:r>
              <a:rPr lang="ru-RU" dirty="0" err="1" smtClean="0"/>
              <a:t>химии:И.Ю</a:t>
            </a:r>
            <a:r>
              <a:rPr lang="ru-RU" dirty="0" smtClean="0"/>
              <a:t>. Гзоим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57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00" b="96667" l="4250" r="9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323512" cy="6970643"/>
          </a:xfrm>
        </p:spPr>
      </p:pic>
    </p:spTree>
    <p:extLst>
      <p:ext uri="{BB962C8B-B14F-4D97-AF65-F5344CB8AC3E}">
        <p14:creationId xmlns:p14="http://schemas.microsoft.com/office/powerpoint/2010/main" val="132955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39552" y="2210731"/>
            <a:ext cx="828092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P⁰   +   3e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³                      Na⁺   +   1e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Na⁰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S⁺⁴  +  2e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S⁺⁶                       S⁰     +    4e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S⁺⁴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Cl⁰   +  1e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Cl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Cl⁺⁷   +    8e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Cl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¹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03648" y="620688"/>
            <a:ext cx="66502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Процессы восстановления  ( +е )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5013176"/>
            <a:ext cx="802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степень   окисления     </a:t>
            </a:r>
            <a:r>
              <a:rPr lang="ru-RU" sz="2400" b="1" dirty="0" smtClean="0">
                <a:solidFill>
                  <a:srgbClr val="FF0000"/>
                </a:solidFill>
              </a:rPr>
              <a:t>У М Е Н Ь Ш А Е Т С Я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611560" y="2086443"/>
            <a:ext cx="7272808" cy="227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⁰  -   2e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Ba⁺²                    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²   -   2e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S⁰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Fe⁺²  -  1e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Fe⁺³                     N⁺⁵   -  8e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³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S⁺⁶    -  2e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S⁺⁴                       Na⁰   -  1e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Na⁺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764704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Процессы окисления   ( - е )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9776" y="5157192"/>
            <a:ext cx="8388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степень   </a:t>
            </a:r>
            <a:r>
              <a:rPr lang="ru-RU" sz="2800" b="1" dirty="0" smtClean="0"/>
              <a:t>окисления     </a:t>
            </a:r>
            <a:r>
              <a:rPr lang="ru-RU" sz="2400" b="1" dirty="0" smtClean="0">
                <a:solidFill>
                  <a:srgbClr val="FF0000"/>
                </a:solidFill>
              </a:rPr>
              <a:t>У В Е Л И Ч И В А Е Т С Я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55"/>
            <a:ext cx="9144000" cy="6844545"/>
          </a:xfrm>
        </p:spPr>
      </p:pic>
    </p:spTree>
    <p:extLst>
      <p:ext uri="{BB962C8B-B14F-4D97-AF65-F5344CB8AC3E}">
        <p14:creationId xmlns:p14="http://schemas.microsoft.com/office/powerpoint/2010/main" val="53820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1" y="332656"/>
            <a:ext cx="2592288" cy="648072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Окислители: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7"/>
            <a:ext cx="9144000" cy="7101408"/>
          </a:xfrm>
        </p:spPr>
      </p:pic>
    </p:spTree>
    <p:extLst>
      <p:ext uri="{BB962C8B-B14F-4D97-AF65-F5344CB8AC3E}">
        <p14:creationId xmlns:p14="http://schemas.microsoft.com/office/powerpoint/2010/main" val="429334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964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u="sng" dirty="0" smtClean="0"/>
              <a:t>СОСТАВЛЕНИЕ   ОВР  </a:t>
            </a:r>
            <a:r>
              <a:rPr lang="ru-RU" sz="2400" b="1" i="1" u="sng" dirty="0" smtClean="0"/>
              <a:t> </a:t>
            </a:r>
          </a:p>
          <a:p>
            <a:r>
              <a:rPr lang="ru-RU" sz="2800" b="1" i="1" u="sng" dirty="0" smtClean="0"/>
              <a:t>методом электронного баланса</a:t>
            </a:r>
            <a:endParaRPr lang="ru-RU" sz="2800" b="1" i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0" y="836712"/>
            <a:ext cx="914400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sz="2400" dirty="0" smtClean="0"/>
              <a:t>1. </a:t>
            </a:r>
            <a:r>
              <a:rPr lang="ru-RU" sz="2200" dirty="0" smtClean="0"/>
              <a:t>Определяем степени  окисления элементов в уравнении реакции.</a:t>
            </a:r>
          </a:p>
          <a:p>
            <a:pPr marL="457200" indent="-457200"/>
            <a:r>
              <a:rPr lang="ru-RU" sz="2200" dirty="0" smtClean="0"/>
              <a:t>2. Подчеркиваем символы элементов, изменяющие степени</a:t>
            </a:r>
          </a:p>
          <a:p>
            <a:pPr marL="457200" indent="-457200"/>
            <a:r>
              <a:rPr lang="ru-RU" sz="2200" dirty="0" smtClean="0"/>
              <a:t>       окисления.</a:t>
            </a:r>
          </a:p>
          <a:p>
            <a:pPr marL="457200" indent="-457200"/>
            <a:r>
              <a:rPr lang="ru-RU" sz="2200" dirty="0" smtClean="0"/>
              <a:t>3. Составляем электронный баланс </a:t>
            </a:r>
          </a:p>
          <a:p>
            <a:pPr marL="457200" indent="-457200"/>
            <a:r>
              <a:rPr lang="ru-RU" sz="2200" dirty="0" smtClean="0"/>
              <a:t>   ( уравнения  процессов  окисления – восстановления).</a:t>
            </a:r>
          </a:p>
          <a:p>
            <a:pPr marL="457200" indent="-457200"/>
            <a:r>
              <a:rPr lang="ru-RU" sz="2200" dirty="0" smtClean="0"/>
              <a:t>    Находим множители для уравнений процессов </a:t>
            </a:r>
          </a:p>
          <a:p>
            <a:pPr marL="457200" indent="-457200"/>
            <a:r>
              <a:rPr lang="ru-RU" sz="2200" dirty="0" smtClean="0"/>
              <a:t>    окисления-восстановления. </a:t>
            </a:r>
          </a:p>
          <a:p>
            <a:pPr marL="457200" indent="-457200"/>
            <a:r>
              <a:rPr lang="ru-RU" sz="2200" dirty="0" smtClean="0"/>
              <a:t>4. Найденные множители записываем перед формулами продуктов</a:t>
            </a:r>
          </a:p>
          <a:p>
            <a:pPr marL="457200" indent="-457200"/>
            <a:r>
              <a:rPr lang="ru-RU" sz="2200" dirty="0" smtClean="0"/>
              <a:t>     окислителя и восстановителя, то есть в правую часть уравнения</a:t>
            </a:r>
          </a:p>
          <a:p>
            <a:pPr marL="457200" indent="-457200"/>
            <a:r>
              <a:rPr lang="ru-RU" sz="2200" dirty="0" smtClean="0"/>
              <a:t>      реакции.</a:t>
            </a:r>
          </a:p>
          <a:p>
            <a:pPr marL="457200" indent="-457200"/>
            <a:r>
              <a:rPr lang="ru-RU" sz="2200" dirty="0" smtClean="0"/>
              <a:t>5. Расставляем коэффициенты в уравнении реакции:</a:t>
            </a:r>
          </a:p>
          <a:p>
            <a:pPr marL="457200" indent="-457200"/>
            <a:r>
              <a:rPr lang="ru-RU" sz="2000" dirty="0"/>
              <a:t>а</a:t>
            </a:r>
            <a:r>
              <a:rPr lang="ru-RU" sz="2000" dirty="0" smtClean="0"/>
              <a:t>) продукты окисления-восстановления</a:t>
            </a:r>
          </a:p>
          <a:p>
            <a:pPr marL="457200" indent="-457200"/>
            <a:r>
              <a:rPr lang="ru-RU" sz="2000" dirty="0"/>
              <a:t>б</a:t>
            </a:r>
            <a:r>
              <a:rPr lang="ru-RU" sz="2000" dirty="0" smtClean="0"/>
              <a:t>) металлы</a:t>
            </a:r>
          </a:p>
          <a:p>
            <a:pPr marL="457200" indent="-457200"/>
            <a:r>
              <a:rPr lang="ru-RU" sz="2000" dirty="0"/>
              <a:t>в</a:t>
            </a:r>
            <a:r>
              <a:rPr lang="ru-RU" sz="2000" dirty="0" smtClean="0"/>
              <a:t>) неметаллы</a:t>
            </a:r>
          </a:p>
          <a:p>
            <a:pPr marL="457200" indent="-457200"/>
            <a:r>
              <a:rPr lang="ru-RU" sz="2000" dirty="0"/>
              <a:t>г</a:t>
            </a:r>
            <a:r>
              <a:rPr lang="ru-RU" sz="2000" dirty="0" smtClean="0"/>
              <a:t>) водород</a:t>
            </a:r>
          </a:p>
          <a:p>
            <a:pPr marL="457200" indent="-457200"/>
            <a:r>
              <a:rPr lang="ru-RU" sz="2000" dirty="0" smtClean="0"/>
              <a:t>д) кислород.</a:t>
            </a:r>
          </a:p>
          <a:p>
            <a:r>
              <a:rPr lang="ru-RU" sz="2200" dirty="0" smtClean="0"/>
              <a:t>6. Проверяем количество всех атомов в правой и левой части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71600" y="3980289"/>
            <a:ext cx="6768752" cy="287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⁰    + 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⁰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⁺₃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³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Восстановление: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⁰   +   3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³ 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| 1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Окисление: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⁰  -  1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     |  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⁰  -   окислитель  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восстановитель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⁰    +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⁰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=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₃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³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899592" y="661918"/>
            <a:ext cx="7452320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²    +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₂⁰   =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²  +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Окисление: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²    -   6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⁺⁴   |4 | 2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Восстановление: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₂⁰   +  4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2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² | 6| 3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Окислитель :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₂⁰        Восстановитель: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²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²    +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₂⁰   = 2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²  +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⁺⁴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0"/>
            <a:ext cx="1989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/>
              <a:t>ПРИМЕРЫ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760" y="-22375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Т Е С Т</a:t>
            </a:r>
            <a:endParaRPr lang="ru-RU" sz="24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 rot="10800000" flipV="1">
            <a:off x="467544" y="374468"/>
            <a:ext cx="7560840" cy="649408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Укажите  ОВР:   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а)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PH₃   +  2O₂  =  H₃PO₄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б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KOH  +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HCl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=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KCl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+  H₂O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в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CO₂   +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CaO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=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CaCO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г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P₂O₅  +  H₂O  =  2HPO₃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ОТВЕТ: 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   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Укажите  какие процессы  происходят: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а)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N⁰₂   -  4e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2N⁺²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   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⁺⁶   +  2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⁺⁴                  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    Fe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⁰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Fe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⁺³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г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P⁺³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+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P⁺⁵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ОТВЕТ:  а, в  -  окисление;   б, г  -  восстановление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3.   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оставьте ОВР методом электронного баланса.          Определите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окислитель и восстановитель.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)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S 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+  N₂O→ SO₂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+  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₂     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б)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Br₂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+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Zn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ZnBr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₂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в)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HBr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+ O₂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H₂O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+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Br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₂  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Arial" pitchFamily="34" charset="0"/>
                <a:ea typeface="Calibri" pitchFamily="34" charset="0"/>
                <a:cs typeface="Times New Roman" pitchFamily="18" charset="0"/>
              </a:rPr>
              <a:t>г)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Fe₂O₃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+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₂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→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H₂O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Fe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79512" y="2120964"/>
            <a:ext cx="885698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   +     O₂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Na₂O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Al  +   Cl₂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AlCl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₃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Fe₂O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₃  +   H₂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Fe   +  H₂O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(2)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</a:t>
            </a:r>
            <a:r>
              <a:rPr lang="en-US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Mg  +  </a:t>
            </a:r>
            <a:r>
              <a:rPr lang="en-US" sz="2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HCl</a:t>
            </a:r>
            <a:r>
              <a:rPr lang="en-US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Calibri"/>
                <a:ea typeface="Calibri" pitchFamily="34" charset="0"/>
                <a:cs typeface="Times New Roman" pitchFamily="18" charset="0"/>
              </a:rPr>
              <a:t>→</a:t>
            </a:r>
            <a:r>
              <a:rPr lang="ru-RU" sz="2800" dirty="0" smtClean="0">
                <a:latin typeface="Calibri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H₂   +  </a:t>
            </a:r>
            <a:r>
              <a:rPr lang="en-US" sz="28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MgCl</a:t>
            </a:r>
            <a:r>
              <a:rPr lang="en-US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₂</a:t>
            </a:r>
            <a:endParaRPr lang="ru-RU" sz="2800" dirty="0" smtClean="0"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H₂SO₄  + Al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H₂+ Al₂(SO₄) 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H₂SO₄  +  Na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→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Na₂SO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₄  +  H₂O  + H₂S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(H₂SO₄ -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конц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.)             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620688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Расставьте коэффициенты  методом</a:t>
            </a:r>
          </a:p>
          <a:p>
            <a:pPr algn="ctr"/>
            <a:r>
              <a:rPr lang="ru-RU" sz="3200" dirty="0" smtClean="0"/>
              <a:t>электронного баланса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3203848" y="2204864"/>
            <a:ext cx="543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Calibri"/>
              </a:rPr>
              <a:t>(1)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4175956" y="386104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Calibri"/>
              </a:rPr>
              <a:t>(5)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08304" y="2204864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Calibri"/>
              </a:rPr>
              <a:t>(3)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32440" y="3068960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Calibri"/>
              </a:rPr>
              <a:t>(4)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24128" y="4417066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0000"/>
                </a:solidFill>
                <a:latin typeface="Calibri"/>
              </a:rPr>
              <a:t>(6)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76672"/>
            <a:ext cx="30752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Na</a:t>
            </a:r>
            <a:r>
              <a:rPr lang="en-US" sz="2400" dirty="0" smtClean="0">
                <a:latin typeface="Calibri"/>
              </a:rPr>
              <a:t>⁰  - 1 e     →    Na⁺|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4</a:t>
            </a:r>
          </a:p>
          <a:p>
            <a:r>
              <a:rPr lang="en-US" sz="2400" dirty="0" smtClean="0">
                <a:latin typeface="Calibri"/>
              </a:rPr>
              <a:t>O⁰₂  + 2 ∙ 2e → 2O⁻²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1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340768"/>
            <a:ext cx="27590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4 Na  +  O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₂  =  </a:t>
            </a:r>
            <a:r>
              <a:rPr lang="en-US" sz="2800" dirty="0" smtClean="0">
                <a:solidFill>
                  <a:schemeClr val="accent4"/>
                </a:solidFill>
                <a:latin typeface="Calibri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Na₂O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4088" y="476672"/>
            <a:ext cx="31008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Al</a:t>
            </a:r>
            <a:r>
              <a:rPr lang="en-US" sz="2400" dirty="0" smtClean="0">
                <a:latin typeface="Calibri"/>
              </a:rPr>
              <a:t>⁰    -  3e      → Al⁺³ 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2</a:t>
            </a:r>
          </a:p>
          <a:p>
            <a:r>
              <a:rPr lang="en-US" sz="2400" dirty="0" err="1" smtClean="0">
                <a:latin typeface="Calibri"/>
              </a:rPr>
              <a:t>Cl</a:t>
            </a:r>
            <a:r>
              <a:rPr lang="en-US" sz="2400" dirty="0" smtClean="0">
                <a:latin typeface="Calibri"/>
              </a:rPr>
              <a:t>⁰₂  + 2 ∙ 1 e → 2Cl⁻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3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08104" y="1340768"/>
            <a:ext cx="2929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2 Al  +  3 </a:t>
            </a:r>
            <a:r>
              <a:rPr lang="en-US" sz="2400" dirty="0" err="1" smtClean="0">
                <a:solidFill>
                  <a:srgbClr val="FF0000"/>
                </a:solidFill>
              </a:rPr>
              <a:t>Cl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₂  =  </a:t>
            </a:r>
            <a:r>
              <a:rPr lang="en-US" sz="2800" dirty="0" smtClean="0">
                <a:solidFill>
                  <a:schemeClr val="accent4"/>
                </a:solidFill>
                <a:latin typeface="Calibri"/>
              </a:rPr>
              <a:t>2</a:t>
            </a:r>
            <a:r>
              <a:rPr lang="en-US" sz="2800" dirty="0" smtClean="0">
                <a:latin typeface="Calibri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Calibri"/>
              </a:rPr>
              <a:t>AlCl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₃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8064" y="2348880"/>
            <a:ext cx="3660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Mg</a:t>
            </a:r>
            <a:r>
              <a:rPr lang="en-US" sz="2400" dirty="0" smtClean="0">
                <a:latin typeface="Calibri"/>
              </a:rPr>
              <a:t>⁰  -  2 e     → Mg⁺² | 2 | 1</a:t>
            </a:r>
          </a:p>
          <a:p>
            <a:r>
              <a:rPr lang="en-US" sz="2400" dirty="0" smtClean="0">
                <a:latin typeface="Calibri"/>
              </a:rPr>
              <a:t>2H⁺   +  2 ∙ 1e → H⁰₂   | 2 | 1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148064" y="3429000"/>
            <a:ext cx="3642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Mg  +  2  </a:t>
            </a:r>
            <a:r>
              <a:rPr lang="en-US" sz="2400" dirty="0" err="1" smtClean="0"/>
              <a:t>HCl</a:t>
            </a:r>
            <a:r>
              <a:rPr lang="en-US" sz="2400" dirty="0" smtClean="0"/>
              <a:t>  =  </a:t>
            </a:r>
            <a:r>
              <a:rPr lang="en-US" sz="2400" dirty="0" err="1" smtClean="0"/>
              <a:t>MgCl</a:t>
            </a:r>
            <a:r>
              <a:rPr lang="en-US" sz="2400" dirty="0" smtClean="0">
                <a:latin typeface="Calibri"/>
              </a:rPr>
              <a:t>₂  +  H₂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899592" y="2420888"/>
            <a:ext cx="28921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Al</a:t>
            </a:r>
            <a:r>
              <a:rPr lang="en-US" sz="2400" dirty="0" smtClean="0">
                <a:latin typeface="Calibri"/>
              </a:rPr>
              <a:t>⁰  -  3 e     → Al⁺³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2</a:t>
            </a:r>
          </a:p>
          <a:p>
            <a:r>
              <a:rPr lang="en-US" sz="2400" dirty="0" smtClean="0">
                <a:latin typeface="Calibri"/>
              </a:rPr>
              <a:t>2H⁺ + 2 ∙ 1e → H⁰₂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3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3501008"/>
            <a:ext cx="4222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2Al  +  3H</a:t>
            </a:r>
            <a:r>
              <a:rPr lang="en-US" sz="2400" dirty="0" smtClean="0">
                <a:latin typeface="Calibri"/>
              </a:rPr>
              <a:t>₂</a:t>
            </a:r>
            <a:r>
              <a:rPr lang="en-US" sz="2400" dirty="0" smtClean="0"/>
              <a:t>SO</a:t>
            </a:r>
            <a:r>
              <a:rPr lang="en-US" sz="2400" dirty="0" smtClean="0">
                <a:latin typeface="Calibri"/>
              </a:rPr>
              <a:t>₄ = Al₂(SO₄)₃  +  </a:t>
            </a:r>
            <a:r>
              <a:rPr lang="en-US" sz="2800" dirty="0" smtClean="0">
                <a:solidFill>
                  <a:schemeClr val="accent4"/>
                </a:solidFill>
                <a:latin typeface="Calibri"/>
              </a:rPr>
              <a:t>3</a:t>
            </a:r>
            <a:r>
              <a:rPr lang="en-US" sz="2400" dirty="0" smtClean="0">
                <a:latin typeface="Calibri"/>
              </a:rPr>
              <a:t>H₂</a:t>
            </a:r>
            <a:endParaRPr lang="ru-RU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3203848" y="4509120"/>
            <a:ext cx="28472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Na</a:t>
            </a:r>
            <a:r>
              <a:rPr lang="en-US" sz="2400" dirty="0" smtClean="0">
                <a:latin typeface="Calibri"/>
              </a:rPr>
              <a:t>⁰  -  1 e  →  Na⁺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8</a:t>
            </a:r>
          </a:p>
          <a:p>
            <a:r>
              <a:rPr lang="en-US" sz="2400" dirty="0" smtClean="0">
                <a:latin typeface="Calibri"/>
              </a:rPr>
              <a:t>S⁺⁶    + 8 e  →  S⁻² 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1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83040" y="5445224"/>
            <a:ext cx="661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5H</a:t>
            </a:r>
            <a:r>
              <a:rPr lang="en-US" sz="2400" dirty="0" smtClean="0">
                <a:latin typeface="Calibri"/>
              </a:rPr>
              <a:t>₂</a:t>
            </a:r>
            <a:r>
              <a:rPr lang="en-US" sz="2400" dirty="0" smtClean="0"/>
              <a:t>SO</a:t>
            </a:r>
            <a:r>
              <a:rPr lang="en-US" sz="2400" dirty="0" smtClean="0">
                <a:latin typeface="Calibri"/>
              </a:rPr>
              <a:t>₄</a:t>
            </a:r>
            <a:r>
              <a:rPr lang="en-US" sz="2400" dirty="0" smtClean="0"/>
              <a:t>   +  8Na  =  </a:t>
            </a:r>
            <a:r>
              <a:rPr lang="en-US" sz="2800" dirty="0" smtClean="0">
                <a:solidFill>
                  <a:srgbClr val="7030A0"/>
                </a:solidFill>
              </a:rPr>
              <a:t>4</a:t>
            </a:r>
            <a:r>
              <a:rPr lang="en-US" sz="2400" dirty="0" smtClean="0"/>
              <a:t>Na</a:t>
            </a:r>
            <a:r>
              <a:rPr lang="en-US" sz="2400" dirty="0" smtClean="0">
                <a:solidFill>
                  <a:srgbClr val="7030A0"/>
                </a:solidFill>
                <a:latin typeface="Calibri"/>
              </a:rPr>
              <a:t>₂</a:t>
            </a:r>
            <a:r>
              <a:rPr lang="en-US" sz="2400" dirty="0" smtClean="0"/>
              <a:t>SO</a:t>
            </a:r>
            <a:r>
              <a:rPr lang="en-US" sz="2400" dirty="0" smtClean="0">
                <a:latin typeface="Calibri"/>
              </a:rPr>
              <a:t>₄</a:t>
            </a:r>
            <a:r>
              <a:rPr lang="en-US" sz="2400" dirty="0" smtClean="0"/>
              <a:t>  +  H</a:t>
            </a:r>
            <a:r>
              <a:rPr lang="en-US" sz="2400" dirty="0" smtClean="0">
                <a:latin typeface="Calibri"/>
              </a:rPr>
              <a:t>₂</a:t>
            </a:r>
            <a:r>
              <a:rPr lang="en-US" sz="2400" dirty="0" smtClean="0"/>
              <a:t>S  +  4H</a:t>
            </a:r>
            <a:r>
              <a:rPr lang="en-US" sz="2400" dirty="0" smtClean="0">
                <a:latin typeface="Calibri"/>
              </a:rPr>
              <a:t>₂</a:t>
            </a:r>
            <a:r>
              <a:rPr lang="en-US" sz="2400" dirty="0" smtClean="0"/>
              <a:t>O</a:t>
            </a:r>
            <a:endParaRPr lang="ru-RU" sz="2400" dirty="0"/>
          </a:p>
        </p:txBody>
      </p:sp>
      <p:sp>
        <p:nvSpPr>
          <p:cNvPr id="13" name="Выгнутая влево стрелка 12"/>
          <p:cNvSpPr/>
          <p:nvPr/>
        </p:nvSpPr>
        <p:spPr>
          <a:xfrm>
            <a:off x="395536" y="620688"/>
            <a:ext cx="587504" cy="115212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право стрелка 13"/>
          <p:cNvSpPr/>
          <p:nvPr/>
        </p:nvSpPr>
        <p:spPr>
          <a:xfrm>
            <a:off x="8412480" y="620688"/>
            <a:ext cx="480000" cy="115212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Выгнутая вправо стрелка 15"/>
          <p:cNvSpPr/>
          <p:nvPr/>
        </p:nvSpPr>
        <p:spPr>
          <a:xfrm rot="11287233">
            <a:off x="73222" y="2530674"/>
            <a:ext cx="611560" cy="108012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Выгнутая влево стрелка 16"/>
          <p:cNvSpPr/>
          <p:nvPr/>
        </p:nvSpPr>
        <p:spPr>
          <a:xfrm>
            <a:off x="4716016" y="2564904"/>
            <a:ext cx="432048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Круговая стрелка 17"/>
          <p:cNvSpPr/>
          <p:nvPr/>
        </p:nvSpPr>
        <p:spPr>
          <a:xfrm rot="17906669">
            <a:off x="2474461" y="4730775"/>
            <a:ext cx="1086261" cy="737085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8864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 a)             S</a:t>
            </a:r>
            <a:r>
              <a:rPr lang="en-US" sz="2400" dirty="0" smtClean="0">
                <a:latin typeface="Calibri"/>
              </a:rPr>
              <a:t>⁰     −  4 e    → S⁺⁴  |2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1</a:t>
            </a:r>
          </a:p>
          <a:p>
            <a:r>
              <a:rPr lang="en-US" sz="2400" dirty="0" smtClean="0">
                <a:latin typeface="Calibri"/>
              </a:rPr>
              <a:t>                 2N⁺  +  2∙ 1e → N⁰₂ |4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2</a:t>
            </a:r>
            <a:r>
              <a:rPr lang="en-US" sz="2400" dirty="0" smtClean="0">
                <a:latin typeface="Calibri"/>
              </a:rPr>
              <a:t>  </a:t>
            </a:r>
          </a:p>
          <a:p>
            <a:r>
              <a:rPr lang="en-US" sz="2400" dirty="0" smtClean="0"/>
              <a:t>                         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2051720" y="980728"/>
            <a:ext cx="3252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S  +  2N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₂O  =  SO₂  +  </a:t>
            </a:r>
            <a:r>
              <a:rPr lang="en-US" sz="2400" dirty="0" smtClean="0">
                <a:solidFill>
                  <a:srgbClr val="7030A0"/>
                </a:solidFill>
                <a:latin typeface="Calibri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 N₂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1556793"/>
            <a:ext cx="54973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б)          </a:t>
            </a:r>
            <a:r>
              <a:rPr lang="en-US" sz="2400" dirty="0" smtClean="0"/>
              <a:t>  </a:t>
            </a:r>
            <a:r>
              <a:rPr lang="ru-RU" sz="2400" dirty="0" smtClean="0"/>
              <a:t> </a:t>
            </a:r>
            <a:r>
              <a:rPr lang="en-US" sz="2400" dirty="0" smtClean="0"/>
              <a:t>Br</a:t>
            </a:r>
            <a:r>
              <a:rPr lang="en-US" sz="2400" dirty="0" smtClean="0">
                <a:latin typeface="Calibri"/>
              </a:rPr>
              <a:t>⁰₂    +    2 ∙ 1 e  →  2Br⁻| 2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1</a:t>
            </a:r>
          </a:p>
          <a:p>
            <a:r>
              <a:rPr lang="en-US" sz="2400" dirty="0" smtClean="0">
                <a:latin typeface="Calibri"/>
              </a:rPr>
              <a:t>                 Zn⁰     -     2 e    →  Zn⁺²    | 2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1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39752" y="2348880"/>
            <a:ext cx="2412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Br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₂  +  Zn  =  </a:t>
            </a:r>
            <a:r>
              <a:rPr lang="en-US" sz="2400" dirty="0" err="1" smtClean="0">
                <a:solidFill>
                  <a:srgbClr val="FF0000"/>
                </a:solidFill>
                <a:latin typeface="Calibri"/>
              </a:rPr>
              <a:t>ZnBr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₂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1560" y="2924944"/>
            <a:ext cx="5094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в)         </a:t>
            </a:r>
            <a:r>
              <a:rPr lang="en-US" sz="2400" dirty="0" smtClean="0"/>
              <a:t>  2Br</a:t>
            </a:r>
            <a:r>
              <a:rPr lang="en-US" sz="2400" dirty="0" smtClean="0">
                <a:latin typeface="Calibri"/>
              </a:rPr>
              <a:t>⁻  -  2 ∙ 1 e  →  Br⁰₂  | 4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2</a:t>
            </a:r>
          </a:p>
          <a:p>
            <a:r>
              <a:rPr lang="en-US" sz="2400" dirty="0" smtClean="0">
                <a:latin typeface="Calibri"/>
              </a:rPr>
              <a:t>               O⁰₂  + 2 ∙ 2 e → 2 O⁻²   |  2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1</a:t>
            </a:r>
            <a:r>
              <a:rPr lang="ru-RU" sz="2400" dirty="0" smtClean="0"/>
              <a:t>   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691680" y="3789040"/>
            <a:ext cx="3799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 4HBr  +  O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₂  =  </a:t>
            </a:r>
            <a:r>
              <a:rPr lang="en-US" sz="2400" dirty="0" smtClean="0">
                <a:solidFill>
                  <a:srgbClr val="7030A0"/>
                </a:solidFill>
                <a:latin typeface="Calibri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Br₂   +  </a:t>
            </a:r>
            <a:r>
              <a:rPr lang="en-US" sz="2400" dirty="0" smtClean="0">
                <a:solidFill>
                  <a:srgbClr val="7030A0"/>
                </a:solidFill>
                <a:latin typeface="Calibri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 H₂O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7584" y="4293096"/>
            <a:ext cx="42777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г )           </a:t>
            </a:r>
            <a:r>
              <a:rPr lang="en-US" sz="2400" dirty="0" smtClean="0"/>
              <a:t>Fe</a:t>
            </a:r>
            <a:r>
              <a:rPr lang="en-US" sz="2400" dirty="0" smtClean="0">
                <a:latin typeface="Calibri"/>
              </a:rPr>
              <a:t>⁺³   -   3 e      →  Fe⁰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2</a:t>
            </a:r>
          </a:p>
          <a:p>
            <a:r>
              <a:rPr lang="en-US" sz="2400" dirty="0" smtClean="0">
                <a:latin typeface="Calibri"/>
              </a:rPr>
              <a:t>               H⁰₂    +  2 ∙ 1 e → 2H⁺ | 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3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19672" y="5301208"/>
            <a:ext cx="4417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</a:rPr>
              <a:t>Fe</a:t>
            </a:r>
            <a:r>
              <a:rPr lang="en-US" sz="2400" dirty="0" err="1" smtClean="0">
                <a:solidFill>
                  <a:srgbClr val="FF0000"/>
                </a:solidFill>
                <a:latin typeface="Calibri"/>
              </a:rPr>
              <a:t>₂O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₃    +    3 H₂     =  </a:t>
            </a:r>
            <a:r>
              <a:rPr lang="en-US" sz="2400" dirty="0" smtClean="0">
                <a:solidFill>
                  <a:srgbClr val="7030A0"/>
                </a:solidFill>
                <a:latin typeface="Calibri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 Fe   +  </a:t>
            </a:r>
            <a:r>
              <a:rPr lang="en-US" sz="2400" dirty="0" smtClean="0">
                <a:solidFill>
                  <a:srgbClr val="7030A0"/>
                </a:solidFill>
                <a:latin typeface="Calibri"/>
              </a:rPr>
              <a:t>3</a:t>
            </a:r>
            <a:r>
              <a:rPr lang="en-US" sz="2400" dirty="0" smtClean="0">
                <a:solidFill>
                  <a:srgbClr val="FF0000"/>
                </a:solidFill>
                <a:latin typeface="Calibri"/>
              </a:rPr>
              <a:t>H₂O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523</TotalTime>
  <Words>1015</Words>
  <Application>Microsoft Office PowerPoint</Application>
  <PresentationFormat>Экран (4:3)</PresentationFormat>
  <Paragraphs>117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Окислители: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8</dc:creator>
  <cp:lastModifiedBy>Irina Gzoim</cp:lastModifiedBy>
  <cp:revision>57</cp:revision>
  <dcterms:created xsi:type="dcterms:W3CDTF">2012-08-04T19:18:03Z</dcterms:created>
  <dcterms:modified xsi:type="dcterms:W3CDTF">2019-12-22T12:57:15Z</dcterms:modified>
</cp:coreProperties>
</file>