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6" d="100"/>
          <a:sy n="76" d="100"/>
        </p:scale>
        <p:origin x="54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12/8/2019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12/8/2019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12/8/2019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12/8/2019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12/8/2019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12/8/2019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12/8/2019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12/8/2019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12/8/2019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12/8/2019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12/8/2019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12/8/2019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12/8/2019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12/8/2019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12/8/2019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12/8/2019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12/8/2019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58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10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0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589213" y="2514601"/>
            <a:ext cx="8915399" cy="1727200"/>
          </a:xfrm>
        </p:spPr>
        <p:txBody>
          <a:bodyPr>
            <a:normAutofit fontScale="90000"/>
          </a:bodyPr>
          <a:lstStyle/>
          <a:p>
            <a:r>
              <a:rPr lang="ru-RU" b="1" dirty="0" smtClean="0"/>
              <a:t>           </a:t>
            </a:r>
            <a:r>
              <a:rPr lang="ru-RU" b="1" dirty="0" smtClean="0">
                <a:solidFill>
                  <a:srgbClr val="FF0000"/>
                </a:solidFill>
              </a:rPr>
              <a:t>Классный час</a:t>
            </a:r>
            <a:br>
              <a:rPr lang="ru-RU" b="1" dirty="0" smtClean="0">
                <a:solidFill>
                  <a:srgbClr val="FF0000"/>
                </a:solidFill>
              </a:rPr>
            </a:br>
            <a:r>
              <a:rPr lang="ru-RU" b="1" dirty="0" smtClean="0">
                <a:solidFill>
                  <a:srgbClr val="00B0F0"/>
                </a:solidFill>
              </a:rPr>
              <a:t>«</a:t>
            </a:r>
            <a:r>
              <a:rPr lang="ru-RU" b="1" dirty="0" err="1" smtClean="0">
                <a:solidFill>
                  <a:srgbClr val="00B0F0"/>
                </a:solidFill>
              </a:rPr>
              <a:t>Без</a:t>
            </a:r>
            <a:r>
              <a:rPr lang="ru-RU" b="1" dirty="0" err="1" smtClean="0">
                <a:solidFill>
                  <a:srgbClr val="FF0000"/>
                </a:solidFill>
              </a:rPr>
              <a:t>О</a:t>
            </a:r>
            <a:r>
              <a:rPr lang="ru-RU" b="1" dirty="0" err="1" smtClean="0">
                <a:solidFill>
                  <a:srgbClr val="00B0F0"/>
                </a:solidFill>
              </a:rPr>
              <a:t>пасный</a:t>
            </a:r>
            <a:r>
              <a:rPr lang="ru-RU" b="1" dirty="0" smtClean="0">
                <a:solidFill>
                  <a:srgbClr val="00B0F0"/>
                </a:solidFill>
              </a:rPr>
              <a:t> интернет»</a:t>
            </a:r>
            <a:br>
              <a:rPr lang="ru-RU" b="1" dirty="0" smtClean="0">
                <a:solidFill>
                  <a:srgbClr val="00B0F0"/>
                </a:solidFill>
              </a:rPr>
            </a:br>
            <a:r>
              <a:rPr lang="ru-RU" b="1" dirty="0" smtClean="0">
                <a:solidFill>
                  <a:srgbClr val="00B0F0"/>
                </a:solidFill>
              </a:rPr>
              <a:t>               </a:t>
            </a:r>
            <a:r>
              <a:rPr lang="ru-RU" sz="2700" b="1" dirty="0" smtClean="0">
                <a:solidFill>
                  <a:srgbClr val="00B0F0"/>
                </a:solidFill>
              </a:rPr>
              <a:t>для 1-4 классов</a:t>
            </a:r>
            <a:endParaRPr lang="ru-RU" sz="2700" dirty="0">
              <a:solidFill>
                <a:srgbClr val="00B0F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373313" y="4726579"/>
            <a:ext cx="8915399" cy="1126283"/>
          </a:xfrm>
        </p:spPr>
        <p:txBody>
          <a:bodyPr>
            <a:normAutofit fontScale="70000" lnSpcReduction="20000"/>
          </a:bodyPr>
          <a:lstStyle/>
          <a:p>
            <a:r>
              <a:rPr lang="ru-RU" b="1" dirty="0" smtClean="0">
                <a:solidFill>
                  <a:schemeClr val="tx1"/>
                </a:solidFill>
              </a:rPr>
              <a:t>Подготовила учитель начальных классов </a:t>
            </a:r>
          </a:p>
          <a:p>
            <a:r>
              <a:rPr lang="ru-RU" b="1" dirty="0" smtClean="0">
                <a:solidFill>
                  <a:schemeClr val="tx1"/>
                </a:solidFill>
              </a:rPr>
              <a:t>Небогатикова </a:t>
            </a:r>
            <a:r>
              <a:rPr lang="ru-RU" b="1" dirty="0" smtClean="0">
                <a:solidFill>
                  <a:schemeClr val="tx1"/>
                </a:solidFill>
              </a:rPr>
              <a:t>Т.А</a:t>
            </a:r>
          </a:p>
          <a:p>
            <a:r>
              <a:rPr lang="ru-RU" b="1" dirty="0" smtClean="0">
                <a:solidFill>
                  <a:schemeClr val="tx1"/>
                </a:solidFill>
              </a:rPr>
              <a:t>СП «Красноярская начальная школа -детский сад»</a:t>
            </a:r>
          </a:p>
          <a:p>
            <a:r>
              <a:rPr lang="ru-RU" b="1" dirty="0" smtClean="0">
                <a:solidFill>
                  <a:schemeClr val="tx1"/>
                </a:solidFill>
              </a:rPr>
              <a:t>декабрь 2019г</a:t>
            </a:r>
          </a:p>
          <a:p>
            <a:endParaRPr lang="ru-RU" b="1" dirty="0" smtClean="0">
              <a:solidFill>
                <a:schemeClr val="tx1"/>
              </a:solidFill>
            </a:endParaRPr>
          </a:p>
          <a:p>
            <a:endParaRPr lang="ru-RU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58846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000" b="1" dirty="0">
                <a:solidFill>
                  <a:srgbClr val="FF0000"/>
                </a:solidFill>
              </a:rPr>
              <a:t>Цель:</a:t>
            </a:r>
            <a:r>
              <a:rPr lang="ru-RU" sz="2000" dirty="0">
                <a:solidFill>
                  <a:srgbClr val="FF0000"/>
                </a:solidFill>
              </a:rPr>
              <a:t> мотивация учащихся на соблюдение правил безопасного Интернета</a:t>
            </a:r>
            <a:br>
              <a:rPr lang="ru-RU" sz="2000" dirty="0">
                <a:solidFill>
                  <a:srgbClr val="FF0000"/>
                </a:solidFill>
              </a:rPr>
            </a:br>
            <a:r>
              <a:rPr lang="ru-RU" sz="2000" b="1" dirty="0">
                <a:solidFill>
                  <a:srgbClr val="FF0000"/>
                </a:solidFill>
              </a:rPr>
              <a:t>Задачи:</a:t>
            </a:r>
            <a:br>
              <a:rPr lang="ru-RU" sz="2000" b="1" dirty="0">
                <a:solidFill>
                  <a:srgbClr val="FF0000"/>
                </a:solidFill>
              </a:rPr>
            </a:br>
            <a:r>
              <a:rPr lang="ru-RU" sz="2000" dirty="0">
                <a:solidFill>
                  <a:srgbClr val="FF0000"/>
                </a:solidFill>
              </a:rPr>
              <a:t>1. Познакомить с правилами поведения в информационном обществе с целью обеспечения информационной безопасности</a:t>
            </a:r>
            <a:br>
              <a:rPr lang="ru-RU" sz="2000" dirty="0">
                <a:solidFill>
                  <a:srgbClr val="FF0000"/>
                </a:solidFill>
              </a:rPr>
            </a:br>
            <a:r>
              <a:rPr lang="ru-RU" sz="2000" dirty="0">
                <a:solidFill>
                  <a:srgbClr val="FF0000"/>
                </a:solidFill>
              </a:rPr>
              <a:t>2. Способствовать расширению кругозора учащихся</a:t>
            </a:r>
            <a:r>
              <a:rPr lang="ru-RU" sz="2000" dirty="0"/>
              <a:t/>
            </a:r>
            <a:br>
              <a:rPr lang="ru-RU" sz="2000" dirty="0"/>
            </a:br>
            <a:endParaRPr lang="ru-RU" sz="2000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59400" y="2679701"/>
            <a:ext cx="6502400" cy="3657600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957" y="2919984"/>
            <a:ext cx="4679936" cy="35570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75595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0" y="560610"/>
            <a:ext cx="9214899" cy="5459190"/>
          </a:xfrm>
        </p:spPr>
        <p:txBody>
          <a:bodyPr>
            <a:noAutofit/>
          </a:bodyPr>
          <a:lstStyle/>
          <a:p>
            <a:r>
              <a:rPr lang="ru-RU" sz="4400" dirty="0" smtClean="0">
                <a:solidFill>
                  <a:srgbClr val="FF0000"/>
                </a:solidFill>
              </a:rPr>
              <a:t>                       Что это?</a:t>
            </a:r>
            <a:endParaRPr lang="ru-RU" sz="4400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/>
        <p:txBody>
          <a:bodyPr>
            <a:noAutofit/>
          </a:bodyPr>
          <a:lstStyle/>
          <a:p>
            <a:r>
              <a:rPr lang="ru-RU" sz="3600" i="1" dirty="0"/>
              <a:t>: компьютер</a:t>
            </a:r>
            <a:r>
              <a:rPr lang="ru-RU" sz="3600" i="1" dirty="0" smtClean="0"/>
              <a:t>,</a:t>
            </a:r>
          </a:p>
          <a:p>
            <a:r>
              <a:rPr lang="ru-RU" sz="3600" i="1" dirty="0" smtClean="0"/>
              <a:t> </a:t>
            </a:r>
            <a:r>
              <a:rPr lang="ru-RU" sz="3600" i="1" dirty="0"/>
              <a:t>монитор, </a:t>
            </a:r>
            <a:endParaRPr lang="ru-RU" sz="3600" i="1" dirty="0" smtClean="0"/>
          </a:p>
          <a:p>
            <a:r>
              <a:rPr lang="ru-RU" sz="3600" i="1" dirty="0" smtClean="0"/>
              <a:t>мышь,</a:t>
            </a:r>
          </a:p>
          <a:p>
            <a:r>
              <a:rPr lang="ru-RU" sz="3600" i="1" dirty="0" smtClean="0"/>
              <a:t> </a:t>
            </a:r>
            <a:r>
              <a:rPr lang="ru-RU" sz="3600" i="1" dirty="0"/>
              <a:t>клавиатура, </a:t>
            </a:r>
            <a:endParaRPr lang="ru-RU" sz="3600" i="1" dirty="0" smtClean="0"/>
          </a:p>
          <a:p>
            <a:r>
              <a:rPr lang="ru-RU" sz="3600" i="1" dirty="0" smtClean="0"/>
              <a:t>системный </a:t>
            </a:r>
            <a:r>
              <a:rPr lang="ru-RU" sz="3600" i="1" dirty="0"/>
              <a:t>блок.)</a:t>
            </a:r>
            <a:endParaRPr lang="ru-RU" sz="3600" dirty="0"/>
          </a:p>
        </p:txBody>
      </p:sp>
      <p:pic>
        <p:nvPicPr>
          <p:cNvPr id="11" name="Объект 10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03076" y="1872380"/>
            <a:ext cx="4455843" cy="4038842"/>
          </a:xfr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648" y="3505200"/>
            <a:ext cx="2230564" cy="3200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15277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Отгадай…</a:t>
            </a:r>
            <a:endParaRPr lang="ru-RU" b="1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78599" y="1041400"/>
            <a:ext cx="4913313" cy="4222750"/>
          </a:xfrm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/>
        <p:txBody>
          <a:bodyPr>
            <a:normAutofit/>
          </a:bodyPr>
          <a:lstStyle/>
          <a:p>
            <a:r>
              <a:rPr lang="ru-RU" sz="2000" dirty="0">
                <a:solidFill>
                  <a:srgbClr val="FF0000"/>
                </a:solidFill>
              </a:rPr>
              <a:t>Есть такая сеть на свете</a:t>
            </a:r>
          </a:p>
          <a:p>
            <a:r>
              <a:rPr lang="ru-RU" sz="2000" dirty="0">
                <a:solidFill>
                  <a:srgbClr val="FF0000"/>
                </a:solidFill>
              </a:rPr>
              <a:t>Ею рыбу не поймать.</a:t>
            </a:r>
          </a:p>
          <a:p>
            <a:r>
              <a:rPr lang="ru-RU" sz="2000" dirty="0">
                <a:solidFill>
                  <a:srgbClr val="FF0000"/>
                </a:solidFill>
              </a:rPr>
              <a:t>В неё входят даже дети,</a:t>
            </a:r>
          </a:p>
          <a:p>
            <a:r>
              <a:rPr lang="ru-RU" sz="2000" dirty="0">
                <a:solidFill>
                  <a:srgbClr val="FF0000"/>
                </a:solidFill>
              </a:rPr>
              <a:t>Чтоб общаться иль играть.</a:t>
            </a:r>
          </a:p>
          <a:p>
            <a:r>
              <a:rPr lang="ru-RU" sz="2000" dirty="0">
                <a:solidFill>
                  <a:srgbClr val="FF0000"/>
                </a:solidFill>
              </a:rPr>
              <a:t>Информацию черпают,</a:t>
            </a:r>
          </a:p>
          <a:p>
            <a:r>
              <a:rPr lang="ru-RU" sz="2000" dirty="0">
                <a:solidFill>
                  <a:srgbClr val="FF0000"/>
                </a:solidFill>
              </a:rPr>
              <a:t>И чего здесь только нет!</a:t>
            </a:r>
          </a:p>
          <a:p>
            <a:r>
              <a:rPr lang="ru-RU" sz="2000" dirty="0">
                <a:solidFill>
                  <a:srgbClr val="FF0000"/>
                </a:solidFill>
              </a:rPr>
              <a:t>Как же сеть ту называют?</a:t>
            </a:r>
          </a:p>
          <a:p>
            <a:r>
              <a:rPr lang="ru-RU" sz="2000" dirty="0">
                <a:solidFill>
                  <a:srgbClr val="FF0000"/>
                </a:solidFill>
              </a:rPr>
              <a:t>Ну, конечно ж ... </a:t>
            </a:r>
            <a:r>
              <a:rPr lang="ru-RU" sz="2000" dirty="0" smtClean="0">
                <a:solidFill>
                  <a:srgbClr val="00B0F0"/>
                </a:solidFill>
              </a:rPr>
              <a:t>Интернет</a:t>
            </a:r>
            <a:endParaRPr lang="ru-RU" sz="2000" dirty="0"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022259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30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1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12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30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6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17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18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30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1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22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23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24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30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27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28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29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30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1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32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33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34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30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6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37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38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39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30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41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42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43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44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709612"/>
          </a:xfrm>
        </p:spPr>
        <p:txBody>
          <a:bodyPr/>
          <a:lstStyle/>
          <a:p>
            <a:pPr algn="ctr"/>
            <a:r>
              <a:rPr lang="ru-RU" b="1" dirty="0" smtClean="0">
                <a:solidFill>
                  <a:srgbClr val="FF0000"/>
                </a:solidFill>
              </a:rPr>
              <a:t>Викторина </a:t>
            </a:r>
            <a:endParaRPr lang="ru-RU" b="1" dirty="0">
              <a:solidFill>
                <a:srgbClr val="FF0000"/>
              </a:solidFill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912099" y="114301"/>
            <a:ext cx="4140199" cy="4103538"/>
          </a:xfrm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155700" y="1155700"/>
            <a:ext cx="6565900" cy="5384800"/>
          </a:xfrm>
        </p:spPr>
        <p:txBody>
          <a:bodyPr>
            <a:normAutofit fontScale="92500" lnSpcReduction="10000"/>
          </a:bodyPr>
          <a:lstStyle/>
          <a:p>
            <a:r>
              <a:rPr lang="ru-RU" sz="1600" dirty="0">
                <a:solidFill>
                  <a:srgbClr val="FF0000"/>
                </a:solidFill>
              </a:rPr>
              <a:t>1.Ученик 3-го класса Вася </a:t>
            </a:r>
            <a:r>
              <a:rPr lang="ru-RU" sz="1600" dirty="0" err="1">
                <a:solidFill>
                  <a:srgbClr val="FF0000"/>
                </a:solidFill>
              </a:rPr>
              <a:t>Паутинкин</a:t>
            </a:r>
            <a:r>
              <a:rPr lang="ru-RU" sz="1600" dirty="0">
                <a:solidFill>
                  <a:srgbClr val="FF0000"/>
                </a:solidFill>
              </a:rPr>
              <a:t> зашел на незнакомый ему сайт. Вдруг на экране компьютера появились непонятные Васе сообщения. Что Васе предпринять?</a:t>
            </a:r>
          </a:p>
          <a:p>
            <a:pPr lvl="0"/>
            <a:r>
              <a:rPr lang="ru-RU" b="1" dirty="0">
                <a:solidFill>
                  <a:schemeClr val="tx1"/>
                </a:solidFill>
              </a:rPr>
              <a:t>Закрыть сайт</a:t>
            </a:r>
          </a:p>
          <a:p>
            <a:pPr lvl="0"/>
            <a:r>
              <a:rPr lang="ru-RU" b="1" dirty="0">
                <a:solidFill>
                  <a:schemeClr val="tx1"/>
                </a:solidFill>
              </a:rPr>
              <a:t>Обратиться к родителям за помощью</a:t>
            </a:r>
          </a:p>
          <a:p>
            <a:pPr lvl="0"/>
            <a:r>
              <a:rPr lang="ru-RU" b="1" dirty="0">
                <a:solidFill>
                  <a:schemeClr val="tx1"/>
                </a:solidFill>
              </a:rPr>
              <a:t>Самому устранить неисправность</a:t>
            </a:r>
          </a:p>
          <a:p>
            <a:r>
              <a:rPr lang="ru-RU" dirty="0" smtClean="0"/>
              <a:t> </a:t>
            </a:r>
            <a:r>
              <a:rPr lang="ru-RU" dirty="0">
                <a:solidFill>
                  <a:srgbClr val="FF0000"/>
                </a:solidFill>
              </a:rPr>
              <a:t>2. Вася </a:t>
            </a:r>
            <a:r>
              <a:rPr lang="ru-RU" dirty="0" err="1">
                <a:solidFill>
                  <a:srgbClr val="FF0000"/>
                </a:solidFill>
              </a:rPr>
              <a:t>Паутинкин</a:t>
            </a:r>
            <a:r>
              <a:rPr lang="ru-RU" dirty="0">
                <a:solidFill>
                  <a:srgbClr val="FF0000"/>
                </a:solidFill>
              </a:rPr>
              <a:t>, бывая в Интернете, часто сталкивается с неприятной информацией, которая “лезет со всех сторон”, она мешает ему работать в Интернете. Как Васе избавиться от ненужной информации, чтобы пользоваться только интересными ему страничками.</a:t>
            </a:r>
          </a:p>
          <a:p>
            <a:pPr lvl="0"/>
            <a:r>
              <a:rPr lang="ru-RU" b="1" dirty="0">
                <a:solidFill>
                  <a:schemeClr val="tx1"/>
                </a:solidFill>
              </a:rPr>
              <a:t>Установить антивирусную программу</a:t>
            </a:r>
          </a:p>
          <a:p>
            <a:pPr lvl="0"/>
            <a:r>
              <a:rPr lang="ru-RU" b="1" dirty="0">
                <a:solidFill>
                  <a:schemeClr val="tx1"/>
                </a:solidFill>
              </a:rPr>
              <a:t>Установить на свой браузер фильтр</a:t>
            </a:r>
          </a:p>
          <a:p>
            <a:pPr lvl="0"/>
            <a:r>
              <a:rPr lang="ru-RU" b="1" dirty="0">
                <a:solidFill>
                  <a:schemeClr val="tx1"/>
                </a:solidFill>
              </a:rPr>
              <a:t>Установить новый браузер</a:t>
            </a:r>
          </a:p>
          <a:p>
            <a:r>
              <a:rPr lang="ru-RU" dirty="0">
                <a:solidFill>
                  <a:srgbClr val="FF0000"/>
                </a:solidFill>
              </a:rPr>
              <a:t>3. Вася </a:t>
            </a:r>
            <a:r>
              <a:rPr lang="ru-RU" dirty="0" err="1">
                <a:solidFill>
                  <a:srgbClr val="FF0000"/>
                </a:solidFill>
              </a:rPr>
              <a:t>Паутинкин</a:t>
            </a:r>
            <a:r>
              <a:rPr lang="ru-RU" dirty="0">
                <a:solidFill>
                  <a:srgbClr val="FF0000"/>
                </a:solidFill>
              </a:rPr>
              <a:t> </a:t>
            </a:r>
            <a:r>
              <a:rPr lang="ru-RU" dirty="0" smtClean="0">
                <a:solidFill>
                  <a:srgbClr val="FF0000"/>
                </a:solidFill>
              </a:rPr>
              <a:t> </a:t>
            </a:r>
            <a:r>
              <a:rPr lang="ru-RU" dirty="0">
                <a:solidFill>
                  <a:srgbClr val="FF0000"/>
                </a:solidFill>
              </a:rPr>
              <a:t>создал себе электронный ящик. Теперь он может обмениваться сообщениями со своими друзьями. Сегодня на адрес его электронной почты пришло сообщение: файл с игрой от неизвестного пользователя. Как поступить Васе?</a:t>
            </a:r>
          </a:p>
          <a:p>
            <a:pPr lvl="0"/>
            <a:r>
              <a:rPr lang="ru-RU" b="1" dirty="0">
                <a:solidFill>
                  <a:schemeClr val="tx1"/>
                </a:solidFill>
              </a:rPr>
              <a:t>Скачать файл, и начать играть.</a:t>
            </a:r>
          </a:p>
          <a:p>
            <a:pPr lvl="0"/>
            <a:r>
              <a:rPr lang="ru-RU" b="1" dirty="0">
                <a:solidFill>
                  <a:schemeClr val="tx1"/>
                </a:solidFill>
              </a:rPr>
              <a:t>Не открывать файл.</a:t>
            </a:r>
          </a:p>
          <a:p>
            <a:pPr lvl="0"/>
            <a:r>
              <a:rPr lang="ru-RU" b="1" dirty="0">
                <a:solidFill>
                  <a:schemeClr val="tx1"/>
                </a:solidFill>
              </a:rPr>
              <a:t>Отправить файл своим друзьям.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112994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620712"/>
          </a:xfrm>
        </p:spPr>
        <p:txBody>
          <a:bodyPr>
            <a:normAutofit/>
          </a:bodyPr>
          <a:lstStyle/>
          <a:p>
            <a:r>
              <a:rPr lang="ru-RU" dirty="0" smtClean="0">
                <a:solidFill>
                  <a:srgbClr val="FF0000"/>
                </a:solidFill>
              </a:rPr>
              <a:t>Викторина</a:t>
            </a:r>
            <a:endParaRPr lang="ru-RU" dirty="0">
              <a:solidFill>
                <a:srgbClr val="FF0000"/>
              </a:solidFill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759700" y="128588"/>
            <a:ext cx="3656010" cy="3881139"/>
          </a:xfrm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028700" y="1598613"/>
            <a:ext cx="5065711" cy="4262436"/>
          </a:xfrm>
        </p:spPr>
        <p:txBody>
          <a:bodyPr>
            <a:normAutofit lnSpcReduction="10000"/>
          </a:bodyPr>
          <a:lstStyle/>
          <a:p>
            <a:r>
              <a:rPr lang="ru-RU" dirty="0" smtClean="0">
                <a:solidFill>
                  <a:srgbClr val="FF0000"/>
                </a:solidFill>
              </a:rPr>
              <a:t> 4.На </a:t>
            </a:r>
            <a:r>
              <a:rPr lang="ru-RU" dirty="0">
                <a:solidFill>
                  <a:srgbClr val="FF0000"/>
                </a:solidFill>
              </a:rPr>
              <a:t>уроке окружающего мира Васе задали найти изображения динозавров. Он захотел скачать картинку в Интернете, нажал кнопку “скачать”, на экране появилось сообщение отправить</a:t>
            </a:r>
            <a:r>
              <a:rPr lang="ru-RU" dirty="0"/>
              <a:t> </a:t>
            </a:r>
            <a:r>
              <a:rPr lang="ru-RU" b="1" dirty="0">
                <a:solidFill>
                  <a:srgbClr val="00B0F0"/>
                </a:solidFill>
              </a:rPr>
              <a:t>SMS на указанный номер в Интернете. Как поступить Васе?</a:t>
            </a:r>
            <a:endParaRPr lang="ru-RU" dirty="0">
              <a:solidFill>
                <a:srgbClr val="00B0F0"/>
              </a:solidFill>
            </a:endParaRPr>
          </a:p>
          <a:p>
            <a:pPr lvl="0"/>
            <a:r>
              <a:rPr lang="ru-RU" b="1" dirty="0" smtClean="0">
                <a:solidFill>
                  <a:schemeClr val="tx1"/>
                </a:solidFill>
              </a:rPr>
              <a:t>●Отправить</a:t>
            </a:r>
            <a:r>
              <a:rPr lang="ru-RU" b="1" dirty="0">
                <a:solidFill>
                  <a:schemeClr val="tx1"/>
                </a:solidFill>
              </a:rPr>
              <a:t> SMS на указанный номер в Интернете.</a:t>
            </a:r>
          </a:p>
          <a:p>
            <a:pPr lvl="0"/>
            <a:r>
              <a:rPr lang="ru-RU" b="1" dirty="0" smtClean="0">
                <a:solidFill>
                  <a:schemeClr val="tx1"/>
                </a:solidFill>
              </a:rPr>
              <a:t>●Проверить </a:t>
            </a:r>
            <a:r>
              <a:rPr lang="ru-RU" b="1" dirty="0">
                <a:solidFill>
                  <a:schemeClr val="tx1"/>
                </a:solidFill>
              </a:rPr>
              <a:t>этот номер в Интернете.</a:t>
            </a:r>
          </a:p>
          <a:p>
            <a:pPr lvl="0"/>
            <a:r>
              <a:rPr lang="ru-RU" b="1" dirty="0" smtClean="0">
                <a:solidFill>
                  <a:schemeClr val="tx1"/>
                </a:solidFill>
              </a:rPr>
              <a:t>●Не </a:t>
            </a:r>
            <a:r>
              <a:rPr lang="ru-RU" b="1" dirty="0">
                <a:solidFill>
                  <a:schemeClr val="tx1"/>
                </a:solidFill>
              </a:rPr>
              <a:t>скачивать больше картинки.</a:t>
            </a:r>
          </a:p>
          <a:p>
            <a:r>
              <a:rPr lang="ru-RU" dirty="0" smtClean="0">
                <a:solidFill>
                  <a:srgbClr val="FF0000"/>
                </a:solidFill>
              </a:rPr>
              <a:t>5.Вася </a:t>
            </a:r>
            <a:r>
              <a:rPr lang="ru-RU" dirty="0" err="1">
                <a:solidFill>
                  <a:srgbClr val="FF0000"/>
                </a:solidFill>
              </a:rPr>
              <a:t>Паутинкин</a:t>
            </a:r>
            <a:r>
              <a:rPr lang="ru-RU" dirty="0">
                <a:solidFill>
                  <a:srgbClr val="FF0000"/>
                </a:solidFill>
              </a:rPr>
              <a:t> познакомился в Интернете с учеником 3 класса Иваном Неизвестным. Иван не учится с Васей в одной школе, и вообще Вася его ни разу не видел. Однажды Иван пригласил Васю, встретится с ним в парке. Что делать Васе?</a:t>
            </a:r>
          </a:p>
          <a:p>
            <a:pPr lvl="0"/>
            <a:r>
              <a:rPr lang="ru-RU" b="1" dirty="0" smtClean="0">
                <a:solidFill>
                  <a:schemeClr val="tx1"/>
                </a:solidFill>
              </a:rPr>
              <a:t>●Пойти </a:t>
            </a:r>
            <a:r>
              <a:rPr lang="ru-RU" b="1" dirty="0">
                <a:solidFill>
                  <a:schemeClr val="tx1"/>
                </a:solidFill>
              </a:rPr>
              <a:t>на встречу.</a:t>
            </a:r>
          </a:p>
          <a:p>
            <a:pPr lvl="0"/>
            <a:r>
              <a:rPr lang="ru-RU" b="1" dirty="0" smtClean="0">
                <a:solidFill>
                  <a:schemeClr val="tx1"/>
                </a:solidFill>
              </a:rPr>
              <a:t>●Пойти </a:t>
            </a:r>
            <a:r>
              <a:rPr lang="ru-RU" b="1" dirty="0">
                <a:solidFill>
                  <a:schemeClr val="tx1"/>
                </a:solidFill>
              </a:rPr>
              <a:t>на встречу вместе с мамой или папой.</a:t>
            </a:r>
          </a:p>
          <a:p>
            <a:pPr lvl="0"/>
            <a:r>
              <a:rPr lang="ru-RU" b="1" dirty="0" smtClean="0">
                <a:solidFill>
                  <a:schemeClr val="tx1"/>
                </a:solidFill>
              </a:rPr>
              <a:t>●Не </a:t>
            </a:r>
            <a:r>
              <a:rPr lang="ru-RU" b="1" dirty="0">
                <a:solidFill>
                  <a:schemeClr val="tx1"/>
                </a:solidFill>
              </a:rPr>
              <a:t>ходить на встречу.</a:t>
            </a:r>
          </a:p>
          <a:p>
            <a:endParaRPr lang="ru-RU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746623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FF0000"/>
                </a:solidFill>
              </a:rPr>
              <a:t>            Викторина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ru-RU" dirty="0"/>
              <a:t>. </a:t>
            </a:r>
            <a:r>
              <a:rPr lang="ru-RU" dirty="0" smtClean="0">
                <a:solidFill>
                  <a:srgbClr val="FF0000"/>
                </a:solidFill>
              </a:rPr>
              <a:t>6.Новый </a:t>
            </a:r>
            <a:r>
              <a:rPr lang="ru-RU" dirty="0">
                <a:solidFill>
                  <a:srgbClr val="FF0000"/>
                </a:solidFill>
              </a:rPr>
              <a:t>друг Васи </a:t>
            </a:r>
            <a:r>
              <a:rPr lang="ru-RU" dirty="0" err="1">
                <a:solidFill>
                  <a:srgbClr val="FF0000"/>
                </a:solidFill>
              </a:rPr>
              <a:t>Паутинкина</a:t>
            </a:r>
            <a:r>
              <a:rPr lang="ru-RU" dirty="0">
                <a:solidFill>
                  <a:srgbClr val="FF0000"/>
                </a:solidFill>
              </a:rPr>
              <a:t>, с которым Вася познакомился вчера в Интернете, Иван Неизвестный попросил Васю срочно сообщить ему такую информацию: номер телефона, домашний адрес, кем работают родители Васи. Вася должен:</a:t>
            </a:r>
          </a:p>
          <a:p>
            <a:pPr lvl="0"/>
            <a:r>
              <a:rPr lang="ru-RU" dirty="0"/>
              <a:t>Сообщить Ивану нужные сведения.</a:t>
            </a:r>
          </a:p>
          <a:p>
            <a:pPr lvl="0"/>
            <a:r>
              <a:rPr lang="ru-RU" dirty="0"/>
              <a:t>Не сообщать в Интернете, а сообщить при встрече.</a:t>
            </a:r>
          </a:p>
          <a:p>
            <a:pPr lvl="0"/>
            <a:r>
              <a:rPr lang="ru-RU" b="1" dirty="0"/>
              <a:t>Посоветоваться с родителями.</a:t>
            </a:r>
            <a:endParaRPr lang="ru-RU" dirty="0"/>
          </a:p>
        </p:txBody>
      </p:sp>
      <p:pic>
        <p:nvPicPr>
          <p:cNvPr id="9" name="Объект 8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65911" y="446088"/>
            <a:ext cx="5181600" cy="3454400"/>
          </a:xfrm>
        </p:spPr>
      </p:pic>
    </p:spTree>
    <p:extLst>
      <p:ext uri="{BB962C8B-B14F-4D97-AF65-F5344CB8AC3E}">
        <p14:creationId xmlns:p14="http://schemas.microsoft.com/office/powerpoint/2010/main" val="38114865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077197" y="209699"/>
            <a:ext cx="4025902" cy="3079601"/>
          </a:xfrm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ru-RU" sz="1600" dirty="0" smtClean="0">
                <a:solidFill>
                  <a:srgbClr val="FF0000"/>
                </a:solidFill>
              </a:rPr>
              <a:t>7.Вася </a:t>
            </a:r>
            <a:r>
              <a:rPr lang="ru-RU" sz="1600" dirty="0">
                <a:solidFill>
                  <a:srgbClr val="FF0000"/>
                </a:solidFill>
              </a:rPr>
              <a:t>решил опубликовать в Интернете свою фотографию и фотографии своих одноклассников. Можно ли ему это сделать?</a:t>
            </a:r>
          </a:p>
          <a:p>
            <a:pPr lvl="0"/>
            <a:r>
              <a:rPr lang="ru-RU" dirty="0"/>
              <a:t>Нет, нельзя.</a:t>
            </a:r>
          </a:p>
          <a:p>
            <a:pPr lvl="0"/>
            <a:r>
              <a:rPr lang="ru-RU" b="1" dirty="0"/>
              <a:t>Можно, с согласия одноклассников.</a:t>
            </a:r>
            <a:endParaRPr lang="ru-RU" dirty="0"/>
          </a:p>
          <a:p>
            <a:r>
              <a:rPr lang="ru-RU" dirty="0"/>
              <a:t>Можно, согласие </a:t>
            </a: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23125" y="3632200"/>
            <a:ext cx="4879974" cy="3009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73419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00100" y="1502569"/>
            <a:ext cx="5294311" cy="4262436"/>
          </a:xfrm>
        </p:spPr>
        <p:txBody>
          <a:bodyPr>
            <a:normAutofit/>
          </a:bodyPr>
          <a:lstStyle/>
          <a:p>
            <a:r>
              <a:rPr lang="ru-RU" dirty="0" smtClean="0"/>
              <a:t>.</a:t>
            </a:r>
            <a:r>
              <a:rPr lang="ru-RU" sz="1600" dirty="0" smtClean="0">
                <a:solidFill>
                  <a:srgbClr val="FF0000"/>
                </a:solidFill>
              </a:rPr>
              <a:t>8. </a:t>
            </a:r>
            <a:r>
              <a:rPr lang="ru-RU" sz="1600" dirty="0">
                <a:solidFill>
                  <a:srgbClr val="FF0000"/>
                </a:solidFill>
              </a:rPr>
              <a:t>У Васи </a:t>
            </a:r>
            <a:r>
              <a:rPr lang="ru-RU" sz="1600" dirty="0" err="1">
                <a:solidFill>
                  <a:srgbClr val="FF0000"/>
                </a:solidFill>
              </a:rPr>
              <a:t>Паутинкина</a:t>
            </a:r>
            <a:r>
              <a:rPr lang="ru-RU" sz="1600" dirty="0">
                <a:solidFill>
                  <a:srgbClr val="FF0000"/>
                </a:solidFill>
              </a:rPr>
              <a:t> много друзей в Интернете, он каждый день добавляет новых друзей в свой контакт-лист в ICQ. Вдруг Васе стали приходить сообщения с неприятным, грубым содержанием. Что Вася должен сделать?</a:t>
            </a:r>
          </a:p>
          <a:p>
            <a:pPr lvl="0"/>
            <a:r>
              <a:rPr lang="ru-RU" dirty="0"/>
              <a:t>Оскорбить обидчика.</a:t>
            </a:r>
          </a:p>
          <a:p>
            <a:pPr lvl="0"/>
            <a:r>
              <a:rPr lang="ru-RU" dirty="0"/>
              <a:t>Не отвечать обидчику тем же, а продолжить с ним общение.</a:t>
            </a:r>
          </a:p>
          <a:p>
            <a:pPr lvl="0"/>
            <a:r>
              <a:rPr lang="ru-RU" b="1" dirty="0"/>
              <a:t>Сообщить взрослым об этом.</a:t>
            </a:r>
            <a:endParaRPr lang="ru-RU" dirty="0"/>
          </a:p>
          <a:p>
            <a:endParaRPr lang="ru-RU" dirty="0"/>
          </a:p>
        </p:txBody>
      </p:sp>
      <p:pic>
        <p:nvPicPr>
          <p:cNvPr id="7" name="Объект 6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19899" y="642144"/>
            <a:ext cx="5054601" cy="5225256"/>
          </a:xfrm>
        </p:spPr>
      </p:pic>
    </p:spTree>
    <p:extLst>
      <p:ext uri="{BB962C8B-B14F-4D97-AF65-F5344CB8AC3E}">
        <p14:creationId xmlns:p14="http://schemas.microsoft.com/office/powerpoint/2010/main" val="9389119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028700" y="1598613"/>
            <a:ext cx="5065711" cy="4262436"/>
          </a:xfrm>
        </p:spPr>
        <p:txBody>
          <a:bodyPr>
            <a:normAutofit lnSpcReduction="10000"/>
          </a:bodyPr>
          <a:lstStyle/>
          <a:p>
            <a:r>
              <a:rPr lang="ru-RU" sz="1600" dirty="0" smtClean="0"/>
              <a:t>.9</a:t>
            </a:r>
            <a:r>
              <a:rPr lang="ru-RU" sz="1600" dirty="0" smtClean="0">
                <a:solidFill>
                  <a:srgbClr val="FF0000"/>
                </a:solidFill>
              </a:rPr>
              <a:t>. </a:t>
            </a:r>
            <a:r>
              <a:rPr lang="ru-RU" sz="1600" dirty="0">
                <a:solidFill>
                  <a:srgbClr val="FF0000"/>
                </a:solidFill>
              </a:rPr>
              <a:t>Вася </a:t>
            </a:r>
            <a:r>
              <a:rPr lang="ru-RU" sz="1600" dirty="0" err="1">
                <a:solidFill>
                  <a:srgbClr val="FF0000"/>
                </a:solidFill>
              </a:rPr>
              <a:t>Паутинкин</a:t>
            </a:r>
            <a:r>
              <a:rPr lang="ru-RU" sz="1600" dirty="0">
                <a:solidFill>
                  <a:srgbClr val="FF0000"/>
                </a:solidFill>
              </a:rPr>
              <a:t> </a:t>
            </a:r>
            <a:r>
              <a:rPr lang="ru-RU" sz="1600" dirty="0" smtClean="0">
                <a:solidFill>
                  <a:srgbClr val="FF0000"/>
                </a:solidFill>
              </a:rPr>
              <a:t> </a:t>
            </a:r>
            <a:r>
              <a:rPr lang="ru-RU" sz="1600" dirty="0">
                <a:solidFill>
                  <a:srgbClr val="FF0000"/>
                </a:solidFill>
              </a:rPr>
              <a:t>услышал новое слово “</a:t>
            </a:r>
            <a:r>
              <a:rPr lang="ru-RU" sz="1600" dirty="0" err="1">
                <a:solidFill>
                  <a:srgbClr val="FF0000"/>
                </a:solidFill>
              </a:rPr>
              <a:t>нетикет</a:t>
            </a:r>
            <a:r>
              <a:rPr lang="ru-RU" sz="1600" dirty="0">
                <a:solidFill>
                  <a:srgbClr val="FF0000"/>
                </a:solidFill>
              </a:rPr>
              <a:t>”. Что оно обозначает?</a:t>
            </a:r>
          </a:p>
          <a:p>
            <a:pPr lvl="0"/>
            <a:r>
              <a:rPr lang="ru-RU" sz="1600" dirty="0"/>
              <a:t>Правила этикета.</a:t>
            </a:r>
          </a:p>
          <a:p>
            <a:r>
              <a:rPr lang="ru-RU" b="1" dirty="0"/>
              <a:t>Правила работы на компьютере.</a:t>
            </a:r>
            <a:endParaRPr lang="ru-RU" dirty="0"/>
          </a:p>
          <a:p>
            <a:r>
              <a:rPr lang="ru-RU" b="1" dirty="0"/>
              <a:t>Правила сетевого этикета.</a:t>
            </a:r>
            <a:endParaRPr lang="ru-RU" dirty="0"/>
          </a:p>
          <a:p>
            <a:r>
              <a:rPr lang="ru-RU" dirty="0"/>
              <a:t>Используй при общении смайлики!</a:t>
            </a:r>
          </a:p>
          <a:p>
            <a:r>
              <a:rPr lang="ru-RU" dirty="0"/>
              <a:t>    </a:t>
            </a:r>
            <a:r>
              <a:rPr lang="ru-RU" i="1" dirty="0"/>
              <a:t>улыбающийся</a:t>
            </a:r>
            <a:endParaRPr lang="ru-RU" dirty="0"/>
          </a:p>
          <a:p>
            <a:r>
              <a:rPr lang="ru-RU" dirty="0"/>
              <a:t>  </a:t>
            </a:r>
            <a:r>
              <a:rPr lang="ru-RU" i="1" dirty="0"/>
              <a:t>смеющийся</a:t>
            </a:r>
            <a:endParaRPr lang="ru-RU" dirty="0"/>
          </a:p>
          <a:p>
            <a:r>
              <a:rPr lang="ru-RU" i="1" dirty="0"/>
              <a:t>радостно смеющийся</a:t>
            </a:r>
            <a:endParaRPr lang="ru-RU" dirty="0"/>
          </a:p>
          <a:p>
            <a:r>
              <a:rPr lang="ru-RU" dirty="0"/>
              <a:t>   </a:t>
            </a:r>
            <a:r>
              <a:rPr lang="ru-RU" i="1" dirty="0"/>
              <a:t>задумчивый, нейтральный</a:t>
            </a:r>
            <a:endParaRPr lang="ru-RU" dirty="0"/>
          </a:p>
          <a:p>
            <a:r>
              <a:rPr lang="ru-RU" dirty="0"/>
              <a:t>    </a:t>
            </a:r>
            <a:r>
              <a:rPr lang="ru-RU" i="1" dirty="0"/>
              <a:t>грустный</a:t>
            </a:r>
            <a:endParaRPr lang="ru-RU" dirty="0"/>
          </a:p>
          <a:p>
            <a:r>
              <a:rPr lang="ru-RU" dirty="0"/>
              <a:t>   </a:t>
            </a:r>
            <a:r>
              <a:rPr lang="ru-RU" i="1" dirty="0"/>
              <a:t>недовольный или озадаченный</a:t>
            </a:r>
            <a:endParaRPr lang="ru-RU" dirty="0"/>
          </a:p>
          <a:p>
            <a:r>
              <a:rPr lang="ru-RU" i="1" dirty="0"/>
              <a:t>удивлённый (рот открыт)</a:t>
            </a:r>
            <a:endParaRPr lang="ru-RU" dirty="0"/>
          </a:p>
          <a:p>
            <a:endParaRPr lang="ru-RU" dirty="0"/>
          </a:p>
        </p:txBody>
      </p:sp>
      <p:pic>
        <p:nvPicPr>
          <p:cNvPr id="12" name="Объект 11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51699" y="174593"/>
            <a:ext cx="4316413" cy="3646551"/>
          </a:xfrm>
        </p:spPr>
      </p:pic>
    </p:spTree>
    <p:extLst>
      <p:ext uri="{BB962C8B-B14F-4D97-AF65-F5344CB8AC3E}">
        <p14:creationId xmlns:p14="http://schemas.microsoft.com/office/powerpoint/2010/main" val="34959894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dirty="0" smtClean="0">
                <a:solidFill>
                  <a:srgbClr val="FF0000"/>
                </a:solidFill>
              </a:rPr>
              <a:t>Запомни</a:t>
            </a:r>
            <a:endParaRPr lang="ru-RU" sz="2800" dirty="0">
              <a:solidFill>
                <a:srgbClr val="FF0000"/>
              </a:solidFill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464550" y="133499"/>
            <a:ext cx="3314699" cy="3881139"/>
          </a:xfrm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549400" y="1598613"/>
            <a:ext cx="4965700" cy="4262436"/>
          </a:xfrm>
        </p:spPr>
        <p:txBody>
          <a:bodyPr/>
          <a:lstStyle/>
          <a:p>
            <a:r>
              <a:rPr lang="ru-RU" dirty="0" smtClean="0"/>
              <a:t>.</a:t>
            </a:r>
            <a:r>
              <a:rPr lang="ru-RU" dirty="0" smtClean="0">
                <a:solidFill>
                  <a:srgbClr val="FF0000"/>
                </a:solidFill>
              </a:rPr>
              <a:t>10. </a:t>
            </a:r>
            <a:r>
              <a:rPr lang="ru-RU" dirty="0">
                <a:solidFill>
                  <a:srgbClr val="FF0000"/>
                </a:solidFill>
              </a:rPr>
              <a:t>Иван Неизвестный пожаловался Васе </a:t>
            </a:r>
            <a:r>
              <a:rPr lang="ru-RU" dirty="0" err="1">
                <a:solidFill>
                  <a:srgbClr val="FF0000"/>
                </a:solidFill>
              </a:rPr>
              <a:t>Паутинкину</a:t>
            </a:r>
            <a:r>
              <a:rPr lang="ru-RU" dirty="0">
                <a:solidFill>
                  <a:srgbClr val="FF0000"/>
                </a:solidFill>
              </a:rPr>
              <a:t>, что на адрес его электронной почты стали часто приходить письма, многие из которых называются “спам”. Что это за письма?</a:t>
            </a:r>
          </a:p>
          <a:p>
            <a:pPr lvl="0"/>
            <a:r>
              <a:rPr lang="ru-RU" dirty="0">
                <a:solidFill>
                  <a:schemeClr val="tx1"/>
                </a:solidFill>
              </a:rPr>
              <a:t>Обычные письма, их можно открывать и читать.</a:t>
            </a:r>
          </a:p>
          <a:p>
            <a:pPr lvl="0"/>
            <a:r>
              <a:rPr lang="ru-RU" dirty="0"/>
              <a:t>Письма, в которых находится важная информация.</a:t>
            </a:r>
          </a:p>
          <a:p>
            <a:r>
              <a:rPr lang="ru-RU" b="1" dirty="0"/>
              <a:t>Письма, которые нельзя открывать и читать.</a:t>
            </a:r>
            <a:endParaRPr lang="ru-RU" dirty="0"/>
          </a:p>
          <a:p>
            <a:r>
              <a:rPr lang="ru-RU" dirty="0"/>
              <a:t/>
            </a:r>
            <a:br>
              <a:rPr lang="ru-RU" dirty="0"/>
            </a:br>
            <a:endParaRPr lang="ru-RU" dirty="0"/>
          </a:p>
          <a:p>
            <a:endParaRPr lang="ru-RU" dirty="0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73949" y="4182912"/>
            <a:ext cx="3854451" cy="1944837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0113" y="3729831"/>
            <a:ext cx="6094411" cy="2959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42683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400" b="1" dirty="0" smtClean="0">
                <a:solidFill>
                  <a:srgbClr val="FF0000"/>
                </a:solidFill>
              </a:rPr>
              <a:t>Игра «Вирус»</a:t>
            </a:r>
            <a:endParaRPr lang="ru-RU" sz="2400" b="1" dirty="0">
              <a:solidFill>
                <a:srgbClr val="FF0000"/>
              </a:solidFill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8900" y="446088"/>
            <a:ext cx="4940300" cy="5414962"/>
          </a:xfrm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177925" y="1422400"/>
            <a:ext cx="4422775" cy="4262436"/>
          </a:xfrm>
        </p:spPr>
        <p:txBody>
          <a:bodyPr/>
          <a:lstStyle/>
          <a:p>
            <a:r>
              <a:rPr lang="ru-RU" sz="1600" b="1" dirty="0">
                <a:solidFill>
                  <a:schemeClr val="tx1"/>
                </a:solidFill>
              </a:rPr>
              <a:t>Листы А4 нужно скомкать и сделать из них снежки двух разных цветов. Снежки одного цвета обозначают, например, вирусы, спам, зараженные файлы, снежки другого цвета – безопасная информация, безопасные файлы. Участники делятся на две команды так, чтобы расстояние между командами составляло примерно 3 м. В руках каждой команды снежки двух цветов, которые они, по команде ведущего, бросают другой команде</a:t>
            </a:r>
            <a:r>
              <a:rPr lang="ru-RU" b="1" dirty="0"/>
              <a:t>.</a:t>
            </a:r>
          </a:p>
          <a:p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22761807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01010" y="0"/>
            <a:ext cx="8007320" cy="128548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750"/>
              </a:spcAft>
            </a:pPr>
            <a:r>
              <a:rPr lang="ru-RU" sz="20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Правила </a:t>
            </a:r>
            <a:r>
              <a:rPr lang="ru-RU" sz="20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безопасности в Интернете</a:t>
            </a:r>
            <a:r>
              <a:rPr lang="ru-RU" sz="20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>
              <a:lnSpc>
                <a:spcPct val="107000"/>
              </a:lnSpc>
              <a:spcAft>
                <a:spcPts val="750"/>
              </a:spcAft>
            </a:pPr>
            <a:r>
              <a:rPr lang="ru-RU" sz="2000" dirty="0"/>
              <a:t>Будешь знать семь правил этих - смело плавай в интернете!</a:t>
            </a:r>
          </a:p>
          <a:p>
            <a:pPr>
              <a:lnSpc>
                <a:spcPct val="107000"/>
              </a:lnSpc>
              <a:spcAft>
                <a:spcPts val="750"/>
              </a:spcAft>
            </a:pPr>
            <a:endParaRPr lang="ru-RU" sz="2000" dirty="0">
              <a:solidFill>
                <a:srgbClr val="FF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832100" y="918989"/>
            <a:ext cx="6096000" cy="981423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07000"/>
              </a:lnSpc>
              <a:spcAft>
                <a:spcPts val="750"/>
              </a:spcAft>
            </a:pPr>
            <a:r>
              <a:rPr lang="ru-RU" dirty="0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Всегда спрашивай родителей о незнакомых вещах в Интернете. Они расскажут, что безопасно делать, а что нет.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717800" y="2010121"/>
            <a:ext cx="4367473" cy="3886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>
              <a:lnSpc>
                <a:spcPct val="107000"/>
              </a:lnSpc>
              <a:spcAft>
                <a:spcPts val="750"/>
              </a:spcAft>
              <a:tabLst>
                <a:tab pos="457200" algn="l"/>
              </a:tabLst>
            </a:pPr>
            <a:r>
              <a:rPr lang="ru-RU" b="1" dirty="0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Установи фильтр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698500" y="2266268"/>
            <a:ext cx="7404100" cy="4345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750"/>
              </a:spcAft>
            </a:pPr>
            <a:r>
              <a:rPr lang="ru-RU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Не скачивай и не открывай неизвестные тебе или присланные незнакомцами файлы из Интернета. Чтобы избежать заражения компьютера вирусом, установи на него специальную программу — антивирус</a:t>
            </a:r>
            <a:r>
              <a:rPr lang="ru-RU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!</a:t>
            </a:r>
            <a:endParaRPr lang="ru-RU" dirty="0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ru-RU" sz="1400" b="1" dirty="0"/>
              <a:t>Осторожно с незнакомцами</a:t>
            </a:r>
            <a:endParaRPr lang="ru-RU" sz="1400" dirty="0"/>
          </a:p>
          <a:p>
            <a:endParaRPr lang="ru-RU" sz="1400" dirty="0"/>
          </a:p>
          <a:p>
            <a:r>
              <a:rPr lang="ru-RU" sz="1400" dirty="0"/>
              <a:t>Не встречайся без родителей с людьми из Интернета вживую. В Интернете многие люди рассказывают о себе неправду</a:t>
            </a:r>
            <a:r>
              <a:rPr lang="ru-RU" sz="1400" dirty="0" smtClean="0"/>
              <a:t>.</a:t>
            </a:r>
          </a:p>
          <a:p>
            <a:endParaRPr lang="ru-RU" sz="1400" dirty="0"/>
          </a:p>
          <a:p>
            <a:pPr>
              <a:lnSpc>
                <a:spcPct val="107000"/>
              </a:lnSpc>
              <a:spcAft>
                <a:spcPts val="750"/>
              </a:spcAft>
            </a:pPr>
            <a:r>
              <a:rPr lang="ru-RU" sz="1400" b="1" dirty="0">
                <a:solidFill>
                  <a:srgbClr val="FF0000"/>
                </a:solidFill>
              </a:rPr>
              <a:t>Будь </a:t>
            </a:r>
            <a:r>
              <a:rPr lang="ru-RU" sz="1400" b="1" dirty="0" smtClean="0">
                <a:solidFill>
                  <a:srgbClr val="FF0000"/>
                </a:solidFill>
              </a:rPr>
              <a:t>дружелюбен</a:t>
            </a:r>
          </a:p>
          <a:p>
            <a:pPr>
              <a:lnSpc>
                <a:spcPct val="107000"/>
              </a:lnSpc>
              <a:spcAft>
                <a:spcPts val="750"/>
              </a:spcAft>
            </a:pPr>
            <a:r>
              <a:rPr lang="ru-RU" dirty="0">
                <a:solidFill>
                  <a:srgbClr val="00B0F0"/>
                </a:solidFill>
              </a:rPr>
              <a:t>Никогда не рассказывай о себе незнакомым людям: где ты живешь, учишься, свой номер телефона. Это должны знать только твои друзья и семья!</a:t>
            </a:r>
          </a:p>
          <a:p>
            <a:pPr>
              <a:lnSpc>
                <a:spcPct val="107000"/>
              </a:lnSpc>
              <a:spcAft>
                <a:spcPts val="750"/>
              </a:spcAft>
            </a:pPr>
            <a:endParaRPr lang="ru-RU" sz="1400" dirty="0">
              <a:solidFill>
                <a:srgbClr val="FF0000"/>
              </a:solidFill>
            </a:endParaRPr>
          </a:p>
          <a:p>
            <a:pPr>
              <a:lnSpc>
                <a:spcPct val="107000"/>
              </a:lnSpc>
              <a:spcAft>
                <a:spcPts val="750"/>
              </a:spcAft>
            </a:pPr>
            <a:endParaRPr lang="ru-RU" sz="1400" dirty="0">
              <a:solidFill>
                <a:srgbClr val="FF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7912100" y="1737109"/>
            <a:ext cx="3296230" cy="787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>
              <a:lnSpc>
                <a:spcPct val="107000"/>
              </a:lnSpc>
              <a:spcAft>
                <a:spcPts val="750"/>
              </a:spcAft>
              <a:tabLst>
                <a:tab pos="457200" algn="l"/>
              </a:tabLst>
            </a:pPr>
            <a:r>
              <a:rPr lang="ru-RU" b="1" dirty="0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Не спеши </a:t>
            </a:r>
            <a:r>
              <a:rPr lang="ru-RU" b="1" dirty="0" smtClean="0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от</a:t>
            </a:r>
          </a:p>
          <a:p>
            <a:pPr marL="342900" lvl="0" indent="-342900">
              <a:lnSpc>
                <a:spcPct val="107000"/>
              </a:lnSpc>
              <a:spcAft>
                <a:spcPts val="750"/>
              </a:spcAft>
              <a:tabLst>
                <a:tab pos="457200" algn="l"/>
              </a:tabLst>
            </a:pPr>
            <a:r>
              <a:rPr lang="ru-RU" b="1" dirty="0" smtClean="0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отправлять </a:t>
            </a:r>
            <a:r>
              <a:rPr lang="ru-RU" b="1" dirty="0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SMS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677982" y="3187699"/>
            <a:ext cx="2980618" cy="29431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74805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. </a:t>
            </a:r>
            <a:r>
              <a:rPr lang="ru-RU" sz="3600" dirty="0">
                <a:solidFill>
                  <a:srgbClr val="FF0000"/>
                </a:solidFill>
              </a:rPr>
              <a:t>Помните, </a:t>
            </a:r>
            <a:r>
              <a:rPr lang="ru-RU" sz="3600" dirty="0">
                <a:solidFill>
                  <a:srgbClr val="00B0F0"/>
                </a:solidFill>
              </a:rPr>
              <a:t>Интернет может быть прекрасным и полезным средством для обучения, отдыха или общения с друзьями. Но – как и реальный мир – Сеть тоже может быть опасна!</a:t>
            </a:r>
            <a:r>
              <a:rPr lang="ru-RU" dirty="0">
                <a:solidFill>
                  <a:srgbClr val="00B0F0"/>
                </a:solidFill>
              </a:rPr>
              <a:t/>
            </a:r>
            <a:br>
              <a:rPr lang="ru-RU" dirty="0">
                <a:solidFill>
                  <a:srgbClr val="00B0F0"/>
                </a:solidFill>
              </a:rPr>
            </a:br>
            <a:endParaRPr lang="ru-RU" dirty="0">
              <a:solidFill>
                <a:srgbClr val="00B0F0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7712" y="3726640"/>
            <a:ext cx="8864600" cy="26548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7764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1884" y="177800"/>
            <a:ext cx="9415631" cy="6451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57452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Легкий дым">
  <a:themeElements>
    <a:clrScheme name="Wisp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100</TotalTime>
  <Words>591</Words>
  <Application>Microsoft Office PowerPoint</Application>
  <PresentationFormat>Широкоэкранный</PresentationFormat>
  <Paragraphs>90</Paragraphs>
  <Slides>15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21" baseType="lpstr">
      <vt:lpstr>Arial</vt:lpstr>
      <vt:lpstr>Calibri</vt:lpstr>
      <vt:lpstr>Century Gothic</vt:lpstr>
      <vt:lpstr>Times New Roman</vt:lpstr>
      <vt:lpstr>Wingdings 3</vt:lpstr>
      <vt:lpstr>Легкий дым</vt:lpstr>
      <vt:lpstr>           Классный час «БезОпасный интернет»                для 1-4 классов</vt:lpstr>
      <vt:lpstr>Цель: мотивация учащихся на соблюдение правил безопасного Интернета Задачи: 1. Познакомить с правилами поведения в информационном обществе с целью обеспечения информационной безопасности 2. Способствовать расширению кругозора учащихся </vt:lpstr>
      <vt:lpstr>                       Что это?</vt:lpstr>
      <vt:lpstr>Отгадай…</vt:lpstr>
      <vt:lpstr>Викторина </vt:lpstr>
      <vt:lpstr>Викторина</vt:lpstr>
      <vt:lpstr>            Викторина</vt:lpstr>
      <vt:lpstr>Презентация PowerPoint</vt:lpstr>
      <vt:lpstr>Презентация PowerPoint</vt:lpstr>
      <vt:lpstr>Презентация PowerPoint</vt:lpstr>
      <vt:lpstr>Запомни</vt:lpstr>
      <vt:lpstr>Игра «Вирус»</vt:lpstr>
      <vt:lpstr>Презентация PowerPoint</vt:lpstr>
      <vt:lpstr>. Помните, Интернет может быть прекрасным и полезным средством для обучения, отдыха или общения с друзьями. Но – как и реальный мир – Сеть тоже может быть опасна! </vt:lpstr>
      <vt:lpstr>Презентация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Классный час «БезОпасный интернет»                для 1-4 классов</dc:title>
  <dc:creator>Тамара Небогатикова</dc:creator>
  <cp:lastModifiedBy>Тамара Небогатикова</cp:lastModifiedBy>
  <cp:revision>12</cp:revision>
  <dcterms:created xsi:type="dcterms:W3CDTF">2019-12-08T14:15:21Z</dcterms:created>
  <dcterms:modified xsi:type="dcterms:W3CDTF">2019-12-08T15:57:18Z</dcterms:modified>
</cp:coreProperties>
</file>