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4" r:id="rId6"/>
    <p:sldId id="265" r:id="rId7"/>
    <p:sldId id="266" r:id="rId8"/>
    <p:sldId id="267" r:id="rId9"/>
    <p:sldId id="269" r:id="rId10"/>
    <p:sldId id="268" r:id="rId11"/>
    <p:sldId id="270" r:id="rId12"/>
    <p:sldId id="272" r:id="rId13"/>
    <p:sldId id="271" r:id="rId14"/>
    <p:sldId id="27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7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BA7DE6-ADA6-48A2-96B0-AFB69FA96954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AD6296-78DB-450B-94B3-6AFC5DD8018B}">
      <dgm:prSet phldrT="[Текст]" custT="1"/>
      <dgm:spPr/>
      <dgm:t>
        <a:bodyPr/>
        <a:lstStyle/>
        <a:p>
          <a:r>
            <a:rPr lang="ru-RU" sz="1400" dirty="0" smtClean="0"/>
            <a:t>Музыкально-театрализованные игры в повседневной жизни</a:t>
          </a:r>
          <a:endParaRPr lang="ru-RU" sz="1400" dirty="0"/>
        </a:p>
      </dgm:t>
    </dgm:pt>
    <dgm:pt modelId="{F606EAE2-6BFD-4656-8CC3-8F3B961D83AE}" type="parTrans" cxnId="{0A0546B2-FF60-4571-B278-C156541E59F1}">
      <dgm:prSet/>
      <dgm:spPr/>
      <dgm:t>
        <a:bodyPr/>
        <a:lstStyle/>
        <a:p>
          <a:endParaRPr lang="ru-RU"/>
        </a:p>
      </dgm:t>
    </dgm:pt>
    <dgm:pt modelId="{5142D654-E13E-4685-9945-EDF82D58E1E8}" type="sibTrans" cxnId="{0A0546B2-FF60-4571-B278-C156541E59F1}">
      <dgm:prSet/>
      <dgm:spPr/>
      <dgm:t>
        <a:bodyPr/>
        <a:lstStyle/>
        <a:p>
          <a:endParaRPr lang="ru-RU"/>
        </a:p>
      </dgm:t>
    </dgm:pt>
    <dgm:pt modelId="{A7240EB2-55B7-493D-8581-08090D275144}">
      <dgm:prSet phldrT="[Текст]"/>
      <dgm:spPr/>
      <dgm:t>
        <a:bodyPr/>
        <a:lstStyle/>
        <a:p>
          <a:r>
            <a:rPr lang="ru-RU" dirty="0" smtClean="0"/>
            <a:t>Театральная игра на праздниках</a:t>
          </a:r>
          <a:endParaRPr lang="ru-RU" dirty="0"/>
        </a:p>
      </dgm:t>
    </dgm:pt>
    <dgm:pt modelId="{A0A002D8-1103-4145-9727-EDE8FD162E60}" type="parTrans" cxnId="{60A494C6-B62E-428F-83E6-85E773F4174F}">
      <dgm:prSet/>
      <dgm:spPr/>
      <dgm:t>
        <a:bodyPr/>
        <a:lstStyle/>
        <a:p>
          <a:endParaRPr lang="ru-RU"/>
        </a:p>
      </dgm:t>
    </dgm:pt>
    <dgm:pt modelId="{DB5E9268-1F0D-4663-841D-B592D5B819BC}" type="sibTrans" cxnId="{60A494C6-B62E-428F-83E6-85E773F4174F}">
      <dgm:prSet/>
      <dgm:spPr/>
      <dgm:t>
        <a:bodyPr/>
        <a:lstStyle/>
        <a:p>
          <a:endParaRPr lang="ru-RU"/>
        </a:p>
      </dgm:t>
    </dgm:pt>
    <dgm:pt modelId="{7A11D31D-2935-4286-A671-1236C1F53408}">
      <dgm:prSet phldrT="[Текст]"/>
      <dgm:spPr/>
      <dgm:t>
        <a:bodyPr/>
        <a:lstStyle/>
        <a:p>
          <a:r>
            <a:rPr lang="ru-RU" dirty="0" smtClean="0"/>
            <a:t>Театральные спектакли, представления</a:t>
          </a:r>
          <a:endParaRPr lang="ru-RU" dirty="0"/>
        </a:p>
      </dgm:t>
    </dgm:pt>
    <dgm:pt modelId="{B889B108-6814-4CBA-A8F2-150617CE1D7D}" type="parTrans" cxnId="{96CEC061-E795-4EBD-802A-9CC2EDE90E0D}">
      <dgm:prSet/>
      <dgm:spPr/>
      <dgm:t>
        <a:bodyPr/>
        <a:lstStyle/>
        <a:p>
          <a:endParaRPr lang="ru-RU"/>
        </a:p>
      </dgm:t>
    </dgm:pt>
    <dgm:pt modelId="{624D0EC2-A520-438A-ADEC-04A45CC451B1}" type="sibTrans" cxnId="{96CEC061-E795-4EBD-802A-9CC2EDE90E0D}">
      <dgm:prSet/>
      <dgm:spPr/>
      <dgm:t>
        <a:bodyPr/>
        <a:lstStyle/>
        <a:p>
          <a:endParaRPr lang="ru-RU"/>
        </a:p>
      </dgm:t>
    </dgm:pt>
    <dgm:pt modelId="{7ACEE36E-3DA3-4A23-A7A7-6A5F5449183A}">
      <dgm:prSet phldrT="[Текст]"/>
      <dgm:spPr/>
      <dgm:t>
        <a:bodyPr/>
        <a:lstStyle/>
        <a:p>
          <a:r>
            <a:rPr lang="ru-RU" dirty="0" smtClean="0"/>
            <a:t>Самостоятельная деятельность</a:t>
          </a:r>
          <a:endParaRPr lang="ru-RU" dirty="0"/>
        </a:p>
      </dgm:t>
    </dgm:pt>
    <dgm:pt modelId="{00A1AA5C-C6BB-433E-9FF1-0F3555F42EE3}" type="parTrans" cxnId="{435237D1-5638-4F1D-BE5B-F65ABA726FD4}">
      <dgm:prSet/>
      <dgm:spPr/>
      <dgm:t>
        <a:bodyPr/>
        <a:lstStyle/>
        <a:p>
          <a:endParaRPr lang="ru-RU"/>
        </a:p>
      </dgm:t>
    </dgm:pt>
    <dgm:pt modelId="{2194615D-DEC4-412A-83B7-E7D2D230BFCF}" type="sibTrans" cxnId="{435237D1-5638-4F1D-BE5B-F65ABA726FD4}">
      <dgm:prSet/>
      <dgm:spPr/>
      <dgm:t>
        <a:bodyPr/>
        <a:lstStyle/>
        <a:p>
          <a:endParaRPr lang="ru-RU"/>
        </a:p>
      </dgm:t>
    </dgm:pt>
    <dgm:pt modelId="{D8CAF7DF-3A3F-4FAD-8ABC-24B534F5432B}">
      <dgm:prSet phldrT="[Текст]"/>
      <dgm:spPr/>
      <dgm:t>
        <a:bodyPr/>
        <a:lstStyle/>
        <a:p>
          <a:r>
            <a:rPr lang="ru-RU" dirty="0" smtClean="0"/>
            <a:t>Музыкально-театрализованные игры во время НОД</a:t>
          </a:r>
          <a:endParaRPr lang="ru-RU" dirty="0"/>
        </a:p>
      </dgm:t>
    </dgm:pt>
    <dgm:pt modelId="{24AE4F4A-D94E-4F94-910D-E611AEAE5554}" type="parTrans" cxnId="{044093BB-C3EA-4F40-B510-39F97DE6F022}">
      <dgm:prSet/>
      <dgm:spPr/>
      <dgm:t>
        <a:bodyPr/>
        <a:lstStyle/>
        <a:p>
          <a:endParaRPr lang="ru-RU"/>
        </a:p>
      </dgm:t>
    </dgm:pt>
    <dgm:pt modelId="{D351725D-7A87-4EB1-8781-512C2F482C24}" type="sibTrans" cxnId="{044093BB-C3EA-4F40-B510-39F97DE6F022}">
      <dgm:prSet/>
      <dgm:spPr/>
      <dgm:t>
        <a:bodyPr/>
        <a:lstStyle/>
        <a:p>
          <a:endParaRPr lang="ru-RU"/>
        </a:p>
      </dgm:t>
    </dgm:pt>
    <dgm:pt modelId="{2240E8EC-EC94-4918-816A-CB3E7A1B1A0A}" type="pres">
      <dgm:prSet presAssocID="{F2BA7DE6-ADA6-48A2-96B0-AFB69FA9695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C27429-7CD2-4F9A-917A-3D666F05ABD4}" type="pres">
      <dgm:prSet presAssocID="{F2BA7DE6-ADA6-48A2-96B0-AFB69FA96954}" presName="cycle" presStyleCnt="0"/>
      <dgm:spPr/>
    </dgm:pt>
    <dgm:pt modelId="{8F512B56-8455-4739-BFB1-DEBB56A167A1}" type="pres">
      <dgm:prSet presAssocID="{88AD6296-78DB-450B-94B3-6AFC5DD8018B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ADB2E7-7F1F-43A2-9B1A-4674435D8562}" type="pres">
      <dgm:prSet presAssocID="{5142D654-E13E-4685-9945-EDF82D58E1E8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09C8FCC5-06EC-42E1-9829-003A781C47D3}" type="pres">
      <dgm:prSet presAssocID="{A7240EB2-55B7-493D-8581-08090D275144}" presName="nodeFollowingNodes" presStyleLbl="node1" presStyleIdx="1" presStyleCnt="5" custScaleX="1045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C4DFEC-FC6A-4993-96D3-BE2E683EDE9D}" type="pres">
      <dgm:prSet presAssocID="{7A11D31D-2935-4286-A671-1236C1F53408}" presName="nodeFollowingNodes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5E73B-C585-495F-83A3-45C552554F57}" type="pres">
      <dgm:prSet presAssocID="{7ACEE36E-3DA3-4A23-A7A7-6A5F5449183A}" presName="nodeFollowingNodes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77B50E-8BB2-4B86-A5A8-46596C522936}" type="pres">
      <dgm:prSet presAssocID="{D8CAF7DF-3A3F-4FAD-8ABC-24B534F5432B}" presName="nodeFollowingNodes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0080B8-3E8E-4787-8A87-04D4E4E2BA60}" type="presOf" srcId="{A7240EB2-55B7-493D-8581-08090D275144}" destId="{09C8FCC5-06EC-42E1-9829-003A781C47D3}" srcOrd="0" destOrd="0" presId="urn:microsoft.com/office/officeart/2005/8/layout/cycle3"/>
    <dgm:cxn modelId="{8F098ECF-38F4-4240-A0C2-59D8FD86755A}" type="presOf" srcId="{5142D654-E13E-4685-9945-EDF82D58E1E8}" destId="{E3ADB2E7-7F1F-43A2-9B1A-4674435D8562}" srcOrd="0" destOrd="0" presId="urn:microsoft.com/office/officeart/2005/8/layout/cycle3"/>
    <dgm:cxn modelId="{044093BB-C3EA-4F40-B510-39F97DE6F022}" srcId="{F2BA7DE6-ADA6-48A2-96B0-AFB69FA96954}" destId="{D8CAF7DF-3A3F-4FAD-8ABC-24B534F5432B}" srcOrd="4" destOrd="0" parTransId="{24AE4F4A-D94E-4F94-910D-E611AEAE5554}" sibTransId="{D351725D-7A87-4EB1-8781-512C2F482C24}"/>
    <dgm:cxn modelId="{0A0546B2-FF60-4571-B278-C156541E59F1}" srcId="{F2BA7DE6-ADA6-48A2-96B0-AFB69FA96954}" destId="{88AD6296-78DB-450B-94B3-6AFC5DD8018B}" srcOrd="0" destOrd="0" parTransId="{F606EAE2-6BFD-4656-8CC3-8F3B961D83AE}" sibTransId="{5142D654-E13E-4685-9945-EDF82D58E1E8}"/>
    <dgm:cxn modelId="{96CEC061-E795-4EBD-802A-9CC2EDE90E0D}" srcId="{F2BA7DE6-ADA6-48A2-96B0-AFB69FA96954}" destId="{7A11D31D-2935-4286-A671-1236C1F53408}" srcOrd="2" destOrd="0" parTransId="{B889B108-6814-4CBA-A8F2-150617CE1D7D}" sibTransId="{624D0EC2-A520-438A-ADEC-04A45CC451B1}"/>
    <dgm:cxn modelId="{088047E2-B167-4C44-9048-6477D59E107A}" type="presOf" srcId="{F2BA7DE6-ADA6-48A2-96B0-AFB69FA96954}" destId="{2240E8EC-EC94-4918-816A-CB3E7A1B1A0A}" srcOrd="0" destOrd="0" presId="urn:microsoft.com/office/officeart/2005/8/layout/cycle3"/>
    <dgm:cxn modelId="{E7CE6C78-A99D-4E84-8681-EF14C046C050}" type="presOf" srcId="{88AD6296-78DB-450B-94B3-6AFC5DD8018B}" destId="{8F512B56-8455-4739-BFB1-DEBB56A167A1}" srcOrd="0" destOrd="0" presId="urn:microsoft.com/office/officeart/2005/8/layout/cycle3"/>
    <dgm:cxn modelId="{91C92138-30DE-47F4-98E4-7E9853AE2E45}" type="presOf" srcId="{7ACEE36E-3DA3-4A23-A7A7-6A5F5449183A}" destId="{1DE5E73B-C585-495F-83A3-45C552554F57}" srcOrd="0" destOrd="0" presId="urn:microsoft.com/office/officeart/2005/8/layout/cycle3"/>
    <dgm:cxn modelId="{435237D1-5638-4F1D-BE5B-F65ABA726FD4}" srcId="{F2BA7DE6-ADA6-48A2-96B0-AFB69FA96954}" destId="{7ACEE36E-3DA3-4A23-A7A7-6A5F5449183A}" srcOrd="3" destOrd="0" parTransId="{00A1AA5C-C6BB-433E-9FF1-0F3555F42EE3}" sibTransId="{2194615D-DEC4-412A-83B7-E7D2D230BFCF}"/>
    <dgm:cxn modelId="{3D8ADBF7-6F94-4108-91D4-F08DC5755488}" type="presOf" srcId="{D8CAF7DF-3A3F-4FAD-8ABC-24B534F5432B}" destId="{5077B50E-8BB2-4B86-A5A8-46596C522936}" srcOrd="0" destOrd="0" presId="urn:microsoft.com/office/officeart/2005/8/layout/cycle3"/>
    <dgm:cxn modelId="{60A494C6-B62E-428F-83E6-85E773F4174F}" srcId="{F2BA7DE6-ADA6-48A2-96B0-AFB69FA96954}" destId="{A7240EB2-55B7-493D-8581-08090D275144}" srcOrd="1" destOrd="0" parTransId="{A0A002D8-1103-4145-9727-EDE8FD162E60}" sibTransId="{DB5E9268-1F0D-4663-841D-B592D5B819BC}"/>
    <dgm:cxn modelId="{5B1AF05B-A266-4E16-B61E-27D70D1025E4}" type="presOf" srcId="{7A11D31D-2935-4286-A671-1236C1F53408}" destId="{A4C4DFEC-FC6A-4993-96D3-BE2E683EDE9D}" srcOrd="0" destOrd="0" presId="urn:microsoft.com/office/officeart/2005/8/layout/cycle3"/>
    <dgm:cxn modelId="{1AA03221-06C3-4332-9E75-43711CBF3A3A}" type="presParOf" srcId="{2240E8EC-EC94-4918-816A-CB3E7A1B1A0A}" destId="{F8C27429-7CD2-4F9A-917A-3D666F05ABD4}" srcOrd="0" destOrd="0" presId="urn:microsoft.com/office/officeart/2005/8/layout/cycle3"/>
    <dgm:cxn modelId="{9A2ADDF7-7F81-4435-B625-77CBD0E2CAD9}" type="presParOf" srcId="{F8C27429-7CD2-4F9A-917A-3D666F05ABD4}" destId="{8F512B56-8455-4739-BFB1-DEBB56A167A1}" srcOrd="0" destOrd="0" presId="urn:microsoft.com/office/officeart/2005/8/layout/cycle3"/>
    <dgm:cxn modelId="{D8884BB3-272B-4DBE-9B1C-62A0B4C2EBF9}" type="presParOf" srcId="{F8C27429-7CD2-4F9A-917A-3D666F05ABD4}" destId="{E3ADB2E7-7F1F-43A2-9B1A-4674435D8562}" srcOrd="1" destOrd="0" presId="urn:microsoft.com/office/officeart/2005/8/layout/cycle3"/>
    <dgm:cxn modelId="{95F14F84-787C-42E1-A587-30A2A54EF9A9}" type="presParOf" srcId="{F8C27429-7CD2-4F9A-917A-3D666F05ABD4}" destId="{09C8FCC5-06EC-42E1-9829-003A781C47D3}" srcOrd="2" destOrd="0" presId="urn:microsoft.com/office/officeart/2005/8/layout/cycle3"/>
    <dgm:cxn modelId="{B63BC258-08ED-44FB-9FDD-267EA4F1BA40}" type="presParOf" srcId="{F8C27429-7CD2-4F9A-917A-3D666F05ABD4}" destId="{A4C4DFEC-FC6A-4993-96D3-BE2E683EDE9D}" srcOrd="3" destOrd="0" presId="urn:microsoft.com/office/officeart/2005/8/layout/cycle3"/>
    <dgm:cxn modelId="{8B4D6140-0ADE-435A-9B4C-B11E97EFA894}" type="presParOf" srcId="{F8C27429-7CD2-4F9A-917A-3D666F05ABD4}" destId="{1DE5E73B-C585-495F-83A3-45C552554F57}" srcOrd="4" destOrd="0" presId="urn:microsoft.com/office/officeart/2005/8/layout/cycle3"/>
    <dgm:cxn modelId="{F1B9C919-9F71-4AD3-B7ED-090EE4214B7C}" type="presParOf" srcId="{F8C27429-7CD2-4F9A-917A-3D666F05ABD4}" destId="{5077B50E-8BB2-4B86-A5A8-46596C522936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ADB2E7-7F1F-43A2-9B1A-4674435D8562}">
      <dsp:nvSpPr>
        <dsp:cNvPr id="0" name=""/>
        <dsp:cNvSpPr/>
      </dsp:nvSpPr>
      <dsp:spPr>
        <a:xfrm>
          <a:off x="999407" y="-22083"/>
          <a:ext cx="4054539" cy="4054539"/>
        </a:xfrm>
        <a:prstGeom prst="circularArrow">
          <a:avLst>
            <a:gd name="adj1" fmla="val 5544"/>
            <a:gd name="adj2" fmla="val 330680"/>
            <a:gd name="adj3" fmla="val 13815233"/>
            <a:gd name="adj4" fmla="val 17362087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512B56-8455-4739-BFB1-DEBB56A167A1}">
      <dsp:nvSpPr>
        <dsp:cNvPr id="0" name=""/>
        <dsp:cNvSpPr/>
      </dsp:nvSpPr>
      <dsp:spPr>
        <a:xfrm>
          <a:off x="2093525" y="1515"/>
          <a:ext cx="1866304" cy="9331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Музыкально-театрализованные игры в повседневной жизни</a:t>
          </a:r>
          <a:endParaRPr lang="ru-RU" sz="1400" kern="1200" dirty="0"/>
        </a:p>
      </dsp:txBody>
      <dsp:txXfrm>
        <a:off x="2139078" y="47068"/>
        <a:ext cx="1775198" cy="842046"/>
      </dsp:txXfrm>
    </dsp:sp>
    <dsp:sp modelId="{09C8FCC5-06EC-42E1-9829-003A781C47D3}">
      <dsp:nvSpPr>
        <dsp:cNvPr id="0" name=""/>
        <dsp:cNvSpPr/>
      </dsp:nvSpPr>
      <dsp:spPr>
        <a:xfrm>
          <a:off x="3695270" y="1196235"/>
          <a:ext cx="1951594" cy="9331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Театральная игра на праздниках</a:t>
          </a:r>
          <a:endParaRPr lang="ru-RU" sz="1500" kern="1200" dirty="0"/>
        </a:p>
      </dsp:txBody>
      <dsp:txXfrm>
        <a:off x="3740823" y="1241788"/>
        <a:ext cx="1860488" cy="842046"/>
      </dsp:txXfrm>
    </dsp:sp>
    <dsp:sp modelId="{A4C4DFEC-FC6A-4993-96D3-BE2E683EDE9D}">
      <dsp:nvSpPr>
        <dsp:cNvPr id="0" name=""/>
        <dsp:cNvSpPr/>
      </dsp:nvSpPr>
      <dsp:spPr>
        <a:xfrm>
          <a:off x="3109814" y="3129332"/>
          <a:ext cx="1866304" cy="9331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Театральные спектакли, представления</a:t>
          </a:r>
          <a:endParaRPr lang="ru-RU" sz="1500" kern="1200" dirty="0"/>
        </a:p>
      </dsp:txBody>
      <dsp:txXfrm>
        <a:off x="3155367" y="3174885"/>
        <a:ext cx="1775198" cy="842046"/>
      </dsp:txXfrm>
    </dsp:sp>
    <dsp:sp modelId="{1DE5E73B-C585-495F-83A3-45C552554F57}">
      <dsp:nvSpPr>
        <dsp:cNvPr id="0" name=""/>
        <dsp:cNvSpPr/>
      </dsp:nvSpPr>
      <dsp:spPr>
        <a:xfrm>
          <a:off x="1077235" y="3129332"/>
          <a:ext cx="1866304" cy="9331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Самостоятельная деятельность</a:t>
          </a:r>
          <a:endParaRPr lang="ru-RU" sz="1500" kern="1200" dirty="0"/>
        </a:p>
      </dsp:txBody>
      <dsp:txXfrm>
        <a:off x="1122788" y="3174885"/>
        <a:ext cx="1775198" cy="842046"/>
      </dsp:txXfrm>
    </dsp:sp>
    <dsp:sp modelId="{5077B50E-8BB2-4B86-A5A8-46596C522936}">
      <dsp:nvSpPr>
        <dsp:cNvPr id="0" name=""/>
        <dsp:cNvSpPr/>
      </dsp:nvSpPr>
      <dsp:spPr>
        <a:xfrm>
          <a:off x="449134" y="1196235"/>
          <a:ext cx="1866304" cy="9331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Музыкально-театрализованные игры во время НОД</a:t>
          </a:r>
          <a:endParaRPr lang="ru-RU" sz="1500" kern="1200" dirty="0"/>
        </a:p>
      </dsp:txBody>
      <dsp:txXfrm>
        <a:off x="494687" y="1241788"/>
        <a:ext cx="1775198" cy="8420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10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652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365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879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52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0510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70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925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591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425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547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908D8-ADC1-4F42-B837-8B337CCFEB3A}" type="datetimeFigureOut">
              <a:rPr lang="ru-RU" smtClean="0"/>
              <a:t>14.10.2023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E84EB9-1EFD-4C2C-AAAD-D6A45C557D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305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12"/>
            <a:ext cx="9229656" cy="68580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2297111" cy="338437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20639" y="620688"/>
            <a:ext cx="62718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       ПЕДАГОГИЧЕСКИЙ ОПЫТ РАБОТЫ НА ТЕМУ:            </a:t>
            </a:r>
          </a:p>
          <a:p>
            <a:endParaRPr lang="ru-RU" sz="2000" b="1" dirty="0">
              <a:solidFill>
                <a:srgbClr val="C0000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B050"/>
                </a:solidFill>
              </a:rPr>
              <a:t>   « РАЗВИТИЕ ТВОРЧЕСКИХ СПОСОБНОСТЕЙ   ДЕТЕЙ ЧЕРЕЗ МУЗЫКАЛЬНО – ТЕАТРАЛИЗОВАННУЮ ДЕЯТЕЛЬНОСТЬ»                                                            </a:t>
            </a:r>
            <a:r>
              <a:rPr lang="ru-RU" sz="2400" b="1" dirty="0" smtClean="0">
                <a:solidFill>
                  <a:srgbClr val="FFFF00"/>
                </a:solidFill>
              </a:rPr>
              <a:t>    </a:t>
            </a:r>
            <a:endParaRPr lang="ru-RU" sz="24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4005064"/>
            <a:ext cx="74168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                                          ВЫПОЛНИЛА: </a:t>
            </a:r>
          </a:p>
          <a:p>
            <a:r>
              <a:rPr lang="ru-RU" dirty="0" smtClean="0">
                <a:solidFill>
                  <a:srgbClr val="C00000"/>
                </a:solidFill>
              </a:rPr>
              <a:t>МУЗЫКАЛЬНЫЙ РУКОВОДИТЕЛЬ МБОУ ЦО № 24 (ДОШКОЛЬНЫЕ ГРУППЫ)</a:t>
            </a:r>
          </a:p>
          <a:p>
            <a:r>
              <a:rPr lang="ru-RU" sz="2400" dirty="0" smtClean="0">
                <a:solidFill>
                  <a:srgbClr val="C00000"/>
                </a:solidFill>
              </a:rPr>
              <a:t>          ШПАКОВА ГАЛИНА ФЕДОРОВНА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56" y="317685"/>
            <a:ext cx="2297111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6444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900413"/>
          </a:xfrm>
          <a:prstGeom prst="rect">
            <a:avLst/>
          </a:prstGeom>
          <a:effectLst/>
        </p:spPr>
      </p:pic>
      <p:sp>
        <p:nvSpPr>
          <p:cNvPr id="5" name="Прямоугольник 4"/>
          <p:cNvSpPr/>
          <p:nvPr/>
        </p:nvSpPr>
        <p:spPr>
          <a:xfrm>
            <a:off x="107504" y="260648"/>
            <a:ext cx="8928992" cy="6001643"/>
          </a:xfrm>
          <a:prstGeom prst="rect">
            <a:avLst/>
          </a:prstGeom>
          <a:ln>
            <a:noFill/>
          </a:ln>
          <a:effectLst/>
        </p:spPr>
        <p:txBody>
          <a:bodyPr wrap="square">
            <a:spAutoFit/>
          </a:bodyPr>
          <a:lstStyle/>
          <a:p>
            <a:pPr indent="457200" algn="just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                                  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СВЕДЕНИЯ ОБ АВТОРЕ.</a:t>
            </a:r>
          </a:p>
          <a:p>
            <a:pPr indent="457200" algn="just">
              <a:spcBef>
                <a:spcPct val="0"/>
              </a:spcBef>
              <a:defRPr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   </a:t>
            </a:r>
          </a:p>
          <a:p>
            <a:pPr indent="457200" algn="just">
              <a:spcBef>
                <a:spcPct val="0"/>
              </a:spcBef>
              <a:defRPr/>
            </a:pP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Я, </a:t>
            </a:r>
            <a:r>
              <a:rPr lang="ru-RU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Шпакова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Галина Федоровна окончила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Московский государственный </a:t>
            </a:r>
            <a:endParaRPr lang="ru-RU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заочный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педагогический институт по специальности «Музыка». 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сентября 1983 года работаю в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МБОУ ЦО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24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дошкольные группы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    </a:t>
            </a:r>
            <a:endParaRPr lang="ru-RU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должности музыкального руководителя. </a:t>
            </a:r>
            <a:endParaRPr lang="ru-RU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Стаж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педагогической работы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лет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Имею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высшую квалификационную категорию. </a:t>
            </a:r>
          </a:p>
          <a:p>
            <a:pPr indent="457200" algn="just">
              <a:spcBef>
                <a:spcPct val="0"/>
              </a:spcBef>
              <a:defRPr/>
            </a:pPr>
            <a:endParaRPr lang="ru-RU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Совершенствую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свои знания в дошкольной педагогике и психологии, </a:t>
            </a:r>
            <a:endParaRPr lang="ru-RU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современных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образовательных технологиях в области </a:t>
            </a:r>
            <a:endParaRPr lang="ru-RU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музыкального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образования.</a:t>
            </a: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indent="457200"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Обобщила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опыт работы на тему:</a:t>
            </a:r>
          </a:p>
          <a:p>
            <a:pPr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00B050"/>
                </a:solidFill>
              </a:rPr>
              <a:t> </a:t>
            </a:r>
            <a:r>
              <a:rPr lang="ru-RU" sz="1400" b="1" dirty="0" smtClean="0">
                <a:solidFill>
                  <a:srgbClr val="00B050"/>
                </a:solidFill>
              </a:rPr>
              <a:t>        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«Развитие творческих способностей детей через </a:t>
            </a:r>
          </a:p>
          <a:p>
            <a:pPr algn="just">
              <a:spcBef>
                <a:spcPct val="0"/>
              </a:spcBef>
              <a:defRPr/>
            </a:pP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музыкально-театрализованную деятельность».</a:t>
            </a:r>
          </a:p>
          <a:p>
            <a:pPr algn="just">
              <a:spcBef>
                <a:spcPct val="0"/>
              </a:spcBef>
              <a:defRPr/>
            </a:pP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just">
              <a:spcBef>
                <a:spcPct val="0"/>
              </a:spcBef>
              <a:defRPr/>
            </a:pP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Активно 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участвую в общественной жизни ДОУ.  Являюсь </a:t>
            </a: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pPr algn="just">
              <a:spcBef>
                <a:spcPct val="0"/>
              </a:spcBef>
              <a:defRPr/>
            </a:pPr>
            <a:r>
              <a:rPr lang="ru-RU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заместителем председателя профкома  МБОУ ЦО №24. 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97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1" y="28636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835696" y="1340768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476672"/>
            <a:ext cx="6768752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                     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ЦЕЛЬ РАБОТЫ:</a:t>
            </a:r>
          </a:p>
          <a:p>
            <a:endParaRPr lang="ru-RU" sz="2400" dirty="0" smtClean="0">
              <a:solidFill>
                <a:srgbClr val="C00000"/>
              </a:solidFill>
            </a:endParaRPr>
          </a:p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 формировать всесторонне развитую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личность средствами музыкально-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театрального искусства</a:t>
            </a:r>
          </a:p>
          <a:p>
            <a:pPr marL="342900" indent="-342900">
              <a:buFontTx/>
              <a:buChar char="-"/>
            </a:pPr>
            <a:endParaRPr lang="ru-RU" sz="2000" dirty="0">
              <a:solidFill>
                <a:srgbClr val="C00000"/>
              </a:solidFill>
            </a:endParaRPr>
          </a:p>
          <a:p>
            <a:r>
              <a:rPr lang="ru-RU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</a:t>
            </a:r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ОСНОВНЫЕ  ЗАДАЧИ:</a:t>
            </a:r>
          </a:p>
          <a:p>
            <a:r>
              <a:rPr lang="ru-RU" sz="2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развивать 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музыкальные  и творческие </a:t>
            </a:r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способности 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  с 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учетом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возможностей каждого 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ребенка с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помощью</a:t>
            </a:r>
          </a:p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интеграции различных 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видов музыкальной 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</a:p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деятельности;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- формировать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начало музыкальной культуры,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</a:p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создать основы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формирования общей духовной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культуры;       </a:t>
            </a:r>
          </a:p>
          <a:p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 воспитывать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ребёнка чувства прекрасного, </a:t>
            </a:r>
          </a:p>
          <a:p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любви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искусству 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</a:b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</a:br>
            <a:r>
              <a:rPr lang="ru-RU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  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332656"/>
            <a:ext cx="3312368" cy="3600400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11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1475656" y="404664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УСЛОВИЯ ФОРМИРОВАНИЯ ОПЫТА:   </a:t>
            </a:r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0" y="28288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300192" y="2204864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2" name="Рисунок 5" descr="масленница  2013 03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2" t="2222" r="17949"/>
          <a:stretch>
            <a:fillRect/>
          </a:stretch>
        </p:blipFill>
        <p:spPr bwMode="auto">
          <a:xfrm>
            <a:off x="4211960" y="980731"/>
            <a:ext cx="3960440" cy="4546664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95536" y="980730"/>
            <a:ext cx="403244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 </a:t>
            </a:r>
            <a:endParaRPr lang="ru-RU" sz="2000" dirty="0" smtClean="0"/>
          </a:p>
          <a:p>
            <a:r>
              <a:rPr lang="ru-RU" sz="2000" dirty="0" smtClean="0">
                <a:solidFill>
                  <a:srgbClr val="C00000"/>
                </a:solidFill>
              </a:rPr>
              <a:t>Согласно </a:t>
            </a:r>
            <a:r>
              <a:rPr lang="ru-RU" sz="2000" dirty="0">
                <a:solidFill>
                  <a:srgbClr val="C00000"/>
                </a:solidFill>
              </a:rPr>
              <a:t>Федеральному Государственному образовательному стандарту дошкольного образования, на первом месте стоит развитие ребенка как личности творческой, активно проявляющей себя во </a:t>
            </a:r>
            <a:endParaRPr lang="ru-RU" sz="2000" dirty="0" smtClean="0">
              <a:solidFill>
                <a:srgbClr val="C00000"/>
              </a:solidFill>
            </a:endParaRPr>
          </a:p>
          <a:p>
            <a:r>
              <a:rPr lang="ru-RU" sz="2000" dirty="0" smtClean="0">
                <a:solidFill>
                  <a:srgbClr val="C00000"/>
                </a:solidFill>
              </a:rPr>
              <a:t>всех </a:t>
            </a:r>
            <a:r>
              <a:rPr lang="ru-RU" sz="2000" dirty="0">
                <a:solidFill>
                  <a:srgbClr val="C00000"/>
                </a:solidFill>
              </a:rPr>
              <a:t>видах </a:t>
            </a:r>
            <a:r>
              <a:rPr lang="ru-RU" sz="2000" dirty="0" smtClean="0">
                <a:solidFill>
                  <a:srgbClr val="C00000"/>
                </a:solidFill>
              </a:rPr>
              <a:t>деятельности. Личности</a:t>
            </a:r>
            <a:r>
              <a:rPr lang="ru-RU" sz="2000" dirty="0">
                <a:solidFill>
                  <a:srgbClr val="C00000"/>
                </a:solidFill>
              </a:rPr>
              <a:t>, готовой адаптироваться в социуме. </a:t>
            </a:r>
            <a:endParaRPr lang="ru-RU" sz="2000" dirty="0" smtClean="0">
              <a:solidFill>
                <a:srgbClr val="C00000"/>
              </a:solidFill>
            </a:endParaRPr>
          </a:p>
          <a:p>
            <a:r>
              <a:rPr lang="ru-RU" sz="2000" dirty="0" smtClean="0">
                <a:solidFill>
                  <a:srgbClr val="C00000"/>
                </a:solidFill>
              </a:rPr>
              <a:t>Развивая </a:t>
            </a:r>
            <a:r>
              <a:rPr lang="ru-RU" sz="2000" dirty="0">
                <a:solidFill>
                  <a:srgbClr val="C00000"/>
                </a:solidFill>
              </a:rPr>
              <a:t>творческие способности детей, мы развиваем, индивидуальные способности каждого ребенка.</a:t>
            </a:r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91489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37" y="0"/>
            <a:ext cx="9360532" cy="721350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АКТУАЛЬНОСЬ ОПЫТА</a:t>
            </a:r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8905" y="622608"/>
            <a:ext cx="8712967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ru-RU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Актуальными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 значимыми в процессе воспитания и образования остается музыкальное и театральное искусство. </a:t>
            </a:r>
          </a:p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Искусство возвышает, помогает лучше понять себя и окружающих. Занятия музыкально-театральной деятельностью объединяют возможности нескольких 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видов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искусств – музыки, танца, живописи, литературы, 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актерского мастерства.</a:t>
            </a: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defRPr/>
            </a:pPr>
            <a:endParaRPr lang="ru-RU" sz="2000" b="1" dirty="0">
              <a:solidFill>
                <a:schemeClr val="accent5">
                  <a:lumMod val="75000"/>
                </a:schemeClr>
              </a:solidFill>
            </a:endParaRPr>
          </a:p>
          <a:p>
            <a:pPr>
              <a:defRPr/>
            </a:pPr>
            <a:endParaRPr lang="ru-RU" sz="2000" dirty="0">
              <a:solidFill>
                <a:srgbClr val="C00000"/>
              </a:solidFill>
            </a:endParaRPr>
          </a:p>
          <a:p>
            <a:endParaRPr lang="ru-RU" dirty="0"/>
          </a:p>
        </p:txBody>
      </p:sp>
      <p:sp>
        <p:nvSpPr>
          <p:cNvPr id="11" name="Овал 10"/>
          <p:cNvSpPr/>
          <p:nvPr/>
        </p:nvSpPr>
        <p:spPr>
          <a:xfrm>
            <a:off x="11772800" y="299695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211960" y="3573016"/>
            <a:ext cx="4255267" cy="2523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Дошкольный возраст признается  </a:t>
            </a:r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00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сензитивным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развития творчества, </a:t>
            </a:r>
          </a:p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трудолюбия,           </a:t>
            </a:r>
          </a:p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наблюдательности, бережного</a:t>
            </a:r>
          </a:p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отношения к окружающей </a:t>
            </a:r>
          </a:p>
          <a:p>
            <a:pPr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природе, уважения к людям.</a:t>
            </a:r>
          </a:p>
          <a:p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17" y="3212977"/>
            <a:ext cx="3960440" cy="3096343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74485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004" y="0"/>
            <a:ext cx="9144000" cy="6858000"/>
          </a:xfrm>
        </p:spPr>
      </p:pic>
      <p:sp>
        <p:nvSpPr>
          <p:cNvPr id="9" name="TextBox 8"/>
          <p:cNvSpPr txBox="1"/>
          <p:nvPr/>
        </p:nvSpPr>
        <p:spPr>
          <a:xfrm>
            <a:off x="251520" y="476672"/>
            <a:ext cx="85689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НОВИЗНА ОПЫТА</a:t>
            </a:r>
          </a:p>
          <a:p>
            <a:r>
              <a:rPr lang="ru-RU" altLang="ru-RU" sz="2400" b="1" dirty="0"/>
              <a:t> </a:t>
            </a:r>
            <a:endParaRPr lang="ru-RU" altLang="ru-RU" sz="2400" b="1" dirty="0" smtClean="0"/>
          </a:p>
          <a:p>
            <a:r>
              <a:rPr lang="ru-RU" altLang="ru-RU" sz="2000" dirty="0" err="1" smtClean="0">
                <a:solidFill>
                  <a:srgbClr val="C00000"/>
                </a:solidFill>
                <a:latin typeface="Arial" charset="0"/>
                <a:cs typeface="Arial" charset="0"/>
              </a:rPr>
              <a:t>Репродуктируя</a:t>
            </a:r>
            <a:r>
              <a:rPr lang="ru-RU" altLang="ru-RU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altLang="ru-RU" sz="2000" dirty="0">
                <a:solidFill>
                  <a:srgbClr val="C00000"/>
                </a:solidFill>
                <a:latin typeface="Arial" charset="0"/>
                <a:cs typeface="Arial" charset="0"/>
              </a:rPr>
              <a:t>программы, я преломила их через свою призму восприятия, дополнила своим репертуаром, и новизна получилась в том, что мой опыт предназначен для детей всех возрастов и приводит к стабильным высоким результатам.  </a:t>
            </a:r>
            <a:endParaRPr lang="ru-RU" sz="24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1640" y="37170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1" name="Рисунок 10" descr="осень 12013 года 0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0331"/>
            <a:ext cx="3888432" cy="3204934"/>
          </a:xfrm>
          <a:prstGeom prst="flowChartPunchedTap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/>
          <p:cNvSpPr txBox="1"/>
          <p:nvPr/>
        </p:nvSpPr>
        <p:spPr>
          <a:xfrm>
            <a:off x="5796136" y="40863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3" name="Рисунок 12" descr="DSCN197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6247" y="2600330"/>
            <a:ext cx="3742137" cy="3204934"/>
          </a:xfrm>
          <a:prstGeom prst="flowChartPunchedTap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2643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827584" y="555645"/>
            <a:ext cx="75608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ПЕРСПЕКТИВНОСТЬ ОПЫТА</a:t>
            </a:r>
          </a:p>
          <a:p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Театрализованная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деятельность ориентирована на всестороннее развитие личности ребенка, его неповторимой индивидуальности, его раскрепощение, вовлечение в действие, активизируя при этом все имеющиеся у него возможности; на самостоятельное творчество.</a:t>
            </a:r>
          </a:p>
          <a:p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608004" y="2828836"/>
            <a:ext cx="37804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ru-RU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Театральная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деятельность </a:t>
            </a:r>
          </a:p>
          <a:p>
            <a:pPr algn="just">
              <a:defRPr/>
            </a:pP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развивает универсальную </a:t>
            </a:r>
          </a:p>
          <a:p>
            <a:pPr algn="just">
              <a:defRPr/>
            </a:pP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способность к творчеству в </a:t>
            </a:r>
          </a:p>
          <a:p>
            <a:pPr algn="just">
              <a:defRPr/>
            </a:pP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любом возрасте.   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140968"/>
            <a:ext cx="4212468" cy="2592288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6068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" y="33105"/>
            <a:ext cx="9144000" cy="6858000"/>
          </a:xfrm>
        </p:spPr>
      </p:pic>
      <p:sp>
        <p:nvSpPr>
          <p:cNvPr id="6" name="TextBox 5"/>
          <p:cNvSpPr txBox="1"/>
          <p:nvPr/>
        </p:nvSpPr>
        <p:spPr>
          <a:xfrm>
            <a:off x="395536" y="476672"/>
            <a:ext cx="842493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                              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ТРУДОЕМКОСТЬ ОПЫТА</a:t>
            </a:r>
          </a:p>
          <a:p>
            <a:pPr algn="just">
              <a:defRPr/>
            </a:pPr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Самый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богатый и сложный жанр музыки – 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музыкальная сказка.</a:t>
            </a:r>
            <a:endParaRPr lang="ru-RU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 этом музыкальном жанре слиты в единое целое поэзия и драматическое искусство, вокальная и инструментальная музыка, мимика, танцы, живопись, декорации и костюмы</a:t>
            </a:r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defRPr/>
            </a:pPr>
            <a:endParaRPr lang="ru-RU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endParaRPr lang="ru-RU" sz="2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 descr="осень 12013 года 056.jpg"/>
          <p:cNvPicPr>
            <a:picLocks noChangeAspect="1"/>
          </p:cNvPicPr>
          <p:nvPr/>
        </p:nvPicPr>
        <p:blipFill>
          <a:blip r:embed="rId3" cstate="print"/>
          <a:srcRect l="15086" r="24570"/>
          <a:stretch>
            <a:fillRect/>
          </a:stretch>
        </p:blipFill>
        <p:spPr>
          <a:xfrm>
            <a:off x="500034" y="2492896"/>
            <a:ext cx="3786214" cy="3816424"/>
          </a:xfrm>
          <a:prstGeom prst="star10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осень 12013 года 067 (2).jpg"/>
          <p:cNvPicPr>
            <a:picLocks noChangeAspect="1"/>
          </p:cNvPicPr>
          <p:nvPr/>
        </p:nvPicPr>
        <p:blipFill>
          <a:blip r:embed="rId4" cstate="print"/>
          <a:srcRect l="14090" t="4696" r="23678"/>
          <a:stretch>
            <a:fillRect/>
          </a:stretch>
        </p:blipFill>
        <p:spPr>
          <a:xfrm>
            <a:off x="4222690" y="2510991"/>
            <a:ext cx="3672408" cy="3816424"/>
          </a:xfrm>
          <a:prstGeom prst="star10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6749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6286593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3923928" y="2564904"/>
            <a:ext cx="1224136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Bahnschrift Light Condensed" panose="020B0502040204020203" pitchFamily="34" charset="0"/>
                <a:ea typeface="Arimo" panose="020B0604020202020204" pitchFamily="34" charset="0"/>
                <a:cs typeface="Arimo" panose="020B0604020202020204" pitchFamily="34" charset="0"/>
              </a:rPr>
              <a:t>Музыкально-театрализованная деятельность</a:t>
            </a:r>
            <a:endParaRPr lang="ru-RU" sz="1600" dirty="0">
              <a:latin typeface="Bahnschrift Light Condensed" panose="020B0502040204020203" pitchFamily="34" charset="0"/>
              <a:ea typeface="Arimo" panose="020B0604020202020204" pitchFamily="34" charset="0"/>
              <a:cs typeface="Arimo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6863" y="548680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ФОРМЫ ОРГАНИЗАЦИИ МУЗЫКАЛЬНО –ТЕАТРАЛИЗОВАННОЙ     </a:t>
            </a:r>
          </a:p>
          <a:p>
            <a:r>
              <a:rPr lang="ru-RU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ДЕЯТЕЛЬНОСТИ</a:t>
            </a:r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309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296358" y="548680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ИСПОЛЬЗОВАНИЕ ОПЫТА В РАЗНООБРАЗНЫХ ФОРМАХ РАБОТЫ</a:t>
            </a:r>
            <a:endParaRPr lang="ru-RU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Содержимое 5" descr="9 МАЯ 0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1196752"/>
            <a:ext cx="3281018" cy="2304256"/>
          </a:xfrm>
          <a:prstGeom prst="roundRect">
            <a:avLst/>
          </a:prstGeom>
        </p:spPr>
      </p:pic>
      <p:pic>
        <p:nvPicPr>
          <p:cNvPr id="7" name="Рисунок 6" descr="Весенний праздник 2013 0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1052736"/>
            <a:ext cx="3861262" cy="2592288"/>
          </a:xfrm>
          <a:prstGeom prst="roundRect">
            <a:avLst/>
          </a:prstGeom>
        </p:spPr>
      </p:pic>
      <p:pic>
        <p:nvPicPr>
          <p:cNvPr id="8" name="Рисунок 7" descr="DSC_02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3857628"/>
            <a:ext cx="4071966" cy="2643206"/>
          </a:xfrm>
          <a:prstGeom prst="roundRect">
            <a:avLst/>
          </a:prstGeom>
        </p:spPr>
      </p:pic>
      <p:pic>
        <p:nvPicPr>
          <p:cNvPr id="9" name="Рисунок 8" descr="осень 12013 года 08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4876" y="3929066"/>
            <a:ext cx="4000528" cy="2643206"/>
          </a:xfrm>
          <a:prstGeom prst="roundRect">
            <a:avLst/>
          </a:prstGeom>
        </p:spPr>
      </p:pic>
      <p:pic>
        <p:nvPicPr>
          <p:cNvPr id="10" name="Рисунок 9" descr="осень 12013 года 083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7276" y="4081466"/>
            <a:ext cx="4000528" cy="2643206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19019051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65632" y="548680"/>
            <a:ext cx="84249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РЕЗУЛЬТАТИВНОСТЬ  ОПЫТА</a:t>
            </a:r>
          </a:p>
          <a:p>
            <a:endParaRPr lang="ru-RU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течение нескольких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лет наблюдаются стабильные высокие результаты.</a:t>
            </a:r>
          </a:p>
          <a:p>
            <a:pPr>
              <a:defRPr/>
            </a:pP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Диагностика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проводится в начале и конце учебного 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года.</a:t>
            </a:r>
          </a:p>
          <a:p>
            <a:pPr>
              <a:defRPr/>
            </a:pP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068960"/>
            <a:ext cx="5184576" cy="3312368"/>
          </a:xfrm>
          <a:prstGeom prst="ellipse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68688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323529" y="548680"/>
            <a:ext cx="8568952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</a:t>
            </a:r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ПРЕДМЕТНО – РАЗВИВАЮЩАЯ СРЕДА</a:t>
            </a:r>
          </a:p>
          <a:p>
            <a:endParaRPr lang="ru-RU" altLang="ru-RU" sz="2000" dirty="0" smtClean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r>
              <a:rPr lang="ru-RU" altLang="ru-RU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Создаю </a:t>
            </a:r>
            <a:r>
              <a:rPr lang="ru-RU" altLang="ru-RU" sz="2000" dirty="0">
                <a:solidFill>
                  <a:srgbClr val="C00000"/>
                </a:solidFill>
                <a:latin typeface="Arial" charset="0"/>
                <a:cs typeface="Arial" charset="0"/>
              </a:rPr>
              <a:t>развивающую среду, оснащённую необходимым оборудованием - музыкальными </a:t>
            </a:r>
            <a:r>
              <a:rPr lang="ru-RU" altLang="ru-RU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костюмами </a:t>
            </a:r>
            <a:r>
              <a:rPr lang="ru-RU" altLang="ru-RU" sz="2000" dirty="0">
                <a:solidFill>
                  <a:srgbClr val="C00000"/>
                </a:solidFill>
                <a:latin typeface="Arial" charset="0"/>
                <a:cs typeface="Arial" charset="0"/>
              </a:rPr>
              <a:t>и инструментами, музыкально - дидактическими пособиями </a:t>
            </a:r>
            <a:r>
              <a:rPr lang="ru-RU" altLang="ru-RU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к играм, </a:t>
            </a:r>
            <a:r>
              <a:rPr lang="ru-RU" altLang="ru-RU" sz="2000" dirty="0">
                <a:solidFill>
                  <a:srgbClr val="C00000"/>
                </a:solidFill>
                <a:latin typeface="Arial" charset="0"/>
                <a:cs typeface="Arial" charset="0"/>
              </a:rPr>
              <a:t>техническими средствами обучения, всевозможной методической литературой</a:t>
            </a:r>
            <a:r>
              <a:rPr lang="ru-RU" altLang="ru-RU" sz="20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.</a:t>
            </a:r>
          </a:p>
          <a:p>
            <a:endParaRPr lang="ru-RU" altLang="ru-RU" sz="2000" dirty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endParaRPr lang="ru-RU" altLang="ru-RU" sz="2000" dirty="0" smtClean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endParaRPr lang="ru-RU" altLang="ru-RU" sz="2000" dirty="0" smtClean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endParaRPr lang="ru-RU" altLang="ru-RU" sz="2000" dirty="0">
              <a:solidFill>
                <a:srgbClr val="C00000"/>
              </a:solidFill>
              <a:latin typeface="Arial" charset="0"/>
              <a:cs typeface="Arial" charset="0"/>
            </a:endParaRPr>
          </a:p>
          <a:p>
            <a:endParaRPr lang="ru-RU" sz="2400" b="1" dirty="0">
              <a:solidFill>
                <a:srgbClr val="00B05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708920"/>
            <a:ext cx="5760640" cy="3816424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5482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144000" cy="6858000"/>
          </a:xfrm>
        </p:spPr>
      </p:pic>
      <p:sp>
        <p:nvSpPr>
          <p:cNvPr id="5" name="TextBox 4"/>
          <p:cNvSpPr txBox="1"/>
          <p:nvPr/>
        </p:nvSpPr>
        <p:spPr>
          <a:xfrm>
            <a:off x="4427984" y="332656"/>
            <a:ext cx="4464496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sz="24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Таким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образом, обобщая </a:t>
            </a:r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представленные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работе данные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считаю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возможным сделать </a:t>
            </a:r>
            <a:endParaRPr lang="ru-RU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следующий </a:t>
            </a:r>
            <a:r>
              <a:rPr lang="ru-RU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вывод</a:t>
            </a:r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театрализованная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деятельность ориентирована на всестороннее </a:t>
            </a: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развитие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личности ребенка, его неповторимой индивидуальности, </a:t>
            </a: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его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раскрепощение, вовлечение в действие, активизируя при </a:t>
            </a: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этом все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имеющиеся у него возможности; </a:t>
            </a: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на 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самостоятельное </a:t>
            </a:r>
            <a:endParaRPr lang="ru-RU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творчество</a:t>
            </a:r>
            <a:r>
              <a:rPr lang="ru-RU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40623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640624" y="404664"/>
            <a:ext cx="2347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ЗАКЛЮЧЕНИЕ</a:t>
            </a:r>
            <a:endParaRPr lang="ru-RU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230" y="1124744"/>
            <a:ext cx="4005624" cy="4176463"/>
          </a:xfrm>
          <a:prstGeom prst="round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46508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9312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1672</TotalTime>
  <Words>611</Words>
  <Application>Microsoft Office PowerPoint</Application>
  <PresentationFormat>Экран (4:3)</PresentationFormat>
  <Paragraphs>119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АКТУАЛЬНОСЬ ОПЫТА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82</cp:revision>
  <dcterms:created xsi:type="dcterms:W3CDTF">2018-09-24T14:54:50Z</dcterms:created>
  <dcterms:modified xsi:type="dcterms:W3CDTF">2023-10-14T15:38:56Z</dcterms:modified>
</cp:coreProperties>
</file>