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71" r:id="rId5"/>
    <p:sldId id="260" r:id="rId6"/>
    <p:sldId id="272" r:id="rId7"/>
    <p:sldId id="273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734" autoAdjust="0"/>
  </p:normalViewPr>
  <p:slideViewPr>
    <p:cSldViewPr>
      <p:cViewPr varScale="1">
        <p:scale>
          <a:sx n="108" d="100"/>
          <a:sy n="108" d="100"/>
        </p:scale>
        <p:origin x="-169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0EEEF40-9242-497F-9B90-5327C949E680}" type="datetimeFigureOut">
              <a:rPr lang="ru-RU" smtClean="0"/>
              <a:pPr/>
              <a:t>20.10.2017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7DB2BD-45B1-483D-8A39-59C92EF6EFA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34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1100" dirty="0" smtClean="0"/>
              <a:t>Для </a:t>
            </a:r>
            <a:r>
              <a:rPr lang="ru-RU" sz="1100" smtClean="0"/>
              <a:t>детей 8-10 </a:t>
            </a:r>
            <a:r>
              <a:rPr lang="ru-RU" sz="1100" dirty="0" smtClean="0"/>
              <a:t>лет</a:t>
            </a:r>
          </a:p>
          <a:p>
            <a:r>
              <a:rPr lang="ru-RU" dirty="0" smtClean="0"/>
              <a:t>Подготовила: преподаватель изобразительного искусства МБУ ДО</a:t>
            </a:r>
          </a:p>
          <a:p>
            <a:r>
              <a:rPr lang="ru-RU" dirty="0" smtClean="0"/>
              <a:t>«Детская школа искусств д. </a:t>
            </a:r>
            <a:r>
              <a:rPr lang="ru-RU" dirty="0" err="1" smtClean="0"/>
              <a:t>Добрунь</a:t>
            </a:r>
            <a:r>
              <a:rPr lang="ru-RU" dirty="0" smtClean="0"/>
              <a:t>»</a:t>
            </a:r>
          </a:p>
          <a:p>
            <a:r>
              <a:rPr lang="ru-RU" dirty="0" err="1" smtClean="0"/>
              <a:t>Чмыхова</a:t>
            </a:r>
            <a:r>
              <a:rPr lang="ru-RU" dirty="0" smtClean="0"/>
              <a:t> Я. Ю.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Стилизация в </a:t>
            </a:r>
            <a:br>
              <a:rPr lang="ru-RU" b="1" dirty="0" smtClean="0"/>
            </a:br>
            <a:r>
              <a:rPr lang="ru-RU" b="1" dirty="0" smtClean="0"/>
              <a:t>декоративно- прикладном искусстве </a:t>
            </a:r>
            <a:endParaRPr lang="ru-RU" b="1" dirty="0"/>
          </a:p>
        </p:txBody>
      </p:sp>
      <p:pic>
        <p:nvPicPr>
          <p:cNvPr id="1026" name="Picture 2" descr="C:\Users\Дмитрий и Яна\Desktop\рс240917\для урока\68c75a92ebe0755d91f1d82b5d2f65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214818"/>
            <a:ext cx="2857500" cy="2066925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1" name="Picture 5" descr="C:\Users\Дмитрий и Яна\Desktop\рс240917\для урока\RaskraskiAntistressPetuh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071942"/>
            <a:ext cx="1428760" cy="168456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9" name="Picture 5" descr="C:\Users\Дмитрий и Яна\Desktop\рс240917\для урока\RaskraskiAntistressPetuh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14348" y="4071942"/>
            <a:ext cx="1428760" cy="168456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Стилизация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8519952" cy="4956064"/>
          </a:xfrm>
        </p:spPr>
        <p:txBody>
          <a:bodyPr/>
          <a:lstStyle/>
          <a:p>
            <a:pPr algn="ctr">
              <a:lnSpc>
                <a:spcPct val="80000"/>
              </a:lnSpc>
              <a:buNone/>
              <a:defRPr/>
            </a:pPr>
            <a:endParaRPr lang="ru-RU" sz="2000" dirty="0" smtClean="0"/>
          </a:p>
          <a:p>
            <a:pPr algn="ctr">
              <a:lnSpc>
                <a:spcPct val="80000"/>
              </a:lnSpc>
              <a:buNone/>
              <a:defRPr/>
            </a:pPr>
            <a:r>
              <a:rPr lang="ru-RU" sz="2000" dirty="0" smtClean="0"/>
              <a:t>-метод ритмической организации целого, благодаря которому изображение приобретает признаки повышенной декоративности и воспринимается своеобразным мотивом узора.</a:t>
            </a:r>
          </a:p>
          <a:p>
            <a:pPr algn="ctr">
              <a:lnSpc>
                <a:spcPct val="80000"/>
              </a:lnSpc>
              <a:buNone/>
              <a:defRPr/>
            </a:pPr>
            <a:r>
              <a:rPr lang="ru-RU" sz="2000" dirty="0" smtClean="0"/>
              <a:t> </a:t>
            </a:r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</a:rPr>
              <a:t>- это процесс декорирования, который можно использовать на заранее подготовленную зарисовку объекта, либо выполнять зарисовку сразу в определенной манере. </a:t>
            </a:r>
          </a:p>
          <a:p>
            <a:pPr algn="ctr">
              <a:lnSpc>
                <a:spcPct val="80000"/>
              </a:lnSpc>
              <a:buNone/>
              <a:defRPr/>
            </a:pP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При помощи стилизации убирают излишние подробности, выявляя только суть формы и характер.</a:t>
            </a:r>
          </a:p>
          <a:p>
            <a:pPr>
              <a:lnSpc>
                <a:spcPct val="80000"/>
              </a:lnSpc>
              <a:defRPr/>
            </a:pPr>
            <a:endParaRPr lang="ru-RU" sz="2800" dirty="0" smtClean="0"/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3714752"/>
            <a:ext cx="1928826" cy="205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 descr="стилизация э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714752"/>
            <a:ext cx="244002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Дмитрий и Яна\Desktop\рс240917\Ot-36N3mDK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929198"/>
            <a:ext cx="1643074" cy="819807"/>
          </a:xfrm>
          <a:prstGeom prst="rect">
            <a:avLst/>
          </a:prstGeom>
          <a:noFill/>
        </p:spPr>
      </p:pic>
      <p:pic>
        <p:nvPicPr>
          <p:cNvPr id="1027" name="Picture 3" descr="C:\Users\Дмитрий и Яна\Desktop\рс240917\8ychKtRst-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714752"/>
            <a:ext cx="1643074" cy="1232306"/>
          </a:xfrm>
          <a:prstGeom prst="rect">
            <a:avLst/>
          </a:prstGeom>
          <a:noFill/>
        </p:spPr>
      </p:pic>
      <p:pic>
        <p:nvPicPr>
          <p:cNvPr id="1032" name="Picture 8" descr="C:\Users\Дмитрий и Яна\Desktop\рс240917\44uliyqTgPU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3707384"/>
            <a:ext cx="1785950" cy="1182761"/>
          </a:xfrm>
          <a:prstGeom prst="rect">
            <a:avLst/>
          </a:prstGeom>
          <a:noFill/>
        </p:spPr>
      </p:pic>
      <p:pic>
        <p:nvPicPr>
          <p:cNvPr id="1033" name="Picture 9" descr="C:\Users\Дмитрий и Яна\Desktop\рс240917\YSh0fMhymdw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72330" y="4929198"/>
            <a:ext cx="1803812" cy="82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5573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Стилизация может быть</a:t>
            </a:r>
            <a:br>
              <a:rPr lang="ru-RU" dirty="0" smtClean="0"/>
            </a:br>
            <a:r>
              <a:rPr lang="ru-RU" dirty="0" smtClean="0"/>
              <a:t>   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внешняя   </a:t>
            </a:r>
            <a:r>
              <a:rPr lang="ru-RU" dirty="0" smtClean="0"/>
              <a:t>и 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внутренняя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dirty="0" smtClean="0">
                <a:latin typeface="Arial" charset="0"/>
              </a:rPr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400" dirty="0" smtClean="0">
                <a:latin typeface="Arial" charset="0"/>
              </a:rPr>
              <a:t>                      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500174"/>
            <a:ext cx="864399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sz="2800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i="1" u="sng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нешняя стилизация</a:t>
            </a:r>
            <a:r>
              <a:rPr lang="ru-RU" sz="2800" i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– это изменение формы предмета на основе геометрической (1)    или же  линеарной трансформации- пластической стилизации(2)</a:t>
            </a:r>
            <a:endParaRPr lang="ru-RU" sz="24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112812_html_b09d5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928934"/>
            <a:ext cx="4643469" cy="3394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2500298" y="3143248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500826" y="314324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534400" cy="142876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Способы внешней стилизации:</a:t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  <a:defRPr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    </a:t>
            </a:r>
            <a:r>
              <a:rPr lang="ru-RU" sz="2800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пластический</a:t>
            </a:r>
            <a:r>
              <a:rPr lang="ru-RU" sz="2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2800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геометрический</a:t>
            </a:r>
          </a:p>
          <a:p>
            <a:endParaRPr lang="ru-RU" dirty="0"/>
          </a:p>
        </p:txBody>
      </p:sp>
      <p:pic>
        <p:nvPicPr>
          <p:cNvPr id="4" name="Picture 3" descr="depositphotos_17825329-Icons-of-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786058"/>
            <a:ext cx="3286148" cy="286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img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2500306"/>
            <a:ext cx="221457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428604"/>
            <a:ext cx="8215370" cy="5670444"/>
          </a:xfrm>
        </p:spPr>
        <p:txBody>
          <a:bodyPr/>
          <a:lstStyle/>
          <a:p>
            <a:pPr algn="ctr">
              <a:buNone/>
            </a:pPr>
            <a:r>
              <a:rPr lang="ru-RU" sz="2800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Внутренняя стилизация </a:t>
            </a:r>
          </a:p>
          <a:p>
            <a:pPr algn="ctr">
              <a:buNone/>
            </a:pPr>
            <a:endParaRPr lang="ru-RU" sz="2800" u="sng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больше напоминает декорирование предмета внутри силуэта ,без изменения формы (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зентэгл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дудлинг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/>
          </a:p>
        </p:txBody>
      </p:sp>
      <p:pic>
        <p:nvPicPr>
          <p:cNvPr id="5" name="Picture 3" descr="112812_html_7d460c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857488" y="2571744"/>
            <a:ext cx="3602103" cy="3571900"/>
          </a:xfrm>
          <a:prstGeom prst="rect">
            <a:avLst/>
          </a:prstGeom>
          <a:noFill/>
        </p:spPr>
      </p:pic>
      <p:pic>
        <p:nvPicPr>
          <p:cNvPr id="4098" name="Picture 2" descr="C:\Users\Дмитрий и Яна\Desktop\рс240917\для урока\лист-zentangle-черно-бе-ые-уба-ерева-65338729.jpg"/>
          <p:cNvPicPr>
            <a:picLocks noChangeAspect="1" noChangeArrowheads="1"/>
          </p:cNvPicPr>
          <p:nvPr/>
        </p:nvPicPr>
        <p:blipFill>
          <a:blip r:embed="rId3" cstate="print"/>
          <a:srcRect l="4801" t="2281" r="14368"/>
          <a:stretch>
            <a:fillRect/>
          </a:stretch>
        </p:blipFill>
        <p:spPr bwMode="auto">
          <a:xfrm>
            <a:off x="6715140" y="2857496"/>
            <a:ext cx="1960483" cy="3053605"/>
          </a:xfrm>
          <a:prstGeom prst="rect">
            <a:avLst/>
          </a:prstGeom>
          <a:noFill/>
        </p:spPr>
      </p:pic>
      <p:pic>
        <p:nvPicPr>
          <p:cNvPr id="4099" name="Picture 3" descr="C:\Users\Дмитрий и Яна\Desktop\рс240917\для урока\лист-zentangle-черно-бе-ые-ещины-ерева-65338100.jpg"/>
          <p:cNvPicPr>
            <a:picLocks noChangeAspect="1" noChangeArrowheads="1"/>
          </p:cNvPicPr>
          <p:nvPr/>
        </p:nvPicPr>
        <p:blipFill>
          <a:blip r:embed="rId4" cstate="print"/>
          <a:srcRect l="1653" t="1014" r="10856" b="1689"/>
          <a:stretch>
            <a:fillRect/>
          </a:stretch>
        </p:blipFill>
        <p:spPr bwMode="auto">
          <a:xfrm>
            <a:off x="500034" y="2857496"/>
            <a:ext cx="2143884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Техники: </a:t>
            </a:r>
            <a:r>
              <a:rPr lang="ru-RU" dirty="0" err="1" smtClean="0"/>
              <a:t>Зентагл</a:t>
            </a:r>
            <a:r>
              <a:rPr lang="ru-RU" dirty="0" smtClean="0"/>
              <a:t> и </a:t>
            </a:r>
            <a:r>
              <a:rPr lang="ru-RU" dirty="0" err="1" smtClean="0"/>
              <a:t>Дудлинг</a:t>
            </a:r>
            <a:r>
              <a:rPr lang="ru-RU" dirty="0" smtClean="0"/>
              <a:t> = </a:t>
            </a:r>
            <a:r>
              <a:rPr lang="ru-RU" dirty="0" err="1" smtClean="0"/>
              <a:t>Зендудлинг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2000" i="1" dirty="0" err="1" smtClean="0">
                <a:solidFill>
                  <a:schemeClr val="accent1">
                    <a:lumMod val="75000"/>
                  </a:schemeClr>
                </a:solidFill>
              </a:rPr>
              <a:t>Дудлинг</a:t>
            </a:r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ru-RU" sz="2000" dirty="0" smtClean="0"/>
              <a:t> В переводе с английского языка </a:t>
            </a:r>
            <a:r>
              <a:rPr lang="ru-RU" sz="2000" dirty="0" err="1" smtClean="0"/>
              <a:t>doodle</a:t>
            </a:r>
            <a:r>
              <a:rPr lang="ru-RU" sz="2000" dirty="0" smtClean="0"/>
              <a:t> — это бессознательный рисунок. </a:t>
            </a:r>
            <a:r>
              <a:rPr lang="ru-RU" sz="2000" dirty="0" err="1" smtClean="0"/>
              <a:t>Дудлинг</a:t>
            </a:r>
            <a:r>
              <a:rPr lang="ru-RU" sz="2000" dirty="0" smtClean="0"/>
              <a:t> — это техника рисования простых фигурок (точек, кружков, каракуль). Из таких маленьких элементов потом складываются красивые, сложные картины. Такое рисование отключает мозг, расслабляет и очень сильно развивает творческие способности. </a:t>
            </a:r>
          </a:p>
          <a:p>
            <a:r>
              <a:rPr lang="ru-RU" sz="2000" i="1" dirty="0" err="1" smtClean="0">
                <a:solidFill>
                  <a:schemeClr val="accent1">
                    <a:lumMod val="75000"/>
                  </a:schemeClr>
                </a:solidFill>
              </a:rPr>
              <a:t>Зентангл</a:t>
            </a:r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ru-RU" sz="2000" dirty="0" smtClean="0"/>
              <a:t> В переводе </a:t>
            </a:r>
            <a:r>
              <a:rPr lang="ru-RU" sz="2000" dirty="0" err="1" smtClean="0"/>
              <a:t>zen</a:t>
            </a:r>
            <a:r>
              <a:rPr lang="ru-RU" sz="2000" dirty="0" smtClean="0"/>
              <a:t> — уравновешенность и </a:t>
            </a:r>
            <a:r>
              <a:rPr lang="ru-RU" sz="2000" dirty="0" err="1" smtClean="0"/>
              <a:t>rectangle</a:t>
            </a:r>
            <a:r>
              <a:rPr lang="ru-RU" sz="2000" dirty="0" smtClean="0"/>
              <a:t> — прямоугольник. Эта техника подобна </a:t>
            </a:r>
            <a:r>
              <a:rPr lang="ru-RU" sz="2000" dirty="0" err="1" smtClean="0"/>
              <a:t>дудлингу</a:t>
            </a:r>
            <a:r>
              <a:rPr lang="ru-RU" sz="2000" dirty="0" smtClean="0"/>
              <a:t>, но в отличии от последнего для рисования в этой технике используются квадраты размером 9х9 см. Внутри такого квадрата — рисунок. Или этот квадрат делят на сегменты и каждый сегмент заполняют разнообразными элементами (фигурками, линиями, точками и пр.)</a:t>
            </a:r>
          </a:p>
          <a:p>
            <a:r>
              <a:rPr lang="ru-RU" sz="2000" i="1" dirty="0" err="1" smtClean="0">
                <a:solidFill>
                  <a:schemeClr val="accent1">
                    <a:lumMod val="75000"/>
                  </a:schemeClr>
                </a:solidFill>
              </a:rPr>
              <a:t>Зендудлинг</a:t>
            </a:r>
            <a:r>
              <a:rPr lang="ru-RU" sz="2000" dirty="0" smtClean="0"/>
              <a:t>. Эта смесь </a:t>
            </a:r>
            <a:r>
              <a:rPr lang="ru-RU" sz="2000" dirty="0" err="1" smtClean="0"/>
              <a:t>дудлинга</a:t>
            </a:r>
            <a:r>
              <a:rPr lang="ru-RU" sz="2000" dirty="0" smtClean="0"/>
              <a:t> и </a:t>
            </a:r>
            <a:r>
              <a:rPr lang="ru-RU" sz="2000" dirty="0" err="1" smtClean="0"/>
              <a:t>зентангла</a:t>
            </a:r>
            <a:r>
              <a:rPr lang="ru-RU" sz="2000" dirty="0" smtClean="0"/>
              <a:t>, здесь узорами можно заполнять абсолютно любые изображения </a:t>
            </a: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r>
              <a:rPr lang="ru-RU" dirty="0" err="1" smtClean="0"/>
              <a:t>Зентангл</a:t>
            </a:r>
            <a:r>
              <a:rPr lang="ru-RU" dirty="0" smtClean="0"/>
              <a:t>          </a:t>
            </a:r>
            <a:r>
              <a:rPr lang="ru-RU" dirty="0" err="1" smtClean="0"/>
              <a:t>Дудлинг</a:t>
            </a:r>
            <a:r>
              <a:rPr lang="ru-RU" dirty="0" smtClean="0"/>
              <a:t>           </a:t>
            </a:r>
            <a:r>
              <a:rPr lang="ru-RU" dirty="0" err="1" smtClean="0"/>
              <a:t>Зендудлинг</a:t>
            </a:r>
            <a:endParaRPr lang="ru-RU" dirty="0"/>
          </a:p>
        </p:txBody>
      </p:sp>
      <p:pic>
        <p:nvPicPr>
          <p:cNvPr id="28675" name="Picture 3" descr="E:\для урока\uzory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357430"/>
            <a:ext cx="2497927" cy="32337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8677" name="Picture 5" descr="дудлинг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357430"/>
            <a:ext cx="2517879" cy="32470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8678" name="Picture 6" descr="E:\для урока\Zentangle-(83).jpg"/>
          <p:cNvPicPr>
            <a:picLocks noChangeAspect="1" noChangeArrowheads="1"/>
          </p:cNvPicPr>
          <p:nvPr/>
        </p:nvPicPr>
        <p:blipFill>
          <a:blip r:embed="rId4"/>
          <a:srcRect t="3769" r="53"/>
          <a:stretch>
            <a:fillRect/>
          </a:stretch>
        </p:blipFill>
        <p:spPr bwMode="auto">
          <a:xfrm>
            <a:off x="6215074" y="2357430"/>
            <a:ext cx="2500330" cy="321944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9" name="Прямая со стрелкой 8"/>
          <p:cNvCxnSpPr/>
          <p:nvPr/>
        </p:nvCxnSpPr>
        <p:spPr>
          <a:xfrm rot="5400000">
            <a:off x="1142976" y="1500174"/>
            <a:ext cx="1000132" cy="14287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6200000" flipH="1">
            <a:off x="3821901" y="1607331"/>
            <a:ext cx="1000132" cy="7143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6200000" flipH="1">
            <a:off x="6715140" y="1428736"/>
            <a:ext cx="1071570" cy="35719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8501122" cy="445599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/>
              <a:t>Стилизация яблока и тыквы</a:t>
            </a:r>
            <a:endParaRPr lang="ru-RU" sz="1800" dirty="0"/>
          </a:p>
        </p:txBody>
      </p:sp>
      <p:pic>
        <p:nvPicPr>
          <p:cNvPr id="5123" name="Picture 3" descr="C:\Users\Дмитрий и Яна\Desktop\рс240917\для урока\304937_stilizovannye-kartinki.jpg"/>
          <p:cNvPicPr>
            <a:picLocks noChangeAspect="1" noChangeArrowheads="1"/>
          </p:cNvPicPr>
          <p:nvPr/>
        </p:nvPicPr>
        <p:blipFill>
          <a:blip r:embed="rId2" cstate="print"/>
          <a:srcRect l="2998" t="-1523" r="5063" b="-489"/>
          <a:stretch>
            <a:fillRect/>
          </a:stretch>
        </p:blipFill>
        <p:spPr bwMode="auto">
          <a:xfrm>
            <a:off x="428597" y="2052368"/>
            <a:ext cx="5429288" cy="4019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C:\Users\Дмитрий и Яна\Desktop\рс240917\для урока\vector-monochrome-contour-apple-hand-drawn-decorative-fruit-60544248.jpg"/>
          <p:cNvPicPr>
            <a:picLocks noChangeAspect="1" noChangeArrowheads="1"/>
          </p:cNvPicPr>
          <p:nvPr/>
        </p:nvPicPr>
        <p:blipFill>
          <a:blip r:embed="rId3" cstate="print"/>
          <a:srcRect l="12740" t="5046" r="12740" b="12890"/>
          <a:stretch>
            <a:fillRect/>
          </a:stretch>
        </p:blipFill>
        <p:spPr bwMode="auto">
          <a:xfrm>
            <a:off x="6500826" y="3571876"/>
            <a:ext cx="2143140" cy="2523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 descr="C:\Users\Дмитрий и Яна\Desktop\рс240917\для урока\zentangle-style-pumpkin-thanksgiving-day-halloween-hand-drawn-sketch-adult-anti-stress-coloring-page-doodle-elements-74406076.jpg"/>
          <p:cNvPicPr>
            <a:picLocks noChangeAspect="1" noChangeArrowheads="1"/>
          </p:cNvPicPr>
          <p:nvPr/>
        </p:nvPicPr>
        <p:blipFill>
          <a:blip r:embed="rId4" cstate="print"/>
          <a:srcRect l="12763" t="10088" r="12636" b="17616"/>
          <a:stretch>
            <a:fillRect/>
          </a:stretch>
        </p:blipFill>
        <p:spPr bwMode="auto">
          <a:xfrm>
            <a:off x="6786578" y="1714488"/>
            <a:ext cx="1516788" cy="1571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pic>
        <p:nvPicPr>
          <p:cNvPr id="6146" name="Picture 2" descr="C:\Users\Дмитрий и Яна\Desktop\рс240917\для урока\depositphotos_32001095-stock-illustration-three-doodle-textured-leaves-background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r="-616" b="18627"/>
          <a:stretch>
            <a:fillRect/>
          </a:stretch>
        </p:blipFill>
        <p:spPr bwMode="auto">
          <a:xfrm>
            <a:off x="642910" y="2143116"/>
            <a:ext cx="8128027" cy="345367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868" y="1643050"/>
            <a:ext cx="2440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Стилизация листьев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pic>
        <p:nvPicPr>
          <p:cNvPr id="6" name="Picture 4" descr="102_559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714488"/>
            <a:ext cx="5929354" cy="4470856"/>
          </a:xfrm>
          <a:prstGeom prst="rect">
            <a:avLst/>
          </a:prstGeom>
          <a:ln w="381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Картинка 8 из 84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143248"/>
            <a:ext cx="1719727" cy="143826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57158" y="2357430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Стилизация лягушки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pic>
        <p:nvPicPr>
          <p:cNvPr id="7170" name="Picture 2" descr="C:\Users\Дмитрий и Яна\Desktop\рс240917\для урока\main_IMG223_001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571612"/>
            <a:ext cx="1571636" cy="2397411"/>
          </a:xfrm>
          <a:prstGeom prst="rect">
            <a:avLst/>
          </a:prstGeom>
          <a:noFill/>
        </p:spPr>
      </p:pic>
      <p:pic>
        <p:nvPicPr>
          <p:cNvPr id="7171" name="Picture 3" descr="C:\Users\Дмитрий и Яна\Desktop\рс240917\для урока\depositphotos_76830909-stock-illustration-aquarium-fis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71612"/>
            <a:ext cx="2428892" cy="2428892"/>
          </a:xfrm>
          <a:prstGeom prst="rect">
            <a:avLst/>
          </a:prstGeom>
          <a:noFill/>
        </p:spPr>
      </p:pic>
      <p:pic>
        <p:nvPicPr>
          <p:cNvPr id="7172" name="Picture 4" descr="C:\Users\Дмитрий и Яна\Desktop\рс240917\для урока\zentangled-fish-just-cruisin-sherry-goeb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4214818"/>
            <a:ext cx="2597947" cy="1936433"/>
          </a:xfrm>
          <a:prstGeom prst="rect">
            <a:avLst/>
          </a:prstGeom>
          <a:noFill/>
        </p:spPr>
      </p:pic>
      <p:pic>
        <p:nvPicPr>
          <p:cNvPr id="7173" name="Picture 5" descr="C:\Users\Дмитрий и Яна\Desktop\рс240917\для урока\coloring-page-adults-fish-zentnagle-sabr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429000"/>
            <a:ext cx="4024732" cy="2876547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643570" y="2143116"/>
            <a:ext cx="1978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Стилизация рыб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pic>
        <p:nvPicPr>
          <p:cNvPr id="22530" name="Picture 2" descr="C:\Users\Дмитрий и Яна\Desktop\рс240917\для урока\depositphotos_86461256-stock-illustration-ornamental-squirrel-trendy-ethnic-zentangle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0938" t="6250" r="12499" b="7812"/>
          <a:stretch>
            <a:fillRect/>
          </a:stretch>
        </p:blipFill>
        <p:spPr bwMode="auto">
          <a:xfrm>
            <a:off x="357158" y="1785926"/>
            <a:ext cx="2545791" cy="2857520"/>
          </a:xfrm>
          <a:prstGeom prst="rect">
            <a:avLst/>
          </a:prstGeom>
          <a:noFill/>
        </p:spPr>
      </p:pic>
      <p:pic>
        <p:nvPicPr>
          <p:cNvPr id="22533" name="Picture 5" descr="http://xn--80apjaqkcejc5h2a.xn--p1ai/sites/default/files/illustrations/user3905/dsc02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357430"/>
            <a:ext cx="2941588" cy="3922117"/>
          </a:xfrm>
          <a:prstGeom prst="rect">
            <a:avLst/>
          </a:prstGeom>
          <a:noFill/>
        </p:spPr>
      </p:pic>
      <p:pic>
        <p:nvPicPr>
          <p:cNvPr id="22535" name="Picture 7" descr="C:\Users\Дмитрий и Яна\Desktop\рс240917\для урока\raskraski-antistress-petuh-5.jpg"/>
          <p:cNvPicPr>
            <a:picLocks noChangeAspect="1" noChangeArrowheads="1"/>
          </p:cNvPicPr>
          <p:nvPr/>
        </p:nvPicPr>
        <p:blipFill>
          <a:blip r:embed="rId4" cstate="print"/>
          <a:srcRect l="2577" t="2381" r="2089" b="4761"/>
          <a:stretch>
            <a:fillRect/>
          </a:stretch>
        </p:blipFill>
        <p:spPr bwMode="auto">
          <a:xfrm>
            <a:off x="6215074" y="1714488"/>
            <a:ext cx="2643206" cy="2786082"/>
          </a:xfrm>
          <a:prstGeom prst="rect">
            <a:avLst/>
          </a:prstGeom>
          <a:noFill/>
        </p:spPr>
      </p:pic>
      <p:pic>
        <p:nvPicPr>
          <p:cNvPr id="22537" name="Picture 9" descr="http://st2.depositphotos.com/1020070/5473/v/950/depositphotos_54734059-Cute-owls-and-owlet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4714884"/>
            <a:ext cx="1955483" cy="1424081"/>
          </a:xfrm>
          <a:prstGeom prst="rect">
            <a:avLst/>
          </a:prstGeom>
          <a:noFill/>
        </p:spPr>
      </p:pic>
      <p:pic>
        <p:nvPicPr>
          <p:cNvPr id="22539" name="Picture 11" descr="http://ic2.maryjane.ru/J/uploaded/2013/11/22/c0ddba9d7e9049c69771386263e17637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4786322"/>
            <a:ext cx="1500198" cy="1434973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214678" y="164305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Стилизация </a:t>
            </a:r>
          </a:p>
          <a:p>
            <a:pPr algn="ctr"/>
            <a:r>
              <a:rPr lang="ru-RU" dirty="0" smtClean="0"/>
              <a:t>птиц и животных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000" dirty="0" smtClean="0"/>
              <a:t>                            </a:t>
            </a:r>
          </a:p>
          <a:p>
            <a:pPr algn="ctr">
              <a:buNone/>
            </a:pPr>
            <a:r>
              <a:rPr lang="ru-RU" sz="2000" dirty="0" smtClean="0"/>
              <a:t>                                                   Стилизация пейзажа</a:t>
            </a:r>
            <a:endParaRPr lang="ru-RU" sz="2000" dirty="0"/>
          </a:p>
        </p:txBody>
      </p:sp>
      <p:pic>
        <p:nvPicPr>
          <p:cNvPr id="6" name="Picture 2" descr="C:\Users\Дмитрий и Яна\Desktop\рс240917\для урока\20235466_53606.jpg"/>
          <p:cNvPicPr>
            <a:picLocks noChangeAspect="1" noChangeArrowheads="1"/>
          </p:cNvPicPr>
          <p:nvPr/>
        </p:nvPicPr>
        <p:blipFill>
          <a:blip r:embed="rId2"/>
          <a:srcRect t="4408" r="874" b="5236"/>
          <a:stretch>
            <a:fillRect/>
          </a:stretch>
        </p:blipFill>
        <p:spPr bwMode="auto">
          <a:xfrm>
            <a:off x="357158" y="4214818"/>
            <a:ext cx="2916761" cy="1928826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3" descr="C:\Users\Дмитрий и Яна\Desktop\рс240917\для урока\d5bf86f037fa71adcd9ea6113f0d201b.jpg"/>
          <p:cNvPicPr>
            <a:picLocks noChangeAspect="1" noChangeArrowheads="1"/>
          </p:cNvPicPr>
          <p:nvPr/>
        </p:nvPicPr>
        <p:blipFill>
          <a:blip r:embed="rId3"/>
          <a:srcRect l="2694" t="2640" r="3014" b="2314"/>
          <a:stretch>
            <a:fillRect/>
          </a:stretch>
        </p:blipFill>
        <p:spPr bwMode="auto">
          <a:xfrm>
            <a:off x="714348" y="1643050"/>
            <a:ext cx="2222516" cy="2286016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557" name="Picture 5" descr="http://pavlushina-art.ru/wordpress/wp-content/grand-media/image/4_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2357430"/>
            <a:ext cx="5242736" cy="3795506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Дмитрий и Яна\Desktop\рс240917\для урока\df0ea1668b22cb8454970b799668cace.jpg"/>
          <p:cNvPicPr>
            <a:picLocks noChangeAspect="1" noChangeArrowheads="1"/>
          </p:cNvPicPr>
          <p:nvPr/>
        </p:nvPicPr>
        <p:blipFill>
          <a:blip r:embed="rId2"/>
          <a:srcRect l="10485" t="15967" r="5836" b="9704"/>
          <a:stretch>
            <a:fillRect/>
          </a:stretch>
        </p:blipFill>
        <p:spPr bwMode="auto">
          <a:xfrm>
            <a:off x="4143372" y="3000372"/>
            <a:ext cx="4428000" cy="3099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стилизации:</a:t>
            </a:r>
            <a:endParaRPr lang="ru-RU" dirty="0"/>
          </a:p>
        </p:txBody>
      </p:sp>
      <p:pic>
        <p:nvPicPr>
          <p:cNvPr id="24581" name="Picture 5" descr="http://555pix.ru/images/1781180_stilizaciya-naturmorta-grafika.jpg"/>
          <p:cNvPicPr>
            <a:picLocks noChangeAspect="1" noChangeArrowheads="1"/>
          </p:cNvPicPr>
          <p:nvPr/>
        </p:nvPicPr>
        <p:blipFill>
          <a:blip r:embed="rId3"/>
          <a:srcRect l="3125" t="2212" r="1562"/>
          <a:stretch>
            <a:fillRect/>
          </a:stretch>
        </p:blipFill>
        <p:spPr bwMode="auto">
          <a:xfrm>
            <a:off x="571472" y="1571612"/>
            <a:ext cx="3223919" cy="4672025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4786314" y="2071678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Стилизация натюрморта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Что из этого относится к внешней стилизации:</a:t>
            </a:r>
          </a:p>
          <a:p>
            <a:pPr>
              <a:buNone/>
            </a:pPr>
            <a:r>
              <a:rPr lang="ru-RU" dirty="0" smtClean="0"/>
              <a:t>А)                              Б)                         В)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Что относится к геометрической стилизации:</a:t>
            </a:r>
          </a:p>
          <a:p>
            <a:pPr>
              <a:buNone/>
            </a:pPr>
            <a:r>
              <a:rPr lang="ru-RU" dirty="0" smtClean="0"/>
              <a:t>А)                               Б)                          В)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5" name="Picture 9" descr="http://st2.depositphotos.com/1020070/5473/v/950/depositphotos_54734059-Cute-owls-and-owle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3116"/>
            <a:ext cx="2000264" cy="14566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 descr="http://xn--80apjaqkcejc5h2a.xn--p1ai/sites/default/files/illustrations/user3905/dsc02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071678"/>
            <a:ext cx="1143008" cy="15240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3" descr="depositphotos_17825329-Icons-of-animals"/>
          <p:cNvPicPr>
            <a:picLocks noChangeAspect="1" noChangeArrowheads="1"/>
          </p:cNvPicPr>
          <p:nvPr/>
        </p:nvPicPr>
        <p:blipFill>
          <a:blip r:embed="rId4"/>
          <a:srcRect l="30435" r="28261" b="55079"/>
          <a:stretch>
            <a:fillRect/>
          </a:stretch>
        </p:blipFill>
        <p:spPr bwMode="auto">
          <a:xfrm>
            <a:off x="1142976" y="4572008"/>
            <a:ext cx="1508136" cy="1428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11" descr="http://ic2.maryjane.ru/J/uploaded/2013/11/22/c0ddba9d7e9049c69771386263e17637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5" y="2071678"/>
            <a:ext cx="1574883" cy="15064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3" descr="img5"/>
          <p:cNvPicPr>
            <a:picLocks noChangeAspect="1" noChangeArrowheads="1"/>
          </p:cNvPicPr>
          <p:nvPr/>
        </p:nvPicPr>
        <p:blipFill>
          <a:blip r:embed="rId6"/>
          <a:srcRect l="6452" t="51020" b="2041"/>
          <a:stretch>
            <a:fillRect/>
          </a:stretch>
        </p:blipFill>
        <p:spPr bwMode="auto">
          <a:xfrm>
            <a:off x="6429388" y="4572008"/>
            <a:ext cx="1785950" cy="1416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602" name="Picture 2" descr="http://www.tvorchistvo.ru/wp-content/uploads/2014/12/specris_hudgraph-219.png"/>
          <p:cNvPicPr>
            <a:picLocks noChangeAspect="1" noChangeArrowheads="1"/>
          </p:cNvPicPr>
          <p:nvPr/>
        </p:nvPicPr>
        <p:blipFill>
          <a:blip r:embed="rId7"/>
          <a:srcRect r="694" b="21"/>
          <a:stretch>
            <a:fillRect/>
          </a:stretch>
        </p:blipFill>
        <p:spPr bwMode="auto">
          <a:xfrm>
            <a:off x="3714744" y="4572008"/>
            <a:ext cx="2013253" cy="1428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Ключ к тесту: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 А, В</a:t>
            </a:r>
          </a:p>
          <a:p>
            <a:r>
              <a:rPr lang="ru-RU" dirty="0" smtClean="0"/>
              <a:t>2. В</a:t>
            </a:r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Практическая работа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485090" cy="2116266"/>
          </a:xfrm>
        </p:spPr>
        <p:txBody>
          <a:bodyPr>
            <a:normAutofit fontScale="40000" lnSpcReduction="20000"/>
          </a:bodyPr>
          <a:lstStyle/>
          <a:p>
            <a:r>
              <a:rPr lang="ru-RU" sz="4300" dirty="0" smtClean="0"/>
              <a:t>з</a:t>
            </a:r>
            <a:r>
              <a:rPr lang="ru-RU" sz="4300" dirty="0" smtClean="0"/>
              <a:t>арисовать в пустые клеточки шаблоны узоров с помощью </a:t>
            </a:r>
            <a:r>
              <a:rPr lang="ru-RU" sz="4300" dirty="0" err="1" smtClean="0"/>
              <a:t>гелевой</a:t>
            </a:r>
            <a:r>
              <a:rPr lang="ru-RU" sz="4300" dirty="0" smtClean="0"/>
              <a:t> ручки, </a:t>
            </a:r>
          </a:p>
          <a:p>
            <a:r>
              <a:rPr lang="ru-RU" sz="4300" dirty="0" smtClean="0"/>
              <a:t>в</a:t>
            </a:r>
            <a:r>
              <a:rPr lang="ru-RU" sz="4300" dirty="0" smtClean="0"/>
              <a:t>ыполнить внутреннюю стилизацию заданных объектов с применением  зарисованных узоров.</a:t>
            </a:r>
          </a:p>
          <a:p>
            <a:pPr>
              <a:buNone/>
            </a:pPr>
            <a:endParaRPr lang="ru-RU" sz="4300" dirty="0" smtClean="0"/>
          </a:p>
          <a:p>
            <a:pPr>
              <a:buNone/>
            </a:pPr>
            <a:r>
              <a:rPr lang="ru-RU" sz="4300" dirty="0" smtClean="0"/>
              <a:t>                             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                                                                                                                                                                       </a:t>
            </a:r>
            <a:endParaRPr lang="ru-RU" dirty="0"/>
          </a:p>
        </p:txBody>
      </p:sp>
      <p:pic>
        <p:nvPicPr>
          <p:cNvPr id="1028" name="Picture 4" descr="C:\Users\Дмитрий и Яна\Desktop\раздаточны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500306"/>
            <a:ext cx="5286412" cy="3756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 готовой практической работы</a:t>
            </a:r>
            <a:endParaRPr lang="ru-RU" dirty="0"/>
          </a:p>
        </p:txBody>
      </p:sp>
      <p:pic>
        <p:nvPicPr>
          <p:cNvPr id="4" name="Picture 5" descr="C:\Users\Дмитрий и Яна\Desktop\HdWu81pjf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5" y="1928802"/>
            <a:ext cx="5732609" cy="3929090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7356" y="3071810"/>
            <a:ext cx="55721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</a:p>
          <a:p>
            <a:pPr algn="ctr">
              <a:buNone/>
            </a:pP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ТВОРЧЕСКИХ УСПЕХОВ!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283</TotalTime>
  <Words>389</Words>
  <Application>Microsoft Office PowerPoint</Application>
  <PresentationFormat>Экран (4:3)</PresentationFormat>
  <Paragraphs>66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Официальная</vt:lpstr>
      <vt:lpstr>Стилизация в  декоративно- прикладном искусстве </vt:lpstr>
      <vt:lpstr>Стилизация</vt:lpstr>
      <vt:lpstr>    Стилизация может быть      внешняя   и   внутренняя  </vt:lpstr>
      <vt:lpstr>Способы внешней стилизации: </vt:lpstr>
      <vt:lpstr>Слайд 5</vt:lpstr>
      <vt:lpstr>Техники: Зентагл и Дудлинг = Зендудлинг</vt:lpstr>
      <vt:lpstr>    Зентангл          Дудлинг           Зендудлинг</vt:lpstr>
      <vt:lpstr>Примеры стилизации:</vt:lpstr>
      <vt:lpstr>Примеры стилизации:</vt:lpstr>
      <vt:lpstr>Примеры стилизации:</vt:lpstr>
      <vt:lpstr>Примеры стилизации:</vt:lpstr>
      <vt:lpstr>Примеры стилизации:</vt:lpstr>
      <vt:lpstr>Примеры стилизации:</vt:lpstr>
      <vt:lpstr>Примеры стилизации:</vt:lpstr>
      <vt:lpstr>Тест :</vt:lpstr>
      <vt:lpstr>Ключ к тесту:</vt:lpstr>
      <vt:lpstr>Практическая работа</vt:lpstr>
      <vt:lpstr>Пример готовой практической работы</vt:lpstr>
      <vt:lpstr>Слайд 19</vt:lpstr>
    </vt:vector>
  </TitlesOfParts>
  <Company>BlackShine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Стилизация в  декоративно- прикладном искусстве</dc:title>
  <dc:creator>Дмитрий и Яна</dc:creator>
  <cp:lastModifiedBy>Дмитрий и Яна</cp:lastModifiedBy>
  <cp:revision>32</cp:revision>
  <dcterms:created xsi:type="dcterms:W3CDTF">2017-10-04T12:17:42Z</dcterms:created>
  <dcterms:modified xsi:type="dcterms:W3CDTF">2017-10-20T10:11:09Z</dcterms:modified>
</cp:coreProperties>
</file>