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83" r:id="rId22"/>
    <p:sldId id="284" r:id="rId23"/>
    <p:sldId id="285" r:id="rId24"/>
    <p:sldId id="278" r:id="rId25"/>
    <p:sldId id="279" r:id="rId26"/>
    <p:sldId id="280" r:id="rId27"/>
    <p:sldId id="281" r:id="rId28"/>
    <p:sldId id="282" r:id="rId29"/>
    <p:sldId id="286" r:id="rId30"/>
    <p:sldId id="287" r:id="rId31"/>
    <p:sldId id="263" r:id="rId32"/>
    <p:sldId id="27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66FF33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84" autoAdjust="0"/>
  </p:normalViewPr>
  <p:slideViewPr>
    <p:cSldViewPr>
      <p:cViewPr varScale="1">
        <p:scale>
          <a:sx n="65" d="100"/>
          <a:sy n="65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582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572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196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863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459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41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003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044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45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5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221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088D0-9095-4FDF-880B-A61C944549AD}" type="datetimeFigureOut">
              <a:rPr lang="ru-RU" smtClean="0"/>
              <a:t>10.09.2022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B71EF-2A7A-407B-9EA3-059A7331FE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288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9.jpeg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1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260648"/>
            <a:ext cx="806489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Нижнетуринского городского округа детский сад  “Чебурашка” 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/>
              <a:t> </a:t>
            </a:r>
            <a:endParaRPr lang="ru-RU" dirty="0" smtClean="0">
              <a:effectLst/>
            </a:endParaRPr>
          </a:p>
          <a:p>
            <a:pPr algn="ctr"/>
            <a:r>
              <a:rPr lang="ru-RU" sz="4800" b="1" i="1" dirty="0">
                <a:latin typeface="Times New Roman" pitchFamily="18" charset="0"/>
                <a:cs typeface="Times New Roman" pitchFamily="18" charset="0"/>
              </a:rPr>
              <a:t>Проект на тему</a:t>
            </a: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8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«Космос»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5589240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воспитатель: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Данилова Светлана Ивановна,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ВКК</a:t>
            </a:r>
          </a:p>
          <a:p>
            <a:pPr fontAlgn="base"/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Ложкина Елена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лександровна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КК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F1\Desktop\UFO-00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49141"/>
            <a:ext cx="1724304" cy="172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UFO-00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932038" y="3649407"/>
            <a:ext cx="1909519" cy="1909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47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476672"/>
            <a:ext cx="74888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3200" dirty="0" smtClean="0">
                <a:latin typeface="Times New Roman"/>
                <a:ea typeface="Calibri"/>
              </a:rPr>
              <a:t>познавательно-творческий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Длительность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Краткосрочный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(С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04.04.22 -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12.04.22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Участники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дети, родители и педагоги      второй младшей группы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Место проведения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групповая комната.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F1\Desktop\усмехаясь-астронавт-4560345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1478121" cy="20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1\Desktop\астронавт-44868256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86"/>
          <a:stretch/>
        </p:blipFill>
        <p:spPr bwMode="auto">
          <a:xfrm>
            <a:off x="1907704" y="4725144"/>
            <a:ext cx="1530096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8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476672"/>
            <a:ext cx="799288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Нормативно-правовые условия</a:t>
            </a:r>
            <a:endParaRPr lang="ru-RU" sz="32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Распоряжение правительства РФ от 31.08.2002г № 1225-Р «Об экологической доктрине РФ»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Федеральный закон "Об охране окружающей среды" от 10.01.2002 N 7-ФЗ 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Федеральный законом «Об образовании в Российской Федерации» от 31 июля 2020 года №273 – ФЗ.,  № 304 - Ф.З. п.1 ст. 12.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Приказ Министерства образования и науки Российской Федерации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России) от 17 октября 2013 г. N 1155 г. Москва «Об утверждении федерального государственного образовательного стандарта дошкольного образования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Устав  МАДОУ НТГО детский сад «Чебурашка».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Основная образовательная программа МАДОУ НТГО детский сад «Чебурашка».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62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476672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Почему выбрали данное направление проекта?</a:t>
            </a:r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7458" y="2044005"/>
            <a:ext cx="6858917" cy="4103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воспитанники не знакомы 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в России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праздником «День космонавтики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»,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нет 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знаний о космосе, о первом человеке, 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      побывавшим 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в космосе.</a:t>
            </a:r>
            <a:endParaRPr lang="ru-RU" sz="3200" dirty="0">
              <a:ea typeface="Calibri"/>
              <a:cs typeface="Times New Roman"/>
            </a:endParaRPr>
          </a:p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73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620688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sz="4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397675"/>
            <a:ext cx="71287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современные дети перестали интересоваться темой космоса. В эпоху первого полета человека на орбиту все дети страны мечтали стать космонавтами. В наши дни такие полеты стали обыденной реальностью, и поэтому интерес к космонавтике постепенно угасает.</a:t>
            </a:r>
          </a:p>
        </p:txBody>
      </p:sp>
    </p:spTree>
    <p:extLst>
      <p:ext uri="{BB962C8B-B14F-4D97-AF65-F5344CB8AC3E}">
        <p14:creationId xmlns:p14="http://schemas.microsoft.com/office/powerpoint/2010/main" val="83593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476672"/>
            <a:ext cx="734481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800" b="1" i="1" dirty="0">
                <a:latin typeface="Times New Roman" pitchFamily="18" charset="0"/>
                <a:cs typeface="Times New Roman" pitchFamily="18" charset="0"/>
              </a:rPr>
              <a:t>Методы и приёмы </a:t>
            </a:r>
            <a:br>
              <a:rPr lang="ru-RU" sz="48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познавательной деятельности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беседы с детьми «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Космос»,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чтение художественной литературы,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рассматривание иллюстраций,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рисование, закрашивание,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заучивание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стихов о космосе,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дидактические игры,</a:t>
            </a:r>
            <a:endParaRPr lang="ru-RU" sz="28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 algn="ctr">
              <a:buFont typeface="Wingdings" pitchFamily="2" charset="2"/>
              <a:buChar char="v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игровые обучающие и творчески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развивающие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ситуации</a:t>
            </a: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UFO-008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904712" y="2290762"/>
            <a:ext cx="227647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928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47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47305" y="277197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78488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Задачи: </a:t>
            </a:r>
            <a:endParaRPr lang="ru-RU" sz="4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5" y="1108194"/>
            <a:ext cx="72485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сформировать у воспитанников первоначальные представления о космосе.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91110" y="2614265"/>
            <a:ext cx="7397314" cy="4039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Wingdings" pitchFamily="2" charset="2"/>
              <a:buChar char="§"/>
            </a:pP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Познакомить воспитанников с государственным праздником «Днём космонавтики»,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 typeface="Wingdings" pitchFamily="2" charset="2"/>
              <a:buChar char="§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Дать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начальные представления о космосе,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ru-RU" sz="2000" b="1" i="1" dirty="0">
                <a:latin typeface="Times New Roman" pitchFamily="18" charset="0"/>
                <a:ea typeface="Calibri"/>
                <a:cs typeface="Times New Roman" pitchFamily="18" charset="0"/>
              </a:rPr>
              <a:t>Развивать у воспитанников диалогическую речь, умение слушать взрослых и сверстников, </a:t>
            </a:r>
            <a:endParaRPr lang="ru-RU" sz="2000" b="1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ru-RU" sz="20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3</a:t>
            </a:r>
            <a:r>
              <a:rPr lang="ru-RU" sz="2000" b="1" i="1" dirty="0">
                <a:latin typeface="Times New Roman" pitchFamily="18" charset="0"/>
                <a:ea typeface="Calibri"/>
                <a:cs typeface="Times New Roman" pitchFamily="18" charset="0"/>
              </a:rPr>
              <a:t>. Способствовать развитию творческих способностей детей, вызвать интерес к рассматриванию иллюстраций, </a:t>
            </a:r>
            <a:endParaRPr lang="ru-RU" sz="2000" b="1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ru-RU" sz="20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побуждать </a:t>
            </a:r>
            <a:r>
              <a:rPr lang="ru-RU" sz="2000" b="1" i="1" dirty="0">
                <a:latin typeface="Times New Roman" pitchFamily="18" charset="0"/>
                <a:ea typeface="Calibri"/>
                <a:cs typeface="Times New Roman" pitchFamily="18" charset="0"/>
              </a:rPr>
              <a:t>детей к совместной деятельности.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ru-RU" sz="20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Воспитывать  </a:t>
            </a:r>
            <a:r>
              <a:rPr lang="ru-RU" sz="2000" b="1" i="1" dirty="0">
                <a:latin typeface="Times New Roman" pitchFamily="18" charset="0"/>
                <a:ea typeface="Calibri"/>
                <a:cs typeface="Times New Roman" pitchFamily="18" charset="0"/>
              </a:rPr>
              <a:t>уважение к людям, работающим в сфере космоса, любовь и чувство гордости за свою страну. </a:t>
            </a:r>
          </a:p>
          <a:p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368364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476672"/>
            <a:ext cx="69127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Гипотеза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800111"/>
            <a:ext cx="69127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Если в дошкольном возрасте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начать формировать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у детей 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родителей представления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 космосе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b="1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Тем самым они заинтересуются  данной темой  и будут проявлять </a:t>
            </a:r>
            <a:r>
              <a:rPr lang="ru-RU" sz="2800" b="1" dirty="0">
                <a:latin typeface="Times New Roman" pitchFamily="18" charset="0"/>
                <a:ea typeface="Calibri"/>
                <a:cs typeface="Times New Roman" pitchFamily="18" charset="0"/>
              </a:rPr>
              <a:t>познавательную </a:t>
            </a:r>
            <a:r>
              <a:rPr lang="ru-RU" sz="2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активность, а так же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сформируется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активная творческая личность, способная получить представления об окружающем мире </a:t>
            </a:r>
          </a:p>
        </p:txBody>
      </p:sp>
    </p:spTree>
    <p:extLst>
      <p:ext uri="{BB962C8B-B14F-4D97-AF65-F5344CB8AC3E}">
        <p14:creationId xmlns:p14="http://schemas.microsoft.com/office/powerpoint/2010/main" val="50586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764704"/>
            <a:ext cx="66247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1 Этап подготовительный</a:t>
            </a:r>
            <a:endParaRPr lang="ru-RU" sz="4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2136339"/>
            <a:ext cx="66247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Подбор иллюстраций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космосе, космонавтах, солнечной системы. </a:t>
            </a:r>
          </a:p>
          <a:p>
            <a:pPr marL="457200" lvl="0" indent="-457200" algn="ctr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Подбор дидактических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игр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сюжетно-ролевых игр и пальчиковой гимнастики на заданную тематику.</a:t>
            </a:r>
          </a:p>
          <a:p>
            <a:pPr marL="457200" lvl="0" indent="-457200" algn="ctr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Подбор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дидактического материала, загадок и стихов о космосе.</a:t>
            </a:r>
          </a:p>
        </p:txBody>
      </p:sp>
    </p:spTree>
    <p:extLst>
      <p:ext uri="{BB962C8B-B14F-4D97-AF65-F5344CB8AC3E}">
        <p14:creationId xmlns:p14="http://schemas.microsoft.com/office/powerpoint/2010/main" val="195069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692696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Второй этап –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основной 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(познавательная, творческая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    деятельность).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262356"/>
            <a:ext cx="7344816" cy="3469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Оформление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группы и раздевалки; </a:t>
            </a:r>
            <a:endParaRPr lang="ru-RU" sz="24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457200" indent="-457200" algn="ctr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выставка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детских работ «Космическое путешествие»; </a:t>
            </a:r>
            <a:endParaRPr lang="ru-RU" sz="2400" dirty="0">
              <a:ea typeface="Calibri"/>
              <a:cs typeface="Times New Roman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3.Проведение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недели космоса в группе.</a:t>
            </a: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Совместная работа с родителями по данной теме.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Организация сюжетно - ролевых, дидактических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пальчиковых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игр, индивидуальной и групповой работы с воспитанниками.</a:t>
            </a:r>
          </a:p>
        </p:txBody>
      </p:sp>
    </p:spTree>
    <p:extLst>
      <p:ext uri="{BB962C8B-B14F-4D97-AF65-F5344CB8AC3E}">
        <p14:creationId xmlns:p14="http://schemas.microsoft.com/office/powerpoint/2010/main" val="348694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1621858744_13-phonoteka_org-p-kosmicheskie-foni-dlya-detei-do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4" y="0"/>
            <a:ext cx="915334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69408" y="620688"/>
            <a:ext cx="684076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i="1" u="sng" dirty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4400" b="1" i="1" u="sng" dirty="0">
                <a:latin typeface="Times New Roman" pitchFamily="18" charset="0"/>
                <a:cs typeface="Times New Roman" pitchFamily="18" charset="0"/>
              </a:rPr>
              <a:t> Этап – заключительный: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1. Анализ и подведение итогов по реализации проекта.</a:t>
            </a:r>
          </a:p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2. Фотоотчет.</a:t>
            </a:r>
          </a:p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3. Выставка детского творчества по теме проекта.</a:t>
            </a:r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F1\Desktop\raketa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788" y="4581128"/>
            <a:ext cx="2261290" cy="182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07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16632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План </a:t>
            </a:r>
            <a:r>
              <a:rPr lang="ru-RU" sz="6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реализации.</a:t>
            </a:r>
            <a:endParaRPr lang="ru-RU" sz="60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Выноска со стрелкой вправо 2"/>
          <p:cNvSpPr/>
          <p:nvPr/>
        </p:nvSpPr>
        <p:spPr>
          <a:xfrm>
            <a:off x="118259" y="3171683"/>
            <a:ext cx="4214708" cy="3528392"/>
          </a:xfrm>
          <a:prstGeom prst="rightArrowCallout">
            <a:avLst>
              <a:gd name="adj1" fmla="val 25000"/>
              <a:gd name="adj2" fmla="val 35032"/>
              <a:gd name="adj3" fmla="val 3545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Рассматривание материала по теме «Космос»;</a:t>
            </a: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Беседа «Какое бывает небо?»;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Пальчиковая гимнастика «Тучки», «Солнышко светит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»;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д\и 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«Найди лишнее»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«Куда летят ракеты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endParaRPr lang="ru-RU" sz="1600" dirty="0" smtClean="0"/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онедельник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ыноска со стрелкой влево 3"/>
          <p:cNvSpPr/>
          <p:nvPr/>
        </p:nvSpPr>
        <p:spPr>
          <a:xfrm>
            <a:off x="5074654" y="3099200"/>
            <a:ext cx="3960440" cy="3600400"/>
          </a:xfrm>
          <a:prstGeom prst="leftArrowCallout">
            <a:avLst>
              <a:gd name="adj1" fmla="val 25000"/>
              <a:gd name="adj2" fmla="val 26639"/>
              <a:gd name="adj3" fmla="val 2500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Чтение Стихов о космосе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Рассматривание глобуса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Раскрашивание ракет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Отгадай загадки о космосе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Консультация «Знакомим ребенка с космосом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Вторник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F1\Desktop\6ba512f95de5df8becc37d7c7d6dfce5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4" r="23935"/>
          <a:stretch/>
        </p:blipFill>
        <p:spPr bwMode="auto">
          <a:xfrm>
            <a:off x="3647186" y="2924944"/>
            <a:ext cx="1849627" cy="375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F1\Desktop\0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690" y="116632"/>
            <a:ext cx="1651404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F1\Desktop\image060-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49332"/>
            <a:ext cx="1791521" cy="16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F1\Desktop\dt2-3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631" y="-171400"/>
            <a:ext cx="1930046" cy="162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3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 со стрелкой вниз 1"/>
          <p:cNvSpPr/>
          <p:nvPr/>
        </p:nvSpPr>
        <p:spPr>
          <a:xfrm>
            <a:off x="2771800" y="241097"/>
            <a:ext cx="6120680" cy="288032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AutoNum type="arabicPeriod"/>
            </a:pPr>
            <a:r>
              <a:rPr lang="ru-RU" sz="1600" dirty="0" smtClean="0">
                <a:latin typeface="Times New Roman"/>
                <a:ea typeface="Calibri"/>
              </a:rPr>
              <a:t>Аппликация </a:t>
            </a:r>
            <a:r>
              <a:rPr lang="ru-RU" sz="1600" dirty="0">
                <a:latin typeface="Times New Roman"/>
                <a:ea typeface="Calibri"/>
              </a:rPr>
              <a:t>с элементами рисования «Космическое путешествие</a:t>
            </a:r>
            <a:r>
              <a:rPr lang="ru-RU" sz="1600" dirty="0" smtClean="0">
                <a:latin typeface="Times New Roman"/>
                <a:ea typeface="Calibri"/>
              </a:rPr>
              <a:t>»</a:t>
            </a:r>
          </a:p>
          <a:p>
            <a:r>
              <a:rPr lang="ru-RU" sz="1600" dirty="0" smtClean="0">
                <a:latin typeface="Times New Roman"/>
                <a:ea typeface="Calibri"/>
              </a:rPr>
              <a:t>2. Конструирование </a:t>
            </a:r>
            <a:r>
              <a:rPr lang="ru-RU" sz="1600" dirty="0">
                <a:latin typeface="Times New Roman"/>
                <a:ea typeface="Calibri"/>
              </a:rPr>
              <a:t>«Корабль «Восток</a:t>
            </a:r>
            <a:r>
              <a:rPr lang="ru-RU" sz="1600" dirty="0" smtClean="0">
                <a:latin typeface="Times New Roman"/>
                <a:ea typeface="Calibri"/>
              </a:rPr>
              <a:t>»;</a:t>
            </a:r>
          </a:p>
          <a:p>
            <a:pPr marL="342900" indent="-342900">
              <a:buAutoNum type="arabicPeriod" startAt="3"/>
            </a:pPr>
            <a:r>
              <a:rPr lang="ru-RU" sz="1600" dirty="0" smtClean="0">
                <a:latin typeface="Times New Roman"/>
                <a:ea typeface="Calibri"/>
              </a:rPr>
              <a:t>п\и </a:t>
            </a:r>
            <a:r>
              <a:rPr lang="ru-RU" sz="1600" dirty="0">
                <a:latin typeface="Times New Roman"/>
                <a:ea typeface="Calibri"/>
              </a:rPr>
              <a:t>«Солнышко и дождик», </a:t>
            </a:r>
            <a:r>
              <a:rPr lang="ru-RU" sz="1600" dirty="0" smtClean="0">
                <a:latin typeface="Times New Roman"/>
                <a:ea typeface="Calibri"/>
              </a:rPr>
              <a:t>;</a:t>
            </a:r>
          </a:p>
          <a:p>
            <a:pPr>
              <a:spcAft>
                <a:spcPts val="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 Дыхательная гимнастика «Ветерок»;</a:t>
            </a:r>
            <a:endParaRPr lang="ru-RU" sz="1600" dirty="0">
              <a:ea typeface="Calibri"/>
              <a:cs typeface="Times New Roman"/>
            </a:endParaRPr>
          </a:p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Среда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Блок-схема: задержка 2"/>
          <p:cNvSpPr/>
          <p:nvPr/>
        </p:nvSpPr>
        <p:spPr>
          <a:xfrm>
            <a:off x="323528" y="3121417"/>
            <a:ext cx="3744416" cy="3672408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7000"/>
              </a:lnSpc>
              <a:spcAft>
                <a:spcPts val="750"/>
              </a:spcAft>
              <a:buFont typeface="+mj-lt"/>
              <a:buAutoNum type="arabicPeriod"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Занятие «Планета– земля»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Пальчиковая гимнастика «Космонавт»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п\и 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«Солнечные зайчики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Выставка стенгазета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«Этот загадочный космос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endParaRPr lang="ru-RU" sz="1600" dirty="0">
              <a:ea typeface="Calibri"/>
              <a:cs typeface="Times New Roman"/>
            </a:endParaRPr>
          </a:p>
          <a:p>
            <a:pPr marL="742950" indent="-742950">
              <a:buFont typeface="+mj-lt"/>
              <a:buAutoNum type="arabicPeriod"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Четверг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сохраненные данные 3"/>
          <p:cNvSpPr/>
          <p:nvPr/>
        </p:nvSpPr>
        <p:spPr>
          <a:xfrm>
            <a:off x="5076056" y="3429000"/>
            <a:ext cx="3960440" cy="3096344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Его звали - Ю. А. Гагарин </a:t>
            </a:r>
            <a:endParaRPr lang="ru-RU" sz="1600" b="1" dirty="0" smtClean="0">
              <a:solidFill>
                <a:schemeClr val="bg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Чтение стихотворений на тему «Космос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Выставка поделок,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рисунков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Коллективная аппликация «Планеты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 звезды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».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Пятница 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F1\Desktop\44024dc0f0f81f95bfba966d7927522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06594"/>
            <a:ext cx="1668870" cy="119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F1\Desktop\усмехаясь-астронавт-45603458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56653"/>
            <a:ext cx="1872208" cy="264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15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68861" y="282714"/>
            <a:ext cx="51125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фотоотчет</a:t>
            </a:r>
            <a:endParaRPr lang="ru-RU" sz="66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:\DCIM\106_PANA\P10606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68" b="19570"/>
          <a:stretch/>
        </p:blipFill>
        <p:spPr bwMode="auto">
          <a:xfrm>
            <a:off x="0" y="3340911"/>
            <a:ext cx="4283968" cy="349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DCIM\106_PANA\P106064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4" t="4123" r="24032" b="21720"/>
          <a:stretch/>
        </p:blipFill>
        <p:spPr bwMode="auto">
          <a:xfrm>
            <a:off x="4538178" y="1628800"/>
            <a:ext cx="4513006" cy="508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F1\Desktop\1631905267_1-papik-pro-p-malenkii-kosmonavt-risunok-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461" y="1273117"/>
            <a:ext cx="1718645" cy="2035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07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DCIM\106_PANA\P106064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8" t="4301" r="32742" b="24086"/>
          <a:stretch/>
        </p:blipFill>
        <p:spPr bwMode="auto">
          <a:xfrm>
            <a:off x="5652120" y="1700808"/>
            <a:ext cx="2743201" cy="491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DCIM\106_PANA\P106064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4" t="30537" r="8188"/>
          <a:stretch/>
        </p:blipFill>
        <p:spPr bwMode="auto">
          <a:xfrm>
            <a:off x="0" y="3412707"/>
            <a:ext cx="5479505" cy="330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F1\Desktop\Ф26456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630" y="-51849"/>
            <a:ext cx="277749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59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F:\DCIM\106_PANA\P106064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6" t="11828" r="22904" b="17205"/>
          <a:stretch/>
        </p:blipFill>
        <p:spPr bwMode="auto">
          <a:xfrm>
            <a:off x="179513" y="3312549"/>
            <a:ext cx="4392488" cy="3526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DCIM\106_PANA\P10606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8" t="11613" r="21936" b="26882"/>
          <a:stretch/>
        </p:blipFill>
        <p:spPr bwMode="auto">
          <a:xfrm>
            <a:off x="4854972" y="0"/>
            <a:ext cx="4066232" cy="367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F1\Desktop\i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10729"/>
            <a:ext cx="2759968" cy="275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F1\Desktop\ru132934II00081a63d92f6a1ef883800a0adcfadfe3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98864"/>
            <a:ext cx="2553591" cy="223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29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F:\DCIM\106_PANA\P106064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1" t="18495" b="3655"/>
          <a:stretch/>
        </p:blipFill>
        <p:spPr bwMode="auto">
          <a:xfrm>
            <a:off x="107505" y="3806228"/>
            <a:ext cx="3528392" cy="280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DCIM\106_PANA\P106064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7" t="3011" r="8710" b="24301"/>
          <a:stretch/>
        </p:blipFill>
        <p:spPr bwMode="auto">
          <a:xfrm>
            <a:off x="2771800" y="260648"/>
            <a:ext cx="5976664" cy="339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F1\Desktop\131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88296"/>
            <a:ext cx="1938183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F1\Desktop\05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3807563"/>
            <a:ext cx="3034075" cy="282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36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F1\Desktop\image098-1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57784"/>
            <a:ext cx="2685678" cy="268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F1\Desktop\uk76472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43540">
            <a:off x="3221088" y="1326532"/>
            <a:ext cx="1216918" cy="173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2 мл гр\IMG_20220407_0727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833" y="188640"/>
            <a:ext cx="3536267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F:\2 мл гр\IMG_20220407_07264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64778"/>
            <a:ext cx="5346337" cy="333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40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F:\2 мл гр\IMG_20220412_0911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6" t="12043" r="18417" b="53979"/>
          <a:stretch/>
        </p:blipFill>
        <p:spPr bwMode="auto">
          <a:xfrm>
            <a:off x="530941" y="3645024"/>
            <a:ext cx="358764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F:\2 мл гр\IMG_20220412_0911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4" t="24301" r="10951" b="25325"/>
          <a:stretch/>
        </p:blipFill>
        <p:spPr bwMode="auto">
          <a:xfrm>
            <a:off x="4427984" y="188640"/>
            <a:ext cx="4491926" cy="417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F1\Desktop\1619710255_6-phonoteka_org-p-kosmos-dlya-detei-bez-fona-8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363941"/>
            <a:ext cx="2784770" cy="229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F1\Desktop\ru132934II00081a63d92f6a1ef883800a0adcfadfe3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79642">
            <a:off x="2036375" y="1390155"/>
            <a:ext cx="2553591" cy="223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67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blob:https://web.whatsapp.com/831812d2-a0e4-42d3-9e1e-b17f4bdce5b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blob:https://web.whatsapp.com/831812d2-a0e4-42d3-9e1e-b17f4bdce5b8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5" name="Picture 7" descr="C:\Users\F1\Desktop\dc65998d-8bc4-4f2d-ac6e-baae215638c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1" b="10537"/>
          <a:stretch/>
        </p:blipFill>
        <p:spPr bwMode="auto">
          <a:xfrm>
            <a:off x="6372200" y="312738"/>
            <a:ext cx="2548186" cy="342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:\Users\F1\Desktop\ab54b552-4668-4473-8df5-93ed06df356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3"/>
          <a:stretch/>
        </p:blipFill>
        <p:spPr bwMode="auto">
          <a:xfrm>
            <a:off x="3240718" y="1657622"/>
            <a:ext cx="2977195" cy="354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C:\Users\F1\Desktop\c4d9065b-b249-4087-9b30-5f6457810d6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14" y="3068959"/>
            <a:ext cx="2785526" cy="3714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C:\Users\F1\Desktop\усмехаясь-астронавт-4560345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903" y="4032460"/>
            <a:ext cx="193852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10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C:\Users\F1\Desktop\68bd322c-53ef-4c9c-b7d5-3643e4fdebf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9" b="11828"/>
          <a:stretch/>
        </p:blipFill>
        <p:spPr bwMode="auto">
          <a:xfrm>
            <a:off x="6300192" y="188640"/>
            <a:ext cx="2537837" cy="369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F1\Desktop\6e510f4d-8773-4b43-aac1-27658d05ad5d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99"/>
          <a:stretch/>
        </p:blipFill>
        <p:spPr bwMode="auto">
          <a:xfrm>
            <a:off x="3302916" y="2204864"/>
            <a:ext cx="2858483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C:\Users\F1\Desktop\ee0415e3-ee83-4839-8795-9cd4f412b1b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9697"/>
            <a:ext cx="2949792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C:\Users\F1\Desktop\131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36723"/>
            <a:ext cx="199111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68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C:\Users\F1\Desktop\39d99597-fe70-4253-9dab-a5ee3fc0395b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5"/>
          <a:stretch/>
        </p:blipFill>
        <p:spPr bwMode="auto">
          <a:xfrm>
            <a:off x="6156176" y="188640"/>
            <a:ext cx="275774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F1\Desktop\e6c5eb13-a8dc-4ea6-9e68-4d389f3108e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9" t="9723" b="1675"/>
          <a:stretch/>
        </p:blipFill>
        <p:spPr bwMode="auto">
          <a:xfrm>
            <a:off x="3491880" y="1825062"/>
            <a:ext cx="2462824" cy="36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F1\Desktop\831812d2-a0e4-42d3-9e1e-b17f4bdce5b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2952328" cy="393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C:\Users\F1\Desktop\f4f0c470-49f7-11e8-b100-00259064415f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130" y="4061706"/>
            <a:ext cx="2785492" cy="278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38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C:\Users\F1\Desktop\bf019c61-5b31-400f-ac5d-5a89d5913a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08" b="17317"/>
          <a:stretch/>
        </p:blipFill>
        <p:spPr bwMode="auto">
          <a:xfrm>
            <a:off x="3692182" y="188640"/>
            <a:ext cx="5190732" cy="6408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F1\Desktop\6ba512f95de5df8becc37d7c7d6dfce5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8" r="23678"/>
          <a:stretch/>
        </p:blipFill>
        <p:spPr bwMode="auto">
          <a:xfrm>
            <a:off x="1187624" y="2307605"/>
            <a:ext cx="2336848" cy="455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21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F:\1 млгр\космос\106_PANA\P106024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1" t="23871" b="6882"/>
          <a:stretch/>
        </p:blipFill>
        <p:spPr bwMode="auto">
          <a:xfrm>
            <a:off x="5076056" y="116632"/>
            <a:ext cx="3751621" cy="474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F:\1 млгр\космос\106_PANA\P106025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1" r="11577" b="19140"/>
          <a:stretch/>
        </p:blipFill>
        <p:spPr bwMode="auto">
          <a:xfrm>
            <a:off x="827584" y="2506760"/>
            <a:ext cx="3600400" cy="415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95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F:\1 млгр\космос\106_PANA\P106023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44" t="19" r="12061" b="18065"/>
          <a:stretch/>
        </p:blipFill>
        <p:spPr bwMode="auto">
          <a:xfrm>
            <a:off x="5724128" y="188640"/>
            <a:ext cx="3179561" cy="388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F:\1 млгр\космос\106_PANA\P106023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9" r="8136" b="7311"/>
          <a:stretch/>
        </p:blipFill>
        <p:spPr bwMode="auto">
          <a:xfrm>
            <a:off x="3923928" y="1916832"/>
            <a:ext cx="280740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F:\1 млгр\космос\106_PANA\P106025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95" b="14839"/>
          <a:stretch/>
        </p:blipFill>
        <p:spPr bwMode="auto">
          <a:xfrm>
            <a:off x="251330" y="4293096"/>
            <a:ext cx="4847426" cy="226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49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F:\2 мл гр\16487866601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0648"/>
            <a:ext cx="2798812" cy="373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F:\2 мл гр\16487866604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72816"/>
            <a:ext cx="2952328" cy="394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F1\Desktop\6ba512f95de5df8becc37d7c7d6dfce5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EFFFB"/>
              </a:clrFrom>
              <a:clrTo>
                <a:srgbClr val="FEFF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0" r="26060"/>
          <a:stretch/>
        </p:blipFill>
        <p:spPr bwMode="auto">
          <a:xfrm>
            <a:off x="594161" y="3016503"/>
            <a:ext cx="1830594" cy="381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Users\F1\Desktop\усмехаясь-астронавт-4560345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737" y="4078427"/>
            <a:ext cx="193852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921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F:\печать 2\AfugrWKIwg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2523"/>
            <a:ext cx="4032448" cy="285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F:\печать 2\NGjc0IXbqx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71500"/>
            <a:ext cx="4038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7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F:\печать 2\E5myiCaLb2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8640"/>
            <a:ext cx="2722568" cy="385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F:\1 млгр\космос\8bb5ZgwYzD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84" y="1687426"/>
            <a:ext cx="2778631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F:\1 млгр\космос\tnLNwZ67Am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50" y="3284984"/>
            <a:ext cx="266429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:\Users\F1\Desktop\усмехаясь-астронавт-4560345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14800"/>
            <a:ext cx="193852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56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DCIM\106_PANA\P106067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5"/>
          <a:stretch/>
        </p:blipFill>
        <p:spPr bwMode="auto">
          <a:xfrm>
            <a:off x="2411760" y="989305"/>
            <a:ext cx="1512168" cy="24049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DCIM\106_PANA\P106067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69"/>
          <a:stretch/>
        </p:blipFill>
        <p:spPr bwMode="auto">
          <a:xfrm>
            <a:off x="4932040" y="4104553"/>
            <a:ext cx="4211960" cy="2676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DCIM\106_PANA\P106067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3"/>
          <a:stretch/>
        </p:blipFill>
        <p:spPr bwMode="auto">
          <a:xfrm>
            <a:off x="5148063" y="1035572"/>
            <a:ext cx="3862383" cy="25853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DCIM\106_PANA\P106067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t="12258" r="8710" b="33979"/>
          <a:stretch/>
        </p:blipFill>
        <p:spPr bwMode="auto">
          <a:xfrm>
            <a:off x="179512" y="4815907"/>
            <a:ext cx="3919603" cy="19652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DCIM\106_PANA\P106067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6" t="5591" r="14732" b="7957"/>
          <a:stretch/>
        </p:blipFill>
        <p:spPr bwMode="auto">
          <a:xfrm>
            <a:off x="3923928" y="0"/>
            <a:ext cx="1661405" cy="24554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F:\DCIM\106_PANA\P106067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6" t="24731" r="1461" b="18280"/>
          <a:stretch/>
        </p:blipFill>
        <p:spPr bwMode="auto">
          <a:xfrm>
            <a:off x="1789737" y="3355970"/>
            <a:ext cx="3142303" cy="15086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29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12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DCIM\106_PANA\P106067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1" t="19892" r="21453" b="14839"/>
          <a:stretch/>
        </p:blipFill>
        <p:spPr bwMode="auto">
          <a:xfrm>
            <a:off x="3563888" y="1052736"/>
            <a:ext cx="2370658" cy="37560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DCIM\106_PANA\P106067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69" b="7097"/>
          <a:stretch/>
        </p:blipFill>
        <p:spPr bwMode="auto">
          <a:xfrm>
            <a:off x="0" y="3429000"/>
            <a:ext cx="3190282" cy="3302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DCIM\106_PANA\P106067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0" t="26882" r="18459" b="12258"/>
          <a:stretch/>
        </p:blipFill>
        <p:spPr bwMode="auto">
          <a:xfrm>
            <a:off x="6084168" y="188640"/>
            <a:ext cx="2774451" cy="37812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F:\DCIM\106_PANA\P106067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8" t="10537" r="5161" b="13979"/>
          <a:stretch/>
        </p:blipFill>
        <p:spPr bwMode="auto">
          <a:xfrm>
            <a:off x="5520610" y="4261446"/>
            <a:ext cx="3603480" cy="24703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14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F1\Desktop\image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7290185"/>
              </p:ext>
            </p:extLst>
          </p:nvPr>
        </p:nvGraphicFramePr>
        <p:xfrm>
          <a:off x="3995936" y="2959745"/>
          <a:ext cx="4679950" cy="367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Диаграмма" r:id="rId5" imgW="4276725" imgH="3267075" progId="Excel.Sheet.8">
                  <p:embed/>
                </p:oleObj>
              </mc:Choice>
              <mc:Fallback>
                <p:oleObj name="Диаграмма" r:id="rId5" imgW="4276725" imgH="3267075" progId="Excel.Sheet.8">
                  <p:embed/>
                  <p:pic>
                    <p:nvPicPr>
                      <p:cNvPr id="0" name="Объект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2959745"/>
                        <a:ext cx="4679950" cy="3673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563886" y="846004"/>
            <a:ext cx="518457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 по </a:t>
            </a:r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проектной </a:t>
            </a:r>
            <a:r>
              <a:rPr lang="ru-RU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endParaRPr lang="ru-RU" sz="44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2996952"/>
            <a:ext cx="2664295" cy="3636268"/>
          </a:xfrm>
          <a:prstGeom prst="roundRect">
            <a:avLst/>
          </a:prstGeom>
          <a:solidFill>
            <a:srgbClr val="FFFF99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 sz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Конечный результат: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/>
              </a:rPr>
              <a:t>В результате проделанной нами работы 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</a:rPr>
              <a:t>дети и родители получили положительные эмоции, хорошо шли на контакт с педагогами в сотрудничестве данного проекта, согласились с поставленными задачами и  дальше поддерживать 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интерес к космосу.</a:t>
            </a:r>
          </a:p>
          <a:p>
            <a:pPr>
              <a:spcAft>
                <a:spcPts val="0"/>
              </a:spcAft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Дети заинтересованы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темой о космосе, проявляют познавательную активность.</a:t>
            </a:r>
            <a:endParaRPr lang="ru-RU" sz="1400" dirty="0">
              <a:ea typeface="Calibri"/>
              <a:cs typeface="Times New Roman"/>
            </a:endParaRP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12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1\Desktop\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43808" y="1772816"/>
            <a:ext cx="6062878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b="1" dirty="0">
                <a:solidFill>
                  <a:srgbClr val="FF0000"/>
                </a:solidFill>
                <a:latin typeface="Wooden Ship Decorated" pitchFamily="2" charset="0"/>
              </a:rPr>
              <a:t>Спасибо </a:t>
            </a:r>
            <a:endParaRPr lang="ru-RU" sz="8800" b="1" dirty="0" smtClean="0">
              <a:solidFill>
                <a:srgbClr val="FF0000"/>
              </a:solidFill>
              <a:latin typeface="Wooden Ship Decorated" pitchFamily="2" charset="0"/>
            </a:endParaRPr>
          </a:p>
          <a:p>
            <a:r>
              <a:rPr lang="ru-RU" sz="8800" b="1" dirty="0" smtClean="0">
                <a:solidFill>
                  <a:srgbClr val="FF0000"/>
                </a:solidFill>
                <a:latin typeface="Wooden Ship Decorated" pitchFamily="2" charset="0"/>
              </a:rPr>
              <a:t>   за </a:t>
            </a:r>
          </a:p>
          <a:p>
            <a:r>
              <a:rPr lang="ru-RU" sz="8800" b="1" dirty="0" smtClean="0">
                <a:solidFill>
                  <a:srgbClr val="FF0000"/>
                </a:solidFill>
                <a:latin typeface="Wooden Ship Decorated" pitchFamily="2" charset="0"/>
              </a:rPr>
              <a:t>внимание</a:t>
            </a:r>
            <a:r>
              <a:rPr lang="ru-RU" sz="8800" b="1" dirty="0">
                <a:solidFill>
                  <a:srgbClr val="FF0000"/>
                </a:solidFill>
                <a:latin typeface="Wooden Ship Decorated" pitchFamily="2" charset="0"/>
              </a:rPr>
              <a:t>!!!</a:t>
            </a:r>
            <a:endParaRPr lang="ru-RU" sz="8800" dirty="0">
              <a:solidFill>
                <a:srgbClr val="FF0000"/>
              </a:solidFill>
              <a:effectLst/>
              <a:latin typeface="Wooden Ship Decorate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38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579</Words>
  <Application>Microsoft Office PowerPoint</Application>
  <PresentationFormat>Экран (4:3)</PresentationFormat>
  <Paragraphs>97</Paragraphs>
  <Slides>32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Тема Office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F1</dc:creator>
  <cp:lastModifiedBy>F1</cp:lastModifiedBy>
  <cp:revision>36</cp:revision>
  <dcterms:created xsi:type="dcterms:W3CDTF">2022-04-20T16:19:07Z</dcterms:created>
  <dcterms:modified xsi:type="dcterms:W3CDTF">2022-09-10T16:29:46Z</dcterms:modified>
</cp:coreProperties>
</file>