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diagrams/quickStyle1.xml" ContentType="application/vnd.openxmlformats-officedocument.drawingml.diagramStyl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notesSlides/notesSlide15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  <p:sldMasterId id="2147483694" r:id="rId2"/>
    <p:sldMasterId id="2147483706" r:id="rId3"/>
    <p:sldMasterId id="2147483718" r:id="rId4"/>
    <p:sldMasterId id="2147483730" r:id="rId5"/>
    <p:sldMasterId id="2147483742" r:id="rId6"/>
    <p:sldMasterId id="2147483768" r:id="rId7"/>
  </p:sldMasterIdLst>
  <p:notesMasterIdLst>
    <p:notesMasterId r:id="rId57"/>
  </p:notesMasterIdLst>
  <p:sldIdLst>
    <p:sldId id="256" r:id="rId8"/>
    <p:sldId id="259" r:id="rId9"/>
    <p:sldId id="277" r:id="rId10"/>
    <p:sldId id="278" r:id="rId11"/>
    <p:sldId id="279" r:id="rId12"/>
    <p:sldId id="258" r:id="rId13"/>
    <p:sldId id="264" r:id="rId14"/>
    <p:sldId id="265" r:id="rId15"/>
    <p:sldId id="321" r:id="rId16"/>
    <p:sldId id="320" r:id="rId17"/>
    <p:sldId id="322" r:id="rId18"/>
    <p:sldId id="260" r:id="rId19"/>
    <p:sldId id="266" r:id="rId20"/>
    <p:sldId id="318" r:id="rId21"/>
    <p:sldId id="312" r:id="rId22"/>
    <p:sldId id="313" r:id="rId23"/>
    <p:sldId id="314" r:id="rId24"/>
    <p:sldId id="315" r:id="rId25"/>
    <p:sldId id="316" r:id="rId26"/>
    <p:sldId id="317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24" r:id="rId35"/>
    <p:sldId id="319" r:id="rId36"/>
    <p:sldId id="280" r:id="rId37"/>
    <p:sldId id="281" r:id="rId38"/>
    <p:sldId id="282" r:id="rId39"/>
    <p:sldId id="323" r:id="rId40"/>
    <p:sldId id="284" r:id="rId41"/>
    <p:sldId id="285" r:id="rId42"/>
    <p:sldId id="286" r:id="rId43"/>
    <p:sldId id="288" r:id="rId44"/>
    <p:sldId id="290" r:id="rId45"/>
    <p:sldId id="291" r:id="rId46"/>
    <p:sldId id="293" r:id="rId47"/>
    <p:sldId id="294" r:id="rId48"/>
    <p:sldId id="295" r:id="rId49"/>
    <p:sldId id="301" r:id="rId50"/>
    <p:sldId id="303" r:id="rId51"/>
    <p:sldId id="325" r:id="rId52"/>
    <p:sldId id="268" r:id="rId53"/>
    <p:sldId id="270" r:id="rId54"/>
    <p:sldId id="273" r:id="rId55"/>
    <p:sldId id="276" r:id="rId5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455" autoAdjust="0"/>
  </p:normalViewPr>
  <p:slideViewPr>
    <p:cSldViewPr snapToGrid="0">
      <p:cViewPr varScale="1">
        <p:scale>
          <a:sx n="80" d="100"/>
          <a:sy n="80" d="100"/>
        </p:scale>
        <p:origin x="-96" y="-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64272F-1BDA-4B31-8261-2F424A2861D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AEF8AB-AFB3-4C4E-B45E-D21184A1C9AA}">
      <dgm:prSet phldrT="[Текст]" custT="1"/>
      <dgm:spPr/>
      <dgm:t>
        <a:bodyPr/>
        <a:lstStyle/>
        <a:p>
          <a:r>
            <a:rPr lang="uk-UA" sz="3600" b="1" dirty="0" err="1" smtClean="0">
              <a:latin typeface="Comic Sans MS" panose="030F0702030302020204" pitchFamily="66" charset="0"/>
              <a:cs typeface="Times New Roman" pitchFamily="18" charset="0"/>
            </a:rPr>
            <a:t>Развитие</a:t>
          </a:r>
          <a:r>
            <a:rPr lang="uk-UA" sz="3600" b="1" dirty="0" smtClean="0">
              <a:latin typeface="Comic Sans MS" panose="030F0702030302020204" pitchFamily="66" charset="0"/>
              <a:cs typeface="Times New Roman" pitchFamily="18" charset="0"/>
            </a:rPr>
            <a:t> </a:t>
          </a:r>
          <a:r>
            <a:rPr lang="uk-UA" sz="3600" b="1" dirty="0" err="1" smtClean="0">
              <a:latin typeface="Comic Sans MS" panose="030F0702030302020204" pitchFamily="66" charset="0"/>
              <a:cs typeface="Times New Roman" pitchFamily="18" charset="0"/>
            </a:rPr>
            <a:t>творческих</a:t>
          </a:r>
          <a:r>
            <a:rPr lang="uk-UA" sz="3600" b="1" dirty="0" smtClean="0">
              <a:latin typeface="Comic Sans MS" panose="030F0702030302020204" pitchFamily="66" charset="0"/>
              <a:cs typeface="Times New Roman" pitchFamily="18" charset="0"/>
            </a:rPr>
            <a:t> </a:t>
          </a:r>
          <a:r>
            <a:rPr lang="uk-UA" sz="3600" b="1" dirty="0" err="1" smtClean="0">
              <a:latin typeface="Comic Sans MS" panose="030F0702030302020204" pitchFamily="66" charset="0"/>
              <a:cs typeface="Times New Roman" pitchFamily="18" charset="0"/>
            </a:rPr>
            <a:t>способностей</a:t>
          </a:r>
          <a:endParaRPr lang="ru-RU" sz="3600" b="1" dirty="0">
            <a:latin typeface="Comic Sans MS" panose="030F0702030302020204" pitchFamily="66" charset="0"/>
            <a:cs typeface="Times New Roman" pitchFamily="18" charset="0"/>
          </a:endParaRPr>
        </a:p>
      </dgm:t>
    </dgm:pt>
    <dgm:pt modelId="{53AF1BB0-D3BE-4CF8-AB5E-A3F804605257}" type="parTrans" cxnId="{F15F667F-32D0-41CE-80D8-73F9FCCA1D3D}">
      <dgm:prSet/>
      <dgm:spPr/>
      <dgm:t>
        <a:bodyPr/>
        <a:lstStyle/>
        <a:p>
          <a:endParaRPr lang="ru-RU"/>
        </a:p>
      </dgm:t>
    </dgm:pt>
    <dgm:pt modelId="{1DC253DA-3B4A-468A-897D-E3267B9610A3}" type="sibTrans" cxnId="{F15F667F-32D0-41CE-80D8-73F9FCCA1D3D}">
      <dgm:prSet/>
      <dgm:spPr/>
      <dgm:t>
        <a:bodyPr/>
        <a:lstStyle/>
        <a:p>
          <a:endParaRPr lang="ru-RU"/>
        </a:p>
      </dgm:t>
    </dgm:pt>
    <dgm:pt modelId="{9D4B0788-17B9-4191-82FC-BF1CF30B791A}">
      <dgm:prSet custT="1"/>
      <dgm:spPr/>
      <dgm:t>
        <a:bodyPr/>
        <a:lstStyle/>
        <a:p>
          <a:r>
            <a:rPr lang="ru-RU" sz="1800" b="1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Проблемное</a:t>
          </a:r>
          <a:r>
            <a:rPr lang="ru-RU" sz="1800" b="1" cap="none" spc="0" baseline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 обучение</a:t>
          </a:r>
          <a:endParaRPr lang="ru-RU" sz="1800" b="1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  <a:cs typeface="Times New Roman" pitchFamily="18" charset="0"/>
          </a:endParaRPr>
        </a:p>
      </dgm:t>
    </dgm:pt>
    <dgm:pt modelId="{8D347A20-5D27-46E1-A622-9E0394ECABEC}" type="parTrans" cxnId="{3C264BA9-C907-4F2F-A2E4-431C591050AA}">
      <dgm:prSet/>
      <dgm:spPr/>
      <dgm:t>
        <a:bodyPr/>
        <a:lstStyle/>
        <a:p>
          <a:endParaRPr lang="ru-RU"/>
        </a:p>
      </dgm:t>
    </dgm:pt>
    <dgm:pt modelId="{06BF6385-AC7E-43A2-AA84-8BAAE97139E2}" type="sibTrans" cxnId="{3C264BA9-C907-4F2F-A2E4-431C591050AA}">
      <dgm:prSet/>
      <dgm:spPr/>
      <dgm:t>
        <a:bodyPr/>
        <a:lstStyle/>
        <a:p>
          <a:endParaRPr lang="ru-RU"/>
        </a:p>
      </dgm:t>
    </dgm:pt>
    <dgm:pt modelId="{98CE6896-B82F-423E-BF22-AF1EDF59ED9F}">
      <dgm:prSet custT="1"/>
      <dgm:spPr/>
      <dgm:t>
        <a:bodyPr anchor="t" anchorCtr="0"/>
        <a:lstStyle/>
        <a:p>
          <a:pPr algn="just"/>
          <a:r>
            <a:rPr lang="ru-RU" sz="14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Направлено на развитие самостоятельности ученика. Основной идеей этого подхода является построение учебной деятельности через решение познавательных учебных задач или заданий, имеющих незаполненные места, недостаточные условия для получения ответа.</a:t>
          </a:r>
          <a:endParaRPr lang="ru-RU" sz="1400" b="1" dirty="0">
            <a:solidFill>
              <a:schemeClr val="accent6">
                <a:lumMod val="90000"/>
                <a:lumOff val="10000"/>
              </a:schemeClr>
            </a:solidFill>
          </a:endParaRPr>
        </a:p>
      </dgm:t>
    </dgm:pt>
    <dgm:pt modelId="{556DF53E-FBC2-4685-BE2A-46ECDC2CEBE7}" type="parTrans" cxnId="{6E2D61E6-37C8-4CC6-8C34-2869643E8E45}">
      <dgm:prSet/>
      <dgm:spPr/>
      <dgm:t>
        <a:bodyPr/>
        <a:lstStyle/>
        <a:p>
          <a:endParaRPr lang="ru-RU"/>
        </a:p>
      </dgm:t>
    </dgm:pt>
    <dgm:pt modelId="{5D9657B5-1BE4-47CA-ABD1-E257CE245C0B}" type="sibTrans" cxnId="{6E2D61E6-37C8-4CC6-8C34-2869643E8E45}">
      <dgm:prSet/>
      <dgm:spPr/>
      <dgm:t>
        <a:bodyPr/>
        <a:lstStyle/>
        <a:p>
          <a:endParaRPr lang="ru-RU"/>
        </a:p>
      </dgm:t>
    </dgm:pt>
    <dgm:pt modelId="{561A9060-6C5A-441B-8F94-BFE1C06C9D26}">
      <dgm:prSet custT="1"/>
      <dgm:spPr/>
      <dgm:t>
        <a:bodyPr/>
        <a:lstStyle/>
        <a:p>
          <a:r>
            <a:rPr lang="ru-RU" sz="1800" b="1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Игры на уроках физики</a:t>
          </a:r>
          <a:endParaRPr lang="ru-RU" sz="1800" b="1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</a:endParaRPr>
        </a:p>
      </dgm:t>
    </dgm:pt>
    <dgm:pt modelId="{21E789DA-B60B-46DC-8ED2-032D08A43321}" type="parTrans" cxnId="{173E49D8-7524-4868-8D4B-AB7E40EE189C}">
      <dgm:prSet/>
      <dgm:spPr/>
      <dgm:t>
        <a:bodyPr/>
        <a:lstStyle/>
        <a:p>
          <a:endParaRPr lang="ru-RU"/>
        </a:p>
      </dgm:t>
    </dgm:pt>
    <dgm:pt modelId="{9BAFC9E2-5F5E-450B-8DF9-C3497D3A0A2B}" type="sibTrans" cxnId="{173E49D8-7524-4868-8D4B-AB7E40EE189C}">
      <dgm:prSet/>
      <dgm:spPr/>
      <dgm:t>
        <a:bodyPr/>
        <a:lstStyle/>
        <a:p>
          <a:endParaRPr lang="ru-RU"/>
        </a:p>
      </dgm:t>
    </dgm:pt>
    <dgm:pt modelId="{7F8DF36E-7939-4962-A338-39F7A046E079}">
      <dgm:prSet custT="1"/>
      <dgm:spPr/>
      <dgm:t>
        <a:bodyPr anchor="t" anchorCtr="0"/>
        <a:lstStyle/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1. Игры для изучения нового материала.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2.  Ролевые игры.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3. Игры для проверки знаний.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4.Игры для закрепления.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6.  Обобщающие игры.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7.Комплексные игровые системы </a:t>
          </a:r>
        </a:p>
        <a:p>
          <a:pPr algn="just"/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63345019-7F19-4318-87D8-D31F56FB97A1}" type="parTrans" cxnId="{F13C68D9-5E44-4CC5-98CE-C1AACE765B7D}">
      <dgm:prSet/>
      <dgm:spPr/>
      <dgm:t>
        <a:bodyPr/>
        <a:lstStyle/>
        <a:p>
          <a:endParaRPr lang="ru-RU"/>
        </a:p>
      </dgm:t>
    </dgm:pt>
    <dgm:pt modelId="{7C3A693A-EB25-45DD-A835-9A71C766A7B6}" type="sibTrans" cxnId="{F13C68D9-5E44-4CC5-98CE-C1AACE765B7D}">
      <dgm:prSet/>
      <dgm:spPr/>
      <dgm:t>
        <a:bodyPr/>
        <a:lstStyle/>
        <a:p>
          <a:endParaRPr lang="ru-RU"/>
        </a:p>
      </dgm:t>
    </dgm:pt>
    <dgm:pt modelId="{A21542C0-74B8-4FC5-84B0-47CED1FE9A66}">
      <dgm:prSet custT="1"/>
      <dgm:spPr/>
      <dgm:t>
        <a:bodyPr/>
        <a:lstStyle/>
        <a:p>
          <a:r>
            <a:rPr lang="ru-RU" sz="1800" b="1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Метод проектов</a:t>
          </a:r>
          <a:endParaRPr lang="ru-RU" sz="1800" b="1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  <a:cs typeface="Times New Roman" pitchFamily="18" charset="0"/>
          </a:endParaRPr>
        </a:p>
      </dgm:t>
    </dgm:pt>
    <dgm:pt modelId="{08BDDB32-D1A0-4167-9AA6-9E80B9B2F513}" type="parTrans" cxnId="{EC4197B8-4D47-40F1-9D16-555621E0AC1B}">
      <dgm:prSet/>
      <dgm:spPr/>
      <dgm:t>
        <a:bodyPr/>
        <a:lstStyle/>
        <a:p>
          <a:endParaRPr lang="ru-RU"/>
        </a:p>
      </dgm:t>
    </dgm:pt>
    <dgm:pt modelId="{393547C5-F260-4074-9FA7-FA7C5B8F1DA3}" type="sibTrans" cxnId="{EC4197B8-4D47-40F1-9D16-555621E0AC1B}">
      <dgm:prSet/>
      <dgm:spPr/>
      <dgm:t>
        <a:bodyPr/>
        <a:lstStyle/>
        <a:p>
          <a:endParaRPr lang="ru-RU"/>
        </a:p>
      </dgm:t>
    </dgm:pt>
    <dgm:pt modelId="{AF9FC2B1-3382-4DB1-8A4E-22AC26F69BB9}">
      <dgm:prSet custT="1"/>
      <dgm:spPr/>
      <dgm:t>
        <a:bodyPr anchor="t" anchorCtr="0"/>
        <a:lstStyle/>
        <a:p>
          <a:pPr algn="l"/>
          <a:r>
            <a:rPr lang="ru-RU" sz="16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1</a:t>
          </a:r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. Рефлексивные              умения.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2.Поисковые  умения.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3.Умения и навыки работы в сотрудничестве.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4.Коммуникативные умения.</a:t>
          </a:r>
        </a:p>
        <a:p>
          <a:pPr algn="just"/>
          <a:r>
            <a:rPr lang="ru-RU" sz="1500" b="1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5.Презентационные умения.</a:t>
          </a:r>
        </a:p>
        <a:p>
          <a:pPr algn="just"/>
          <a:endParaRPr lang="ru-RU" sz="1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7B138B3-CF65-4FDD-8FCB-0756FF31AA73}" type="parTrans" cxnId="{A2FF77BA-3E99-4F09-8ED7-2A4B8CDFE3D5}">
      <dgm:prSet/>
      <dgm:spPr/>
      <dgm:t>
        <a:bodyPr/>
        <a:lstStyle/>
        <a:p>
          <a:endParaRPr lang="ru-RU"/>
        </a:p>
      </dgm:t>
    </dgm:pt>
    <dgm:pt modelId="{9708435E-1C02-4D23-BA20-05CF64C4418E}" type="sibTrans" cxnId="{A2FF77BA-3E99-4F09-8ED7-2A4B8CDFE3D5}">
      <dgm:prSet/>
      <dgm:spPr/>
      <dgm:t>
        <a:bodyPr/>
        <a:lstStyle/>
        <a:p>
          <a:endParaRPr lang="ru-RU"/>
        </a:p>
      </dgm:t>
    </dgm:pt>
    <dgm:pt modelId="{356A8D69-0086-410C-BC3D-6EBE2F9C58A5}" type="pres">
      <dgm:prSet presAssocID="{7B64272F-1BDA-4B31-8261-2F424A2861D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8B8F797-E0CD-4647-A1AB-A39D818BCCA9}" type="pres">
      <dgm:prSet presAssocID="{6DAEF8AB-AFB3-4C4E-B45E-D21184A1C9AA}" presName="hierRoot1" presStyleCnt="0"/>
      <dgm:spPr/>
    </dgm:pt>
    <dgm:pt modelId="{20C4F025-4131-4785-91D3-047BCFA4B580}" type="pres">
      <dgm:prSet presAssocID="{6DAEF8AB-AFB3-4C4E-B45E-D21184A1C9AA}" presName="composite" presStyleCnt="0"/>
      <dgm:spPr/>
    </dgm:pt>
    <dgm:pt modelId="{31EA6EB7-27AB-4B72-AF9D-908B22F54C82}" type="pres">
      <dgm:prSet presAssocID="{6DAEF8AB-AFB3-4C4E-B45E-D21184A1C9AA}" presName="background" presStyleLbl="node0" presStyleIdx="0" presStyleCnt="1"/>
      <dgm:spPr/>
    </dgm:pt>
    <dgm:pt modelId="{DCBBE037-B05E-46D7-88BE-EE25E66F9862}" type="pres">
      <dgm:prSet presAssocID="{6DAEF8AB-AFB3-4C4E-B45E-D21184A1C9AA}" presName="text" presStyleLbl="fgAcc0" presStyleIdx="0" presStyleCnt="1" custScaleX="344615" custScaleY="65090" custLinFactNeighborX="-8312" custLinFactNeighborY="-257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B7F7D3-7D4C-4B82-AC27-6FF518484DD4}" type="pres">
      <dgm:prSet presAssocID="{6DAEF8AB-AFB3-4C4E-B45E-D21184A1C9AA}" presName="hierChild2" presStyleCnt="0"/>
      <dgm:spPr/>
    </dgm:pt>
    <dgm:pt modelId="{3BC97539-6FDF-46E4-A17B-CB1E184D8AAA}" type="pres">
      <dgm:prSet presAssocID="{8D347A20-5D27-46E1-A622-9E0394ECABEC}" presName="Name10" presStyleLbl="parChTrans1D2" presStyleIdx="0" presStyleCnt="3"/>
      <dgm:spPr/>
      <dgm:t>
        <a:bodyPr/>
        <a:lstStyle/>
        <a:p>
          <a:endParaRPr lang="ru-RU"/>
        </a:p>
      </dgm:t>
    </dgm:pt>
    <dgm:pt modelId="{2112A44A-41A3-449F-A957-183079ED75CB}" type="pres">
      <dgm:prSet presAssocID="{9D4B0788-17B9-4191-82FC-BF1CF30B791A}" presName="hierRoot2" presStyleCnt="0"/>
      <dgm:spPr/>
    </dgm:pt>
    <dgm:pt modelId="{F69D1975-EF40-405F-8F2F-C4D76749F95A}" type="pres">
      <dgm:prSet presAssocID="{9D4B0788-17B9-4191-82FC-BF1CF30B791A}" presName="composite2" presStyleCnt="0"/>
      <dgm:spPr/>
    </dgm:pt>
    <dgm:pt modelId="{F44CE76A-5B92-4FEB-A03C-5B013D128EA5}" type="pres">
      <dgm:prSet presAssocID="{9D4B0788-17B9-4191-82FC-BF1CF30B791A}" presName="background2" presStyleLbl="node2" presStyleIdx="0" presStyleCnt="3"/>
      <dgm:spPr/>
    </dgm:pt>
    <dgm:pt modelId="{E6279F43-A8EE-4627-86E3-2B6BDB838C16}" type="pres">
      <dgm:prSet presAssocID="{9D4B0788-17B9-4191-82FC-BF1CF30B791A}" presName="text2" presStyleLbl="fgAcc2" presStyleIdx="0" presStyleCnt="3" custScaleY="50502" custLinFactNeighborX="-14258" custLinFactNeighborY="-177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0D9562-2EDA-4661-853C-DAD808325AEA}" type="pres">
      <dgm:prSet presAssocID="{9D4B0788-17B9-4191-82FC-BF1CF30B791A}" presName="hierChild3" presStyleCnt="0"/>
      <dgm:spPr/>
    </dgm:pt>
    <dgm:pt modelId="{EC76EACF-1AD5-4D47-B18E-65951D91931C}" type="pres">
      <dgm:prSet presAssocID="{556DF53E-FBC2-4685-BE2A-46ECDC2CEBE7}" presName="Name17" presStyleLbl="parChTrans1D3" presStyleIdx="0" presStyleCnt="3"/>
      <dgm:spPr/>
      <dgm:t>
        <a:bodyPr/>
        <a:lstStyle/>
        <a:p>
          <a:endParaRPr lang="ru-RU"/>
        </a:p>
      </dgm:t>
    </dgm:pt>
    <dgm:pt modelId="{4D7EEEE7-253E-4B29-BFCA-7144AFA98602}" type="pres">
      <dgm:prSet presAssocID="{98CE6896-B82F-423E-BF22-AF1EDF59ED9F}" presName="hierRoot3" presStyleCnt="0"/>
      <dgm:spPr/>
    </dgm:pt>
    <dgm:pt modelId="{8C095DD6-8EDA-4FF3-974D-B4F7F4D0676B}" type="pres">
      <dgm:prSet presAssocID="{98CE6896-B82F-423E-BF22-AF1EDF59ED9F}" presName="composite3" presStyleCnt="0"/>
      <dgm:spPr/>
    </dgm:pt>
    <dgm:pt modelId="{E66F255B-4EE4-4FCE-B9C3-88DFCB460953}" type="pres">
      <dgm:prSet presAssocID="{98CE6896-B82F-423E-BF22-AF1EDF59ED9F}" presName="background3" presStyleLbl="node3" presStyleIdx="0" presStyleCnt="3"/>
      <dgm:spPr/>
    </dgm:pt>
    <dgm:pt modelId="{4C32C8CB-D5ED-4CD8-98DA-BD8B55461A36}" type="pres">
      <dgm:prSet presAssocID="{98CE6896-B82F-423E-BF22-AF1EDF59ED9F}" presName="text3" presStyleLbl="fgAcc3" presStyleIdx="0" presStyleCnt="3" custScaleY="190100" custLinFactNeighborX="-9679" custLinFactNeighborY="-123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6BE97A-51CC-4047-8ECA-EC6005FC5666}" type="pres">
      <dgm:prSet presAssocID="{98CE6896-B82F-423E-BF22-AF1EDF59ED9F}" presName="hierChild4" presStyleCnt="0"/>
      <dgm:spPr/>
    </dgm:pt>
    <dgm:pt modelId="{2C3C3A53-5728-4022-93BF-83BDEFA9CDF8}" type="pres">
      <dgm:prSet presAssocID="{21E789DA-B60B-46DC-8ED2-032D08A43321}" presName="Name10" presStyleLbl="parChTrans1D2" presStyleIdx="1" presStyleCnt="3"/>
      <dgm:spPr/>
      <dgm:t>
        <a:bodyPr/>
        <a:lstStyle/>
        <a:p>
          <a:endParaRPr lang="ru-RU"/>
        </a:p>
      </dgm:t>
    </dgm:pt>
    <dgm:pt modelId="{9E77D926-01D8-4886-92AC-FE1C1229610F}" type="pres">
      <dgm:prSet presAssocID="{561A9060-6C5A-441B-8F94-BFE1C06C9D26}" presName="hierRoot2" presStyleCnt="0"/>
      <dgm:spPr/>
    </dgm:pt>
    <dgm:pt modelId="{E823F018-C1DB-4B97-9FB5-1F73CE37135E}" type="pres">
      <dgm:prSet presAssocID="{561A9060-6C5A-441B-8F94-BFE1C06C9D26}" presName="composite2" presStyleCnt="0"/>
      <dgm:spPr/>
    </dgm:pt>
    <dgm:pt modelId="{EFD37C3F-11C9-46FA-96AD-86B242CB1F2F}" type="pres">
      <dgm:prSet presAssocID="{561A9060-6C5A-441B-8F94-BFE1C06C9D26}" presName="background2" presStyleLbl="node2" presStyleIdx="1" presStyleCnt="3"/>
      <dgm:spPr/>
    </dgm:pt>
    <dgm:pt modelId="{3C9523B2-255D-45DF-94E0-23655C20696A}" type="pres">
      <dgm:prSet presAssocID="{561A9060-6C5A-441B-8F94-BFE1C06C9D26}" presName="text2" presStyleLbl="fgAcc2" presStyleIdx="1" presStyleCnt="3" custScaleY="51768" custLinFactNeighborX="-7473" custLinFactNeighborY="-177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109BDE-652A-440E-A9D1-4A729B2E002D}" type="pres">
      <dgm:prSet presAssocID="{561A9060-6C5A-441B-8F94-BFE1C06C9D26}" presName="hierChild3" presStyleCnt="0"/>
      <dgm:spPr/>
    </dgm:pt>
    <dgm:pt modelId="{11F37594-1571-4BE3-83D2-B99AD5C0176F}" type="pres">
      <dgm:prSet presAssocID="{63345019-7F19-4318-87D8-D31F56FB97A1}" presName="Name17" presStyleLbl="parChTrans1D3" presStyleIdx="1" presStyleCnt="3"/>
      <dgm:spPr/>
      <dgm:t>
        <a:bodyPr/>
        <a:lstStyle/>
        <a:p>
          <a:endParaRPr lang="ru-RU"/>
        </a:p>
      </dgm:t>
    </dgm:pt>
    <dgm:pt modelId="{E71F6066-FC5C-4AA1-BBF1-D4E45337C9F6}" type="pres">
      <dgm:prSet presAssocID="{7F8DF36E-7939-4962-A338-39F7A046E079}" presName="hierRoot3" presStyleCnt="0"/>
      <dgm:spPr/>
    </dgm:pt>
    <dgm:pt modelId="{CC143AC7-DC24-4756-893B-E69C1AF5A332}" type="pres">
      <dgm:prSet presAssocID="{7F8DF36E-7939-4962-A338-39F7A046E079}" presName="composite3" presStyleCnt="0"/>
      <dgm:spPr/>
    </dgm:pt>
    <dgm:pt modelId="{508F998A-1EC3-46F6-965F-3AAF7BF98AB4}" type="pres">
      <dgm:prSet presAssocID="{7F8DF36E-7939-4962-A338-39F7A046E079}" presName="background3" presStyleLbl="node3" presStyleIdx="1" presStyleCnt="3"/>
      <dgm:spPr/>
    </dgm:pt>
    <dgm:pt modelId="{CC416E9D-3000-483F-B158-2CEDD633BDA7}" type="pres">
      <dgm:prSet presAssocID="{7F8DF36E-7939-4962-A338-39F7A046E079}" presName="text3" presStyleLbl="fgAcc3" presStyleIdx="1" presStyleCnt="3" custScaleY="182522" custLinFactNeighborX="-7473" custLinFactNeighborY="-62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1EE048-2724-4CCD-B398-65C1134B319A}" type="pres">
      <dgm:prSet presAssocID="{7F8DF36E-7939-4962-A338-39F7A046E079}" presName="hierChild4" presStyleCnt="0"/>
      <dgm:spPr/>
    </dgm:pt>
    <dgm:pt modelId="{5228CF0F-AE2D-4853-BDE7-9B20E0CBF71F}" type="pres">
      <dgm:prSet presAssocID="{08BDDB32-D1A0-4167-9AA6-9E80B9B2F513}" presName="Name10" presStyleLbl="parChTrans1D2" presStyleIdx="2" presStyleCnt="3"/>
      <dgm:spPr/>
      <dgm:t>
        <a:bodyPr/>
        <a:lstStyle/>
        <a:p>
          <a:endParaRPr lang="ru-RU"/>
        </a:p>
      </dgm:t>
    </dgm:pt>
    <dgm:pt modelId="{DB5CE043-ECC5-40A8-9FC7-B9919A060DDA}" type="pres">
      <dgm:prSet presAssocID="{A21542C0-74B8-4FC5-84B0-47CED1FE9A66}" presName="hierRoot2" presStyleCnt="0"/>
      <dgm:spPr/>
    </dgm:pt>
    <dgm:pt modelId="{B19ED6A2-6A76-4D9F-AECE-731CDD22AE9A}" type="pres">
      <dgm:prSet presAssocID="{A21542C0-74B8-4FC5-84B0-47CED1FE9A66}" presName="composite2" presStyleCnt="0"/>
      <dgm:spPr/>
    </dgm:pt>
    <dgm:pt modelId="{CD808092-FCCD-4D5C-B5E5-11F328C04F35}" type="pres">
      <dgm:prSet presAssocID="{A21542C0-74B8-4FC5-84B0-47CED1FE9A66}" presName="background2" presStyleLbl="node2" presStyleIdx="2" presStyleCnt="3"/>
      <dgm:spPr/>
    </dgm:pt>
    <dgm:pt modelId="{B66863C6-529B-4984-8699-BDF061F668FC}" type="pres">
      <dgm:prSet presAssocID="{A21542C0-74B8-4FC5-84B0-47CED1FE9A66}" presName="text2" presStyleLbl="fgAcc2" presStyleIdx="2" presStyleCnt="3" custScaleY="45613" custLinFactNeighborX="5605" custLinFactNeighborY="-177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C7DE3B-8DB4-469F-B043-24FA59143502}" type="pres">
      <dgm:prSet presAssocID="{A21542C0-74B8-4FC5-84B0-47CED1FE9A66}" presName="hierChild3" presStyleCnt="0"/>
      <dgm:spPr/>
    </dgm:pt>
    <dgm:pt modelId="{6CCF728F-094F-4312-8D14-CF51321DB31C}" type="pres">
      <dgm:prSet presAssocID="{07B138B3-CF65-4FDD-8FCB-0756FF31AA73}" presName="Name17" presStyleLbl="parChTrans1D3" presStyleIdx="2" presStyleCnt="3"/>
      <dgm:spPr/>
      <dgm:t>
        <a:bodyPr/>
        <a:lstStyle/>
        <a:p>
          <a:endParaRPr lang="ru-RU"/>
        </a:p>
      </dgm:t>
    </dgm:pt>
    <dgm:pt modelId="{5DD4F810-854C-487B-977A-4C1A4C83B680}" type="pres">
      <dgm:prSet presAssocID="{AF9FC2B1-3382-4DB1-8A4E-22AC26F69BB9}" presName="hierRoot3" presStyleCnt="0"/>
      <dgm:spPr/>
    </dgm:pt>
    <dgm:pt modelId="{D0061869-494D-47CA-9A85-1CEB6E1CE9E4}" type="pres">
      <dgm:prSet presAssocID="{AF9FC2B1-3382-4DB1-8A4E-22AC26F69BB9}" presName="composite3" presStyleCnt="0"/>
      <dgm:spPr/>
    </dgm:pt>
    <dgm:pt modelId="{A0E47784-9FC2-4C2E-B23B-C3C7729FE5A9}" type="pres">
      <dgm:prSet presAssocID="{AF9FC2B1-3382-4DB1-8A4E-22AC26F69BB9}" presName="background3" presStyleLbl="node3" presStyleIdx="2" presStyleCnt="3"/>
      <dgm:spPr/>
    </dgm:pt>
    <dgm:pt modelId="{672E5C6D-90B3-4B47-BE1C-CFAF0EC7D37F}" type="pres">
      <dgm:prSet presAssocID="{AF9FC2B1-3382-4DB1-8A4E-22AC26F69BB9}" presName="text3" presStyleLbl="fgAcc3" presStyleIdx="2" presStyleCnt="3" custScaleX="91017" custScaleY="179261" custLinFactNeighborX="-956" custLinFactNeighborY="-28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0D1B34-DED0-4A6D-9B80-69017A254A50}" type="pres">
      <dgm:prSet presAssocID="{AF9FC2B1-3382-4DB1-8A4E-22AC26F69BB9}" presName="hierChild4" presStyleCnt="0"/>
      <dgm:spPr/>
    </dgm:pt>
  </dgm:ptLst>
  <dgm:cxnLst>
    <dgm:cxn modelId="{CBEA3798-260E-4D4A-A10D-F06236D59FEE}" type="presOf" srcId="{63345019-7F19-4318-87D8-D31F56FB97A1}" destId="{11F37594-1571-4BE3-83D2-B99AD5C0176F}" srcOrd="0" destOrd="0" presId="urn:microsoft.com/office/officeart/2005/8/layout/hierarchy1"/>
    <dgm:cxn modelId="{6E2D61E6-37C8-4CC6-8C34-2869643E8E45}" srcId="{9D4B0788-17B9-4191-82FC-BF1CF30B791A}" destId="{98CE6896-B82F-423E-BF22-AF1EDF59ED9F}" srcOrd="0" destOrd="0" parTransId="{556DF53E-FBC2-4685-BE2A-46ECDC2CEBE7}" sibTransId="{5D9657B5-1BE4-47CA-ABD1-E257CE245C0B}"/>
    <dgm:cxn modelId="{C2FC5354-F7A8-4CF8-BBE9-CE2599B6CD7D}" type="presOf" srcId="{6DAEF8AB-AFB3-4C4E-B45E-D21184A1C9AA}" destId="{DCBBE037-B05E-46D7-88BE-EE25E66F9862}" srcOrd="0" destOrd="0" presId="urn:microsoft.com/office/officeart/2005/8/layout/hierarchy1"/>
    <dgm:cxn modelId="{EA032593-1C6D-40A8-867F-A6B50854F3BB}" type="presOf" srcId="{A21542C0-74B8-4FC5-84B0-47CED1FE9A66}" destId="{B66863C6-529B-4984-8699-BDF061F668FC}" srcOrd="0" destOrd="0" presId="urn:microsoft.com/office/officeart/2005/8/layout/hierarchy1"/>
    <dgm:cxn modelId="{0697608C-371F-4935-8C71-6CCFCD49FAC1}" type="presOf" srcId="{9D4B0788-17B9-4191-82FC-BF1CF30B791A}" destId="{E6279F43-A8EE-4627-86E3-2B6BDB838C16}" srcOrd="0" destOrd="0" presId="urn:microsoft.com/office/officeart/2005/8/layout/hierarchy1"/>
    <dgm:cxn modelId="{173E49D8-7524-4868-8D4B-AB7E40EE189C}" srcId="{6DAEF8AB-AFB3-4C4E-B45E-D21184A1C9AA}" destId="{561A9060-6C5A-441B-8F94-BFE1C06C9D26}" srcOrd="1" destOrd="0" parTransId="{21E789DA-B60B-46DC-8ED2-032D08A43321}" sibTransId="{9BAFC9E2-5F5E-450B-8DF9-C3497D3A0A2B}"/>
    <dgm:cxn modelId="{20A75B50-C530-4CD2-97C7-7EA534CB43F7}" type="presOf" srcId="{98CE6896-B82F-423E-BF22-AF1EDF59ED9F}" destId="{4C32C8CB-D5ED-4CD8-98DA-BD8B55461A36}" srcOrd="0" destOrd="0" presId="urn:microsoft.com/office/officeart/2005/8/layout/hierarchy1"/>
    <dgm:cxn modelId="{A2FF77BA-3E99-4F09-8ED7-2A4B8CDFE3D5}" srcId="{A21542C0-74B8-4FC5-84B0-47CED1FE9A66}" destId="{AF9FC2B1-3382-4DB1-8A4E-22AC26F69BB9}" srcOrd="0" destOrd="0" parTransId="{07B138B3-CF65-4FDD-8FCB-0756FF31AA73}" sibTransId="{9708435E-1C02-4D23-BA20-05CF64C4418E}"/>
    <dgm:cxn modelId="{A7025D13-51EE-4198-903F-1D17B0D59364}" type="presOf" srcId="{07B138B3-CF65-4FDD-8FCB-0756FF31AA73}" destId="{6CCF728F-094F-4312-8D14-CF51321DB31C}" srcOrd="0" destOrd="0" presId="urn:microsoft.com/office/officeart/2005/8/layout/hierarchy1"/>
    <dgm:cxn modelId="{40961557-3C9D-49B6-9C4F-FA6146624C42}" type="presOf" srcId="{7B64272F-1BDA-4B31-8261-2F424A2861D0}" destId="{356A8D69-0086-410C-BC3D-6EBE2F9C58A5}" srcOrd="0" destOrd="0" presId="urn:microsoft.com/office/officeart/2005/8/layout/hierarchy1"/>
    <dgm:cxn modelId="{3C264BA9-C907-4F2F-A2E4-431C591050AA}" srcId="{6DAEF8AB-AFB3-4C4E-B45E-D21184A1C9AA}" destId="{9D4B0788-17B9-4191-82FC-BF1CF30B791A}" srcOrd="0" destOrd="0" parTransId="{8D347A20-5D27-46E1-A622-9E0394ECABEC}" sibTransId="{06BF6385-AC7E-43A2-AA84-8BAAE97139E2}"/>
    <dgm:cxn modelId="{E3B6647E-76A8-40F7-9D2E-A4BDC1D21033}" type="presOf" srcId="{08BDDB32-D1A0-4167-9AA6-9E80B9B2F513}" destId="{5228CF0F-AE2D-4853-BDE7-9B20E0CBF71F}" srcOrd="0" destOrd="0" presId="urn:microsoft.com/office/officeart/2005/8/layout/hierarchy1"/>
    <dgm:cxn modelId="{F13C68D9-5E44-4CC5-98CE-C1AACE765B7D}" srcId="{561A9060-6C5A-441B-8F94-BFE1C06C9D26}" destId="{7F8DF36E-7939-4962-A338-39F7A046E079}" srcOrd="0" destOrd="0" parTransId="{63345019-7F19-4318-87D8-D31F56FB97A1}" sibTransId="{7C3A693A-EB25-45DD-A835-9A71C766A7B6}"/>
    <dgm:cxn modelId="{F15F667F-32D0-41CE-80D8-73F9FCCA1D3D}" srcId="{7B64272F-1BDA-4B31-8261-2F424A2861D0}" destId="{6DAEF8AB-AFB3-4C4E-B45E-D21184A1C9AA}" srcOrd="0" destOrd="0" parTransId="{53AF1BB0-D3BE-4CF8-AB5E-A3F804605257}" sibTransId="{1DC253DA-3B4A-468A-897D-E3267B9610A3}"/>
    <dgm:cxn modelId="{93ACB809-1BAA-4D48-8B05-116C3008F96F}" type="presOf" srcId="{7F8DF36E-7939-4962-A338-39F7A046E079}" destId="{CC416E9D-3000-483F-B158-2CEDD633BDA7}" srcOrd="0" destOrd="0" presId="urn:microsoft.com/office/officeart/2005/8/layout/hierarchy1"/>
    <dgm:cxn modelId="{9BE4F87B-C35C-4732-95D5-6FCD08B6E248}" type="presOf" srcId="{AF9FC2B1-3382-4DB1-8A4E-22AC26F69BB9}" destId="{672E5C6D-90B3-4B47-BE1C-CFAF0EC7D37F}" srcOrd="0" destOrd="0" presId="urn:microsoft.com/office/officeart/2005/8/layout/hierarchy1"/>
    <dgm:cxn modelId="{73850E0E-8FB1-4395-B835-D621E72EBEFA}" type="presOf" srcId="{556DF53E-FBC2-4685-BE2A-46ECDC2CEBE7}" destId="{EC76EACF-1AD5-4D47-B18E-65951D91931C}" srcOrd="0" destOrd="0" presId="urn:microsoft.com/office/officeart/2005/8/layout/hierarchy1"/>
    <dgm:cxn modelId="{F459E8F4-8086-4A6F-96F8-62236AC853CF}" type="presOf" srcId="{561A9060-6C5A-441B-8F94-BFE1C06C9D26}" destId="{3C9523B2-255D-45DF-94E0-23655C20696A}" srcOrd="0" destOrd="0" presId="urn:microsoft.com/office/officeart/2005/8/layout/hierarchy1"/>
    <dgm:cxn modelId="{043541F7-9057-46D1-BB91-247CADA81C1D}" type="presOf" srcId="{21E789DA-B60B-46DC-8ED2-032D08A43321}" destId="{2C3C3A53-5728-4022-93BF-83BDEFA9CDF8}" srcOrd="0" destOrd="0" presId="urn:microsoft.com/office/officeart/2005/8/layout/hierarchy1"/>
    <dgm:cxn modelId="{4A905925-D033-46A4-BA9C-A03614201913}" type="presOf" srcId="{8D347A20-5D27-46E1-A622-9E0394ECABEC}" destId="{3BC97539-6FDF-46E4-A17B-CB1E184D8AAA}" srcOrd="0" destOrd="0" presId="urn:microsoft.com/office/officeart/2005/8/layout/hierarchy1"/>
    <dgm:cxn modelId="{EC4197B8-4D47-40F1-9D16-555621E0AC1B}" srcId="{6DAEF8AB-AFB3-4C4E-B45E-D21184A1C9AA}" destId="{A21542C0-74B8-4FC5-84B0-47CED1FE9A66}" srcOrd="2" destOrd="0" parTransId="{08BDDB32-D1A0-4167-9AA6-9E80B9B2F513}" sibTransId="{393547C5-F260-4074-9FA7-FA7C5B8F1DA3}"/>
    <dgm:cxn modelId="{1747F7EF-477E-4858-92F2-F3B5C2B14C75}" type="presParOf" srcId="{356A8D69-0086-410C-BC3D-6EBE2F9C58A5}" destId="{B8B8F797-E0CD-4647-A1AB-A39D818BCCA9}" srcOrd="0" destOrd="0" presId="urn:microsoft.com/office/officeart/2005/8/layout/hierarchy1"/>
    <dgm:cxn modelId="{8CDB0803-91B2-4A36-B4F3-BB29FB5E4A1F}" type="presParOf" srcId="{B8B8F797-E0CD-4647-A1AB-A39D818BCCA9}" destId="{20C4F025-4131-4785-91D3-047BCFA4B580}" srcOrd="0" destOrd="0" presId="urn:microsoft.com/office/officeart/2005/8/layout/hierarchy1"/>
    <dgm:cxn modelId="{BB57C029-0147-4A7D-9CD5-99C281167CB3}" type="presParOf" srcId="{20C4F025-4131-4785-91D3-047BCFA4B580}" destId="{31EA6EB7-27AB-4B72-AF9D-908B22F54C82}" srcOrd="0" destOrd="0" presId="urn:microsoft.com/office/officeart/2005/8/layout/hierarchy1"/>
    <dgm:cxn modelId="{C19042A4-9F1E-409A-804D-7ADFACBB3E5D}" type="presParOf" srcId="{20C4F025-4131-4785-91D3-047BCFA4B580}" destId="{DCBBE037-B05E-46D7-88BE-EE25E66F9862}" srcOrd="1" destOrd="0" presId="urn:microsoft.com/office/officeart/2005/8/layout/hierarchy1"/>
    <dgm:cxn modelId="{8E77BDB3-7A25-420E-99D6-4D5E4F406650}" type="presParOf" srcId="{B8B8F797-E0CD-4647-A1AB-A39D818BCCA9}" destId="{CAB7F7D3-7D4C-4B82-AC27-6FF518484DD4}" srcOrd="1" destOrd="0" presId="urn:microsoft.com/office/officeart/2005/8/layout/hierarchy1"/>
    <dgm:cxn modelId="{32435BB1-02A3-4209-A8A5-F71F558C0321}" type="presParOf" srcId="{CAB7F7D3-7D4C-4B82-AC27-6FF518484DD4}" destId="{3BC97539-6FDF-46E4-A17B-CB1E184D8AAA}" srcOrd="0" destOrd="0" presId="urn:microsoft.com/office/officeart/2005/8/layout/hierarchy1"/>
    <dgm:cxn modelId="{024B73F1-109E-4B8A-9621-5A511571F3D0}" type="presParOf" srcId="{CAB7F7D3-7D4C-4B82-AC27-6FF518484DD4}" destId="{2112A44A-41A3-449F-A957-183079ED75CB}" srcOrd="1" destOrd="0" presId="urn:microsoft.com/office/officeart/2005/8/layout/hierarchy1"/>
    <dgm:cxn modelId="{7164D070-581D-4599-B812-6C9B8CF2306D}" type="presParOf" srcId="{2112A44A-41A3-449F-A957-183079ED75CB}" destId="{F69D1975-EF40-405F-8F2F-C4D76749F95A}" srcOrd="0" destOrd="0" presId="urn:microsoft.com/office/officeart/2005/8/layout/hierarchy1"/>
    <dgm:cxn modelId="{F96A3937-F37F-440C-8C3B-DC86F8ACBD94}" type="presParOf" srcId="{F69D1975-EF40-405F-8F2F-C4D76749F95A}" destId="{F44CE76A-5B92-4FEB-A03C-5B013D128EA5}" srcOrd="0" destOrd="0" presId="urn:microsoft.com/office/officeart/2005/8/layout/hierarchy1"/>
    <dgm:cxn modelId="{1DC2540A-ADAF-40A9-BC53-FE2CBA44EC56}" type="presParOf" srcId="{F69D1975-EF40-405F-8F2F-C4D76749F95A}" destId="{E6279F43-A8EE-4627-86E3-2B6BDB838C16}" srcOrd="1" destOrd="0" presId="urn:microsoft.com/office/officeart/2005/8/layout/hierarchy1"/>
    <dgm:cxn modelId="{AAF0065D-929B-4A52-986E-32C92A92923B}" type="presParOf" srcId="{2112A44A-41A3-449F-A957-183079ED75CB}" destId="{940D9562-2EDA-4661-853C-DAD808325AEA}" srcOrd="1" destOrd="0" presId="urn:microsoft.com/office/officeart/2005/8/layout/hierarchy1"/>
    <dgm:cxn modelId="{CAAA483E-9D3D-4EEC-A902-3A829ABAEE05}" type="presParOf" srcId="{940D9562-2EDA-4661-853C-DAD808325AEA}" destId="{EC76EACF-1AD5-4D47-B18E-65951D91931C}" srcOrd="0" destOrd="0" presId="urn:microsoft.com/office/officeart/2005/8/layout/hierarchy1"/>
    <dgm:cxn modelId="{714D30A6-1177-4549-B7C7-EBE5309BF32B}" type="presParOf" srcId="{940D9562-2EDA-4661-853C-DAD808325AEA}" destId="{4D7EEEE7-253E-4B29-BFCA-7144AFA98602}" srcOrd="1" destOrd="0" presId="urn:microsoft.com/office/officeart/2005/8/layout/hierarchy1"/>
    <dgm:cxn modelId="{62C2580D-B6A0-49C5-AD7C-DD483D725937}" type="presParOf" srcId="{4D7EEEE7-253E-4B29-BFCA-7144AFA98602}" destId="{8C095DD6-8EDA-4FF3-974D-B4F7F4D0676B}" srcOrd="0" destOrd="0" presId="urn:microsoft.com/office/officeart/2005/8/layout/hierarchy1"/>
    <dgm:cxn modelId="{1851C923-E5EA-4352-8E89-D07984EA3F40}" type="presParOf" srcId="{8C095DD6-8EDA-4FF3-974D-B4F7F4D0676B}" destId="{E66F255B-4EE4-4FCE-B9C3-88DFCB460953}" srcOrd="0" destOrd="0" presId="urn:microsoft.com/office/officeart/2005/8/layout/hierarchy1"/>
    <dgm:cxn modelId="{0AC01A86-1E91-45FE-B1D5-0F8274425960}" type="presParOf" srcId="{8C095DD6-8EDA-4FF3-974D-B4F7F4D0676B}" destId="{4C32C8CB-D5ED-4CD8-98DA-BD8B55461A36}" srcOrd="1" destOrd="0" presId="urn:microsoft.com/office/officeart/2005/8/layout/hierarchy1"/>
    <dgm:cxn modelId="{26865E79-BCAC-4644-BA6D-99710BBC9C84}" type="presParOf" srcId="{4D7EEEE7-253E-4B29-BFCA-7144AFA98602}" destId="{1E6BE97A-51CC-4047-8ECA-EC6005FC5666}" srcOrd="1" destOrd="0" presId="urn:microsoft.com/office/officeart/2005/8/layout/hierarchy1"/>
    <dgm:cxn modelId="{8220136F-294C-4E56-AAB9-411B274E8179}" type="presParOf" srcId="{CAB7F7D3-7D4C-4B82-AC27-6FF518484DD4}" destId="{2C3C3A53-5728-4022-93BF-83BDEFA9CDF8}" srcOrd="2" destOrd="0" presId="urn:microsoft.com/office/officeart/2005/8/layout/hierarchy1"/>
    <dgm:cxn modelId="{C66C0CC0-CF26-4014-9759-8316653C7073}" type="presParOf" srcId="{CAB7F7D3-7D4C-4B82-AC27-6FF518484DD4}" destId="{9E77D926-01D8-4886-92AC-FE1C1229610F}" srcOrd="3" destOrd="0" presId="urn:microsoft.com/office/officeart/2005/8/layout/hierarchy1"/>
    <dgm:cxn modelId="{DAAAB060-84EC-4438-8BC6-4DFD16E583E1}" type="presParOf" srcId="{9E77D926-01D8-4886-92AC-FE1C1229610F}" destId="{E823F018-C1DB-4B97-9FB5-1F73CE37135E}" srcOrd="0" destOrd="0" presId="urn:microsoft.com/office/officeart/2005/8/layout/hierarchy1"/>
    <dgm:cxn modelId="{063B172C-32DB-4A4A-A6AA-24E47F9F8F1F}" type="presParOf" srcId="{E823F018-C1DB-4B97-9FB5-1F73CE37135E}" destId="{EFD37C3F-11C9-46FA-96AD-86B242CB1F2F}" srcOrd="0" destOrd="0" presId="urn:microsoft.com/office/officeart/2005/8/layout/hierarchy1"/>
    <dgm:cxn modelId="{874007AA-DF31-4811-972D-4AB784249EF8}" type="presParOf" srcId="{E823F018-C1DB-4B97-9FB5-1F73CE37135E}" destId="{3C9523B2-255D-45DF-94E0-23655C20696A}" srcOrd="1" destOrd="0" presId="urn:microsoft.com/office/officeart/2005/8/layout/hierarchy1"/>
    <dgm:cxn modelId="{0CAF94E9-752A-4F5D-B6FC-48F95C8275DD}" type="presParOf" srcId="{9E77D926-01D8-4886-92AC-FE1C1229610F}" destId="{17109BDE-652A-440E-A9D1-4A729B2E002D}" srcOrd="1" destOrd="0" presId="urn:microsoft.com/office/officeart/2005/8/layout/hierarchy1"/>
    <dgm:cxn modelId="{44259E50-FEB3-442B-8183-CC2CA4DEDE9D}" type="presParOf" srcId="{17109BDE-652A-440E-A9D1-4A729B2E002D}" destId="{11F37594-1571-4BE3-83D2-B99AD5C0176F}" srcOrd="0" destOrd="0" presId="urn:microsoft.com/office/officeart/2005/8/layout/hierarchy1"/>
    <dgm:cxn modelId="{6F9564E1-6FBF-4F92-83DB-BD7A7A236883}" type="presParOf" srcId="{17109BDE-652A-440E-A9D1-4A729B2E002D}" destId="{E71F6066-FC5C-4AA1-BBF1-D4E45337C9F6}" srcOrd="1" destOrd="0" presId="urn:microsoft.com/office/officeart/2005/8/layout/hierarchy1"/>
    <dgm:cxn modelId="{672E8BE4-35B1-46B8-9301-EBF99C2C348E}" type="presParOf" srcId="{E71F6066-FC5C-4AA1-BBF1-D4E45337C9F6}" destId="{CC143AC7-DC24-4756-893B-E69C1AF5A332}" srcOrd="0" destOrd="0" presId="urn:microsoft.com/office/officeart/2005/8/layout/hierarchy1"/>
    <dgm:cxn modelId="{85A020DB-318D-41DC-84B0-86EB4AF41100}" type="presParOf" srcId="{CC143AC7-DC24-4756-893B-E69C1AF5A332}" destId="{508F998A-1EC3-46F6-965F-3AAF7BF98AB4}" srcOrd="0" destOrd="0" presId="urn:microsoft.com/office/officeart/2005/8/layout/hierarchy1"/>
    <dgm:cxn modelId="{8FC7662B-6D45-4A71-9CA3-A2A687B0202C}" type="presParOf" srcId="{CC143AC7-DC24-4756-893B-E69C1AF5A332}" destId="{CC416E9D-3000-483F-B158-2CEDD633BDA7}" srcOrd="1" destOrd="0" presId="urn:microsoft.com/office/officeart/2005/8/layout/hierarchy1"/>
    <dgm:cxn modelId="{4CE9D1F8-62B1-4655-BFB7-B216239C95DC}" type="presParOf" srcId="{E71F6066-FC5C-4AA1-BBF1-D4E45337C9F6}" destId="{8E1EE048-2724-4CCD-B398-65C1134B319A}" srcOrd="1" destOrd="0" presId="urn:microsoft.com/office/officeart/2005/8/layout/hierarchy1"/>
    <dgm:cxn modelId="{8C4008BC-2F24-4CA2-80AF-AD8863999A4B}" type="presParOf" srcId="{CAB7F7D3-7D4C-4B82-AC27-6FF518484DD4}" destId="{5228CF0F-AE2D-4853-BDE7-9B20E0CBF71F}" srcOrd="4" destOrd="0" presId="urn:microsoft.com/office/officeart/2005/8/layout/hierarchy1"/>
    <dgm:cxn modelId="{29A6C838-53FA-49CA-A118-B342A18B0C4E}" type="presParOf" srcId="{CAB7F7D3-7D4C-4B82-AC27-6FF518484DD4}" destId="{DB5CE043-ECC5-40A8-9FC7-B9919A060DDA}" srcOrd="5" destOrd="0" presId="urn:microsoft.com/office/officeart/2005/8/layout/hierarchy1"/>
    <dgm:cxn modelId="{6487DCF2-F73C-479E-A5F0-AE0C54819C61}" type="presParOf" srcId="{DB5CE043-ECC5-40A8-9FC7-B9919A060DDA}" destId="{B19ED6A2-6A76-4D9F-AECE-731CDD22AE9A}" srcOrd="0" destOrd="0" presId="urn:microsoft.com/office/officeart/2005/8/layout/hierarchy1"/>
    <dgm:cxn modelId="{D0C25FC8-723D-43FE-AB34-73B42AA99EE4}" type="presParOf" srcId="{B19ED6A2-6A76-4D9F-AECE-731CDD22AE9A}" destId="{CD808092-FCCD-4D5C-B5E5-11F328C04F35}" srcOrd="0" destOrd="0" presId="urn:microsoft.com/office/officeart/2005/8/layout/hierarchy1"/>
    <dgm:cxn modelId="{B944C46F-1FFE-4B80-894D-51905BA5691B}" type="presParOf" srcId="{B19ED6A2-6A76-4D9F-AECE-731CDD22AE9A}" destId="{B66863C6-529B-4984-8699-BDF061F668FC}" srcOrd="1" destOrd="0" presId="urn:microsoft.com/office/officeart/2005/8/layout/hierarchy1"/>
    <dgm:cxn modelId="{246E086B-0F89-40D7-88C5-496DC6BBA06C}" type="presParOf" srcId="{DB5CE043-ECC5-40A8-9FC7-B9919A060DDA}" destId="{97C7DE3B-8DB4-469F-B043-24FA59143502}" srcOrd="1" destOrd="0" presId="urn:microsoft.com/office/officeart/2005/8/layout/hierarchy1"/>
    <dgm:cxn modelId="{4A94B42D-8FA0-45BF-97E3-91ED97A99A08}" type="presParOf" srcId="{97C7DE3B-8DB4-469F-B043-24FA59143502}" destId="{6CCF728F-094F-4312-8D14-CF51321DB31C}" srcOrd="0" destOrd="0" presId="urn:microsoft.com/office/officeart/2005/8/layout/hierarchy1"/>
    <dgm:cxn modelId="{6EBB0840-4835-4D84-8B9B-96F4A533FEEC}" type="presParOf" srcId="{97C7DE3B-8DB4-469F-B043-24FA59143502}" destId="{5DD4F810-854C-487B-977A-4C1A4C83B680}" srcOrd="1" destOrd="0" presId="urn:microsoft.com/office/officeart/2005/8/layout/hierarchy1"/>
    <dgm:cxn modelId="{A9E88170-74D5-4A48-A7E8-9E6F00C912EE}" type="presParOf" srcId="{5DD4F810-854C-487B-977A-4C1A4C83B680}" destId="{D0061869-494D-47CA-9A85-1CEB6E1CE9E4}" srcOrd="0" destOrd="0" presId="urn:microsoft.com/office/officeart/2005/8/layout/hierarchy1"/>
    <dgm:cxn modelId="{A912C67C-1B28-47DE-9F6D-326BBDD878CE}" type="presParOf" srcId="{D0061869-494D-47CA-9A85-1CEB6E1CE9E4}" destId="{A0E47784-9FC2-4C2E-B23B-C3C7729FE5A9}" srcOrd="0" destOrd="0" presId="urn:microsoft.com/office/officeart/2005/8/layout/hierarchy1"/>
    <dgm:cxn modelId="{965C7114-0E54-4F6A-9B48-D40F8124D8E9}" type="presParOf" srcId="{D0061869-494D-47CA-9A85-1CEB6E1CE9E4}" destId="{672E5C6D-90B3-4B47-BE1C-CFAF0EC7D37F}" srcOrd="1" destOrd="0" presId="urn:microsoft.com/office/officeart/2005/8/layout/hierarchy1"/>
    <dgm:cxn modelId="{809FC2C3-BB71-4B08-A811-DA9D8C518392}" type="presParOf" srcId="{5DD4F810-854C-487B-977A-4C1A4C83B680}" destId="{180D1B34-DED0-4A6D-9B80-69017A254A5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CF728F-094F-4312-8D14-CF51321DB31C}">
      <dsp:nvSpPr>
        <dsp:cNvPr id="0" name=""/>
        <dsp:cNvSpPr/>
      </dsp:nvSpPr>
      <dsp:spPr>
        <a:xfrm>
          <a:off x="7209431" y="2116474"/>
          <a:ext cx="157295" cy="923506"/>
        </a:xfrm>
        <a:custGeom>
          <a:avLst/>
          <a:gdLst/>
          <a:ahLst/>
          <a:cxnLst/>
          <a:rect l="0" t="0" r="0" b="0"/>
          <a:pathLst>
            <a:path>
              <a:moveTo>
                <a:pt x="157295" y="0"/>
              </a:moveTo>
              <a:lnTo>
                <a:pt x="157295" y="701411"/>
              </a:lnTo>
              <a:lnTo>
                <a:pt x="0" y="701411"/>
              </a:lnTo>
              <a:lnTo>
                <a:pt x="0" y="92350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28CF0F-AE2D-4853-BDE7-9B20E0CBF71F}">
      <dsp:nvSpPr>
        <dsp:cNvPr id="0" name=""/>
        <dsp:cNvSpPr/>
      </dsp:nvSpPr>
      <dsp:spPr>
        <a:xfrm>
          <a:off x="4102886" y="737846"/>
          <a:ext cx="3263840" cy="684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2135"/>
              </a:lnTo>
              <a:lnTo>
                <a:pt x="3263840" y="462135"/>
              </a:lnTo>
              <a:lnTo>
                <a:pt x="3263840" y="6842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F37594-1571-4BE3-83D2-B99AD5C0176F}">
      <dsp:nvSpPr>
        <dsp:cNvPr id="0" name=""/>
        <dsp:cNvSpPr/>
      </dsp:nvSpPr>
      <dsp:spPr>
        <a:xfrm>
          <a:off x="4077280" y="2210176"/>
          <a:ext cx="91440" cy="8714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7147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3C3A53-5728-4022-93BF-83BDEFA9CDF8}">
      <dsp:nvSpPr>
        <dsp:cNvPr id="0" name=""/>
        <dsp:cNvSpPr/>
      </dsp:nvSpPr>
      <dsp:spPr>
        <a:xfrm>
          <a:off x="4057166" y="737846"/>
          <a:ext cx="91440" cy="6842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2135"/>
              </a:lnTo>
              <a:lnTo>
                <a:pt x="65834" y="462135"/>
              </a:lnTo>
              <a:lnTo>
                <a:pt x="65834" y="6842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76EACF-1AD5-4D47-B18E-65951D91931C}">
      <dsp:nvSpPr>
        <dsp:cNvPr id="0" name=""/>
        <dsp:cNvSpPr/>
      </dsp:nvSpPr>
      <dsp:spPr>
        <a:xfrm>
          <a:off x="1030144" y="2190903"/>
          <a:ext cx="109778" cy="7796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7577"/>
              </a:lnTo>
              <a:lnTo>
                <a:pt x="109778" y="557577"/>
              </a:lnTo>
              <a:lnTo>
                <a:pt x="109778" y="77967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C97539-6FDF-46E4-A17B-CB1E184D8AAA}">
      <dsp:nvSpPr>
        <dsp:cNvPr id="0" name=""/>
        <dsp:cNvSpPr/>
      </dsp:nvSpPr>
      <dsp:spPr>
        <a:xfrm>
          <a:off x="1030144" y="737846"/>
          <a:ext cx="3072741" cy="684230"/>
        </a:xfrm>
        <a:custGeom>
          <a:avLst/>
          <a:gdLst/>
          <a:ahLst/>
          <a:cxnLst/>
          <a:rect l="0" t="0" r="0" b="0"/>
          <a:pathLst>
            <a:path>
              <a:moveTo>
                <a:pt x="3072741" y="0"/>
              </a:moveTo>
              <a:lnTo>
                <a:pt x="3072741" y="462135"/>
              </a:lnTo>
              <a:lnTo>
                <a:pt x="0" y="462135"/>
              </a:lnTo>
              <a:lnTo>
                <a:pt x="0" y="6842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EA6EB7-27AB-4B72-AF9D-908B22F54C82}">
      <dsp:nvSpPr>
        <dsp:cNvPr id="0" name=""/>
        <dsp:cNvSpPr/>
      </dsp:nvSpPr>
      <dsp:spPr>
        <a:xfrm>
          <a:off x="-28062" y="-253061"/>
          <a:ext cx="8261898" cy="9909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BBE037-B05E-46D7-88BE-EE25E66F9862}">
      <dsp:nvSpPr>
        <dsp:cNvPr id="0" name=""/>
        <dsp:cNvSpPr/>
      </dsp:nvSpPr>
      <dsp:spPr>
        <a:xfrm>
          <a:off x="238318" y="0"/>
          <a:ext cx="8261898" cy="9909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err="1" smtClean="0">
              <a:latin typeface="Comic Sans MS" panose="030F0702030302020204" pitchFamily="66" charset="0"/>
              <a:cs typeface="Times New Roman" pitchFamily="18" charset="0"/>
            </a:rPr>
            <a:t>Развитие</a:t>
          </a:r>
          <a:r>
            <a:rPr lang="uk-UA" sz="3600" b="1" kern="1200" dirty="0" smtClean="0">
              <a:latin typeface="Comic Sans MS" panose="030F0702030302020204" pitchFamily="66" charset="0"/>
              <a:cs typeface="Times New Roman" pitchFamily="18" charset="0"/>
            </a:rPr>
            <a:t> </a:t>
          </a:r>
          <a:r>
            <a:rPr lang="uk-UA" sz="3600" b="1" kern="1200" dirty="0" err="1" smtClean="0">
              <a:latin typeface="Comic Sans MS" panose="030F0702030302020204" pitchFamily="66" charset="0"/>
              <a:cs typeface="Times New Roman" pitchFamily="18" charset="0"/>
            </a:rPr>
            <a:t>творческих</a:t>
          </a:r>
          <a:r>
            <a:rPr lang="uk-UA" sz="3600" b="1" kern="1200" dirty="0" smtClean="0">
              <a:latin typeface="Comic Sans MS" panose="030F0702030302020204" pitchFamily="66" charset="0"/>
              <a:cs typeface="Times New Roman" pitchFamily="18" charset="0"/>
            </a:rPr>
            <a:t> </a:t>
          </a:r>
          <a:r>
            <a:rPr lang="uk-UA" sz="3600" b="1" kern="1200" dirty="0" err="1" smtClean="0">
              <a:latin typeface="Comic Sans MS" panose="030F0702030302020204" pitchFamily="66" charset="0"/>
              <a:cs typeface="Times New Roman" pitchFamily="18" charset="0"/>
            </a:rPr>
            <a:t>способностей</a:t>
          </a:r>
          <a:endParaRPr lang="ru-RU" sz="3600" b="1" kern="1200" dirty="0">
            <a:latin typeface="Comic Sans MS" panose="030F0702030302020204" pitchFamily="66" charset="0"/>
            <a:cs typeface="Times New Roman" pitchFamily="18" charset="0"/>
          </a:endParaRPr>
        </a:p>
      </dsp:txBody>
      <dsp:txXfrm>
        <a:off x="267341" y="29023"/>
        <a:ext cx="8203852" cy="932862"/>
      </dsp:txXfrm>
    </dsp:sp>
    <dsp:sp modelId="{F44CE76A-5B92-4FEB-A03C-5B013D128EA5}">
      <dsp:nvSpPr>
        <dsp:cNvPr id="0" name=""/>
        <dsp:cNvSpPr/>
      </dsp:nvSpPr>
      <dsp:spPr>
        <a:xfrm>
          <a:off x="-168569" y="1422077"/>
          <a:ext cx="2397428" cy="7688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279F43-A8EE-4627-86E3-2B6BDB838C16}">
      <dsp:nvSpPr>
        <dsp:cNvPr id="0" name=""/>
        <dsp:cNvSpPr/>
      </dsp:nvSpPr>
      <dsp:spPr>
        <a:xfrm>
          <a:off x="97811" y="1675139"/>
          <a:ext cx="2397428" cy="7688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Проблемное</a:t>
          </a:r>
          <a:r>
            <a:rPr lang="ru-RU" sz="1800" b="1" kern="1200" cap="none" spc="0" baseline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 обучение</a:t>
          </a:r>
          <a:endParaRPr lang="ru-RU" sz="1800" b="1" kern="1200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  <a:cs typeface="Times New Roman" pitchFamily="18" charset="0"/>
          </a:endParaRPr>
        </a:p>
      </dsp:txBody>
      <dsp:txXfrm>
        <a:off x="120329" y="1697657"/>
        <a:ext cx="2352392" cy="723789"/>
      </dsp:txXfrm>
    </dsp:sp>
    <dsp:sp modelId="{E66F255B-4EE4-4FCE-B9C3-88DFCB460953}">
      <dsp:nvSpPr>
        <dsp:cNvPr id="0" name=""/>
        <dsp:cNvSpPr/>
      </dsp:nvSpPr>
      <dsp:spPr>
        <a:xfrm>
          <a:off x="-58791" y="2970576"/>
          <a:ext cx="2397428" cy="28940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32C8CB-D5ED-4CD8-98DA-BD8B55461A36}">
      <dsp:nvSpPr>
        <dsp:cNvPr id="0" name=""/>
        <dsp:cNvSpPr/>
      </dsp:nvSpPr>
      <dsp:spPr>
        <a:xfrm>
          <a:off x="207589" y="3223638"/>
          <a:ext cx="2397428" cy="28940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Направлено на развитие самостоятельности ученика. Основной идеей этого подхода является построение учебной деятельности через решение познавательных учебных задач или заданий, имеющих незаполненные места, недостаточные условия для получения ответа.</a:t>
          </a:r>
          <a:endParaRPr lang="ru-RU" sz="1400" b="1" kern="1200" dirty="0">
            <a:solidFill>
              <a:schemeClr val="accent6">
                <a:lumMod val="90000"/>
                <a:lumOff val="10000"/>
              </a:schemeClr>
            </a:solidFill>
          </a:endParaRPr>
        </a:p>
      </dsp:txBody>
      <dsp:txXfrm>
        <a:off x="277807" y="3293856"/>
        <a:ext cx="2256992" cy="2753583"/>
      </dsp:txXfrm>
    </dsp:sp>
    <dsp:sp modelId="{EFD37C3F-11C9-46FA-96AD-86B242CB1F2F}">
      <dsp:nvSpPr>
        <dsp:cNvPr id="0" name=""/>
        <dsp:cNvSpPr/>
      </dsp:nvSpPr>
      <dsp:spPr>
        <a:xfrm>
          <a:off x="2924286" y="1422077"/>
          <a:ext cx="2397428" cy="7880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9523B2-255D-45DF-94E0-23655C20696A}">
      <dsp:nvSpPr>
        <dsp:cNvPr id="0" name=""/>
        <dsp:cNvSpPr/>
      </dsp:nvSpPr>
      <dsp:spPr>
        <a:xfrm>
          <a:off x="3190667" y="1675139"/>
          <a:ext cx="2397428" cy="7880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Игры на уроках физики</a:t>
          </a:r>
          <a:endParaRPr lang="ru-RU" sz="1800" b="1" kern="1200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</a:endParaRPr>
        </a:p>
      </dsp:txBody>
      <dsp:txXfrm>
        <a:off x="3213750" y="1698222"/>
        <a:ext cx="2351262" cy="741932"/>
      </dsp:txXfrm>
    </dsp:sp>
    <dsp:sp modelId="{508F998A-1EC3-46F6-965F-3AAF7BF98AB4}">
      <dsp:nvSpPr>
        <dsp:cNvPr id="0" name=""/>
        <dsp:cNvSpPr/>
      </dsp:nvSpPr>
      <dsp:spPr>
        <a:xfrm>
          <a:off x="2924286" y="3081648"/>
          <a:ext cx="2397428" cy="27786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416E9D-3000-483F-B158-2CEDD633BDA7}">
      <dsp:nvSpPr>
        <dsp:cNvPr id="0" name=""/>
        <dsp:cNvSpPr/>
      </dsp:nvSpPr>
      <dsp:spPr>
        <a:xfrm>
          <a:off x="3190667" y="3334710"/>
          <a:ext cx="2397428" cy="27786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1. Игры для изучения нового материала.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2.  Ролевые игры.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3. Игры для проверки знаний.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4.Игры для закрепления.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6.  Обобщающие игры.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7.Комплексные игровые системы 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60885" y="3404928"/>
        <a:ext cx="2256992" cy="2638218"/>
      </dsp:txXfrm>
    </dsp:sp>
    <dsp:sp modelId="{CD808092-FCCD-4D5C-B5E5-11F328C04F35}">
      <dsp:nvSpPr>
        <dsp:cNvPr id="0" name=""/>
        <dsp:cNvSpPr/>
      </dsp:nvSpPr>
      <dsp:spPr>
        <a:xfrm>
          <a:off x="6168012" y="1422077"/>
          <a:ext cx="2397428" cy="6943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6863C6-529B-4984-8699-BDF061F668FC}">
      <dsp:nvSpPr>
        <dsp:cNvPr id="0" name=""/>
        <dsp:cNvSpPr/>
      </dsp:nvSpPr>
      <dsp:spPr>
        <a:xfrm>
          <a:off x="6434393" y="1675139"/>
          <a:ext cx="2397428" cy="6943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cap="none" spc="0" dirty="0" smtClean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1F1F1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  <a:cs typeface="Times New Roman" pitchFamily="18" charset="0"/>
            </a:rPr>
            <a:t>Метод проектов</a:t>
          </a:r>
          <a:endParaRPr lang="ru-RU" sz="1800" b="1" kern="1200" cap="none" spc="0" dirty="0">
            <a:ln w="12700">
              <a:solidFill>
                <a:schemeClr val="tx2">
                  <a:lumMod val="50000"/>
                </a:schemeClr>
              </a:solidFill>
              <a:prstDash val="solid"/>
            </a:ln>
            <a:solidFill>
              <a:srgbClr val="1F1F1F"/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  <a:latin typeface="Comic Sans MS" panose="030F0702030302020204" pitchFamily="66" charset="0"/>
            <a:cs typeface="Times New Roman" pitchFamily="18" charset="0"/>
          </a:endParaRPr>
        </a:p>
      </dsp:txBody>
      <dsp:txXfrm>
        <a:off x="6454731" y="1695477"/>
        <a:ext cx="2356752" cy="653721"/>
      </dsp:txXfrm>
    </dsp:sp>
    <dsp:sp modelId="{A0E47784-9FC2-4C2E-B23B-C3C7729FE5A9}">
      <dsp:nvSpPr>
        <dsp:cNvPr id="0" name=""/>
        <dsp:cNvSpPr/>
      </dsp:nvSpPr>
      <dsp:spPr>
        <a:xfrm>
          <a:off x="6118397" y="3039981"/>
          <a:ext cx="2182067" cy="27290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2E5C6D-90B3-4B47-BE1C-CFAF0EC7D37F}">
      <dsp:nvSpPr>
        <dsp:cNvPr id="0" name=""/>
        <dsp:cNvSpPr/>
      </dsp:nvSpPr>
      <dsp:spPr>
        <a:xfrm>
          <a:off x="6384778" y="3293042"/>
          <a:ext cx="2182067" cy="27290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1</a:t>
          </a: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. Рефлексивные              умения.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2.Поисковые  умения.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3.Умения и навыки работы в сотрудничестве.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4.Коммуникативные умения.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chemeClr val="accent6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rPr>
            <a:t>5.Презентационные умения.</a:t>
          </a: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448689" y="3356953"/>
        <a:ext cx="2054245" cy="26011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6AA6B3-4E20-4BA7-80C5-68684648E235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5775B4-6B9C-4D1A-8457-15429E40D5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8746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8C3B15CA-5C36-48DE-8060-01D01956E7FC}" type="slidenum">
              <a:rPr lang="ru-RU" altLang="ru-RU"/>
              <a:pPr eaLnBrk="1" hangingPunct="1"/>
              <a:t>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302640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13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EA9687C5-BD74-4481-BAC2-AC095C27F33B}" type="slidenum">
              <a:rPr lang="ru-RU" altLang="ru-RU"/>
              <a:pPr eaLnBrk="1" hangingPunct="1"/>
              <a:t>10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491080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AD0870C5-9FE9-4316-BE35-BB179DDB91DA}" type="slidenum">
              <a:rPr lang="ru-RU" altLang="ru-RU"/>
              <a:pPr eaLnBrk="1" hangingPunct="1"/>
              <a:t>11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9872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962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4566F7A6-96EB-4D29-B405-AF04FB569F7D}" type="slidenum">
              <a:rPr lang="ru-RU" altLang="ru-RU"/>
              <a:pPr eaLnBrk="1" hangingPunct="1"/>
              <a:t>12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3316218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E364389E-B187-4851-AECD-95DD3817343D}" type="slidenum">
              <a:rPr lang="ru-RU" altLang="ru-RU"/>
              <a:pPr eaLnBrk="1" hangingPunct="1"/>
              <a:t>14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1272062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E364389E-B187-4851-AECD-95DD3817343D}" type="slidenum">
              <a:rPr lang="ru-RU" altLang="ru-RU"/>
              <a:pPr eaLnBrk="1" hangingPunct="1"/>
              <a:t>29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656644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336395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91727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874650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5F5E6F00-6E24-45CF-BC1F-A8830653D587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90290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182239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263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621291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4971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405817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020457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5F5E6F00-6E24-45CF-BC1F-A8830653D587}" type="slidenum">
              <a:rPr lang="ru-RU" smtClean="0"/>
              <a:pPr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48319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662503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5178827" y="6514224"/>
            <a:ext cx="3963040" cy="342682"/>
          </a:xfrm>
          <a:prstGeom prst="rect">
            <a:avLst/>
          </a:prstGeom>
        </p:spPr>
        <p:txBody>
          <a:bodyPr/>
          <a:lstStyle/>
          <a:p>
            <a:fld id="{27E35BBE-AD12-48C5-8DCC-805B4F1FD104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344162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67878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51367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034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fld id="{E364389E-B187-4851-AECD-95DD3817343D}" type="slidenum">
              <a:rPr lang="ru-RU" altLang="ru-RU"/>
              <a:pPr eaLnBrk="1" hangingPunct="1"/>
              <a:t>45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958417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96995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0374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9409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8714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6843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9860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6502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899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15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4258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9437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7813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197600" y="1600201"/>
            <a:ext cx="53848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197600" y="3941763"/>
            <a:ext cx="53848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2B7E0-C184-4176-B37B-6F75D85E60EE}" type="slidenum">
              <a:rPr lang="ru-RU" alt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8230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429510" y="1142984"/>
            <a:ext cx="4191029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571461" y="1214422"/>
            <a:ext cx="2571768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 smtClean="0"/>
              <a:t>Авторы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690107" y="6429397"/>
            <a:ext cx="787424" cy="365125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C3B14E8C-C70D-4E65-8618-C46BE1F7C2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7975676"/>
      </p:ext>
    </p:extLst>
  </p:cSld>
  <p:clrMapOvr>
    <a:masterClrMapping/>
  </p:clrMapOvr>
  <p:transition spd="slow" advClick="0" advTm="8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0CE236C-D3B2-4240-AD77-D31FAF683ABC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4D3DE-9AD1-4CA3-8B18-0C7C8AE2554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2028043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AB04F3A0-EC02-4FF3-A6CB-A18D3CEEC79B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DEA5AE-5361-48A7-B2C2-4C81EA791B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762420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19BDECF2-4DA1-4986-8006-6C7E0EDC2DFD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B13AA-0FE9-458F-9D45-B6E183AB777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450838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BC68C8A-808B-4079-AA95-4A69BE9BC9F4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422403-A3E3-4AA2-9C35-DBC6C857B18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341129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FDF9C48-E53F-4BA7-8C93-CF96FE71DA53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ACFE7-9232-4B10-B158-B5CDAAA3D88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1520924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0E3F887-EF45-4864-A578-DED9772D8BC0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28CAD-E88B-4959-8882-C93CFBFD63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905269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9E7F4E0-8729-4CAF-AEF1-1F7E61783AB0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E422E-E3AC-421F-8EB7-508C1DC7FD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1869393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85CF5C9-3852-4842-9E18-A17B98E6DB53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4C8F5-2AA3-4714-8718-54A4E2A049C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979504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5613664-B135-4298-AD7D-ACCA3E0D6377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39892-D6AB-4F72-A26A-F84E8EA47B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7072392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AD12382-FFDB-4554-B295-6956577B3769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47A73-C6B5-40B2-8C5A-C316DBF27E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3503082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CAD2BBC-E0C9-4F40-A92A-23C526AB78B8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15AD31-D3CA-45AD-B16E-88BFE08D8EC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1284806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7E740C5-9806-498F-B2D5-42FF265C0978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430C7-3FCE-4B45-80DE-069291A102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4728564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832CEC6-47E5-4EAC-9D25-85F662B5CFE8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08C6EB-4B07-455F-B9D5-CF972E6A62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2417298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6B05FE9-3783-45AF-BC44-3DFDBD347589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7417C7-1649-4958-AFA8-5646373BC71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6131456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45CF6B1-757E-4308-95CA-801489A7AC60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A67D0-352E-4732-8CF6-6AEFB8C0E6B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957494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94C4245-B23E-4B80-B5D9-A4E15174A7DD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7F16F-152B-48F4-A041-6C57219AD8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0715035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D4055423-DB1D-40E7-8953-7E587CC3D2C1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E0608-67E5-45AF-AD04-34279C482E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0949038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FC1B4DFF-97CE-4F06-9040-67B4CF1999D4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2FC01-0AF6-48B7-B2CA-4E2D4F6275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1920914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7F1E79C8-8F35-45B7-81A2-45ECAB8156B9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37C94-18CD-41EC-982A-7106933EF38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596244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BB68A16-5FEF-4A4F-B2BD-065D44A3FD5F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5E0A7-A863-4E96-8F70-F20572A5EF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6335691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8AFE54EC-FC79-4102-AF22-AE8C4F5DD8E4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C1B1E-3002-49C0-A27B-A4A716D8510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380404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273687E1-1E69-4A7C-AEC3-03FF57998F1C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32CF9-5E65-49D3-A3ED-5D7B434BF0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7567367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8630C23-A5D8-4DA8-8BDA-5D428A348904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26A86-931A-4F69-8996-9959C2C58B4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6933411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166ABA9-38EF-4C66-8B06-B4F9FDB01A1C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A07D9-2DD6-4B53-8A8B-F5970BE1AE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724074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4D29866-22F0-407C-A215-D1BFA13E51FC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324D11-C20F-4C57-AC4E-D316AFB9D33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5134467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47BC680-C4E3-4DDC-9F3F-59A2DABB5ACB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702F1-E4C1-46CC-8E1E-428F4F47B55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4046363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43E561F-6E7F-4E48-8F16-AAD89D66D66B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E18C5-BA05-45F6-9AD9-93DE49D65BB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1942576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42A0B76-7ECC-4370-B014-A51C0B024735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4661A4-D90D-437E-BD09-D9CE7A9A46C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5642557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C9584506-20C9-467F-91B8-9600083EEA8F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87884-B778-4AC2-9E9B-5654F6FD4C7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4779396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7ECBBCE1-1535-44A3-9D4B-04113CE1FAE0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20799-DC8B-4F04-B33A-1F5350ABD4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8038722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695B6DBF-06E8-4E1C-B10E-AC6B233DB2D3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91668-94A1-4B74-B604-3E23F8ABED9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04779701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6FB5487-2222-40CA-937E-DB04E5790FED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EDDF1-3F70-4BAD-B182-54328D99C8C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7242969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60F162D-B90F-4EAC-A22E-892A476CBF4E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C080A2-7A51-4E51-83FD-C007171E878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2281999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6BAC0849-66FA-4334-AB59-7AC69A545CC6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B2ABEF-FA0F-4168-A9FE-E601C7DD68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8621040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3C325744-DC74-4047-A706-0396DD8A79DC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3FE84C-0436-4C16-A7AB-9DE0015FEF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98411420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4B1B596A-3E6F-4EFC-B1F2-B50B9DAE169B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F4B987-C36E-43CA-B6E4-D348DDEBBA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136423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C755F23-AC7A-434B-BD3E-61B894286533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E394A-2007-4BE3-A86E-4ACA5DF5CB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86386366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343A608B-77F0-46DD-B365-5F2938563BF1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7CB9E-509A-4072-AD04-0A2AD6B6AE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27218540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6DC23F9D-821D-43A6-976F-3DAE032DF527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F7202-527C-4F4E-A00D-E3F1990E88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686497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4EB9BB16-8FBE-47EF-823D-ACA58DC6A734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2778DD-4596-4FF8-B2FC-E0FB8E0929A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76339230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7EA2C352-2DAA-4EF1-A04E-58C49D546BE5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374D8C-C25D-4381-A0C2-C265AC2AE7D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62257609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3399347A-1256-49FF-9827-02EA6199F4A1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73A687-B223-493E-AA16-EFA5A795EA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19798610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2254C34F-1EE7-4C9D-B1BC-6E4436CB72B6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2FFF17-BAD4-48E7-8680-2DE69BFAC45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13967799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D7971A31-3594-477C-9E21-5769A8849895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4F275-FF94-430F-99FE-B43706A8A12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2826202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5A283767-DFD5-4597-8722-772C5F7F4E4C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BC629-0FB8-44B8-BAE0-85B2EC1F0D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43741152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9AC139F3-83F9-4C8B-BAF7-0A3708318084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AB58F-2A7E-4BA6-9EFD-A4CF4765A07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27584811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49EA1DF6-3187-42C6-BD82-94951292FAC7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DE277-7759-4F26-A044-244DBF6D55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179759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B2109F53-25ED-4393-9672-20FA0EC79EE7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24116A-1F73-4858-80D2-814C495727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18452657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A01023BB-05E4-4AD3-A3C0-25D5146C6354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34E68-8B0C-4E55-8499-EB6D4B3ED8F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9082809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064107BF-FBB6-4889-86FF-BF36C5267F7B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47707-C955-4996-BDFF-CA03E38ED7B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17981018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EA8FF8CE-3CDF-4484-B0A1-1136C09E3DE9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859C9-2D66-407E-9C5B-FB2A776C1D0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7043813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2CBCEBD6-57A6-4CFD-90CB-DDEC314396C5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814638-EF11-4E14-9765-E05676A404F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2796700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62EB8312-7997-4FF2-BD2C-243BC2300837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149B69-9737-4D74-8104-9853AD03E67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02299663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3656B3DB-FD2B-464D-B277-A43CA84AD896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FF99B2-1318-4570-95E0-75ABDE06E3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51825114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fld id="{84A2ED5E-38AB-4CEC-908F-DED0300791CE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94DE2-FE7B-407D-8AB0-0186C5485F3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87440748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054483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120618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291945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350732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023502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648261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504698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884735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010936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51063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622456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7813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197600" y="1600201"/>
            <a:ext cx="53848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197600" y="3941763"/>
            <a:ext cx="53848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7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FFFFFF"/>
              </a:solidFill>
            </a:endParaRPr>
          </a:p>
        </p:txBody>
      </p:sp>
      <p:sp>
        <p:nvSpPr>
          <p:cNvPr id="8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2B7E0-C184-4176-B37B-6F75D85E60EE}" type="slidenum">
              <a:rPr lang="ru-RU" alt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286469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429510" y="1142984"/>
            <a:ext cx="4191029" cy="2643206"/>
          </a:xfrm>
          <a:solidFill>
            <a:srgbClr val="B9CDE5">
              <a:alpha val="29804"/>
            </a:srgb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Autofit/>
          </a:bodyPr>
          <a:lstStyle>
            <a:lvl1pPr>
              <a:defRPr sz="18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1" hasCustomPrompt="1"/>
          </p:nvPr>
        </p:nvSpPr>
        <p:spPr>
          <a:xfrm>
            <a:off x="571461" y="1214422"/>
            <a:ext cx="2571768" cy="338554"/>
          </a:xfrm>
          <a:prstGeom prst="flowChartProcess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lang="ru-RU" sz="1600" b="1" kern="0" cap="all" dirty="0" smtClean="0">
                <a:ln w="6350" cmpd="sng">
                  <a:solidFill>
                    <a:schemeClr val="bg1"/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dirty="0" smtClean="0"/>
              <a:t>Авторы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690107" y="6429397"/>
            <a:ext cx="787424" cy="365125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C3B14E8C-C70D-4E65-8618-C46BE1F7C2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6747985"/>
      </p:ext>
    </p:extLst>
  </p:cSld>
  <p:clrMapOvr>
    <a:masterClrMapping/>
  </p:clrMapOvr>
  <p:transition spd="slow" advClick="0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481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279B56-FB31-424A-AE9E-E8D3C014A5C2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C7E45BC6-191E-47F9-AD23-E793662056F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897020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AE8814-D45B-4496-BB51-FA121C5B7FBC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C5C16607-BD4C-48EF-89B6-9DD91756ADB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194280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ECDB4AA-4E61-4896-9FFB-6BE928DFD73B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486FF229-24EE-44CF-A09E-0CE03B0258D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129712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123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0B20DF-A3FC-45BA-B392-213362F32D28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1403180A-374D-4117-AA92-852041EDDB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286555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614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56D92A-48F0-44F6-858E-3F4666AA330C}" type="datetimeFigureOut">
              <a:rPr lang="ru-RU"/>
              <a:pPr>
                <a:defRPr/>
              </a:pPr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orbel" panose="020B0503020204020204" pitchFamily="34" charset="0"/>
              </a:defRPr>
            </a:lvl1pPr>
          </a:lstStyle>
          <a:p>
            <a:fld id="{2EB7F958-E241-4107-A15C-E1A55C2C1A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502454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F9F12F0-30DC-4939-BB2F-2F0D2C42F1F1}" type="datetimeFigureOut">
              <a:rPr lang="ru-RU" smtClean="0"/>
              <a:pPr/>
              <a:t>19.02.2019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C9239C-FAFA-4F53-9C51-5C6B72E947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943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4.jpe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4.jpeg"/><Relationship Id="rId5" Type="http://schemas.openxmlformats.org/officeDocument/2006/relationships/image" Target="../media/image30.png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4.jpeg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4.jpeg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9.pn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1.xml"/><Relationship Id="rId6" Type="http://schemas.microsoft.com/office/2007/relationships/hdphoto" Target="../media/hdphoto1.wdp"/><Relationship Id="rId5" Type="http://schemas.openxmlformats.org/officeDocument/2006/relationships/image" Target="../media/image41.jpeg"/><Relationship Id="rId10" Type="http://schemas.microsoft.com/office/2007/relationships/hdphoto" Target="../media/hdphoto3.wdp"/><Relationship Id="rId4" Type="http://schemas.openxmlformats.org/officeDocument/2006/relationships/image" Target="../media/image40.png"/><Relationship Id="rId9" Type="http://schemas.openxmlformats.org/officeDocument/2006/relationships/image" Target="../media/image4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3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6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6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CCCC"/>
          </a:fgClr>
          <a:bgClr>
            <a:schemeClr val="accent2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1772" y="1380068"/>
            <a:ext cx="10595428" cy="2616199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4000" b="1" i="1" dirty="0"/>
              <a:t>Активизация творческой </a:t>
            </a:r>
            <a:r>
              <a:rPr lang="ru-RU" sz="4000" b="1" i="1" dirty="0" smtClean="0"/>
              <a:t>деятельности</a:t>
            </a:r>
            <a:br>
              <a:rPr lang="ru-RU" sz="4000" b="1" i="1" dirty="0" smtClean="0"/>
            </a:br>
            <a:r>
              <a:rPr lang="ru-RU" sz="4000" b="1" i="1" dirty="0" smtClean="0"/>
              <a:t> </a:t>
            </a:r>
            <a:r>
              <a:rPr lang="ru-RU" sz="4000" b="1" i="1" dirty="0"/>
              <a:t>учащихся как одно из необходимых условий повышения качества </a:t>
            </a:r>
            <a:r>
              <a:rPr lang="ru-RU" sz="4000" b="1" i="1" dirty="0" smtClean="0"/>
              <a:t>образования</a:t>
            </a:r>
            <a:r>
              <a:rPr lang="ru-RU" dirty="0"/>
              <a:t>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15200" y="4833257"/>
            <a:ext cx="4412343" cy="1712685"/>
          </a:xfrm>
        </p:spPr>
        <p:txBody>
          <a:bodyPr>
            <a:normAutofit fontScale="77500" lnSpcReduction="20000"/>
          </a:bodyPr>
          <a:lstStyle/>
          <a:p>
            <a:r>
              <a:rPr lang="ru-RU" altLang="ru-RU" sz="2400" b="1" dirty="0"/>
              <a:t>Работу выполнила:</a:t>
            </a:r>
            <a:br>
              <a:rPr lang="ru-RU" altLang="ru-RU" sz="2400" b="1" dirty="0"/>
            </a:br>
            <a:r>
              <a:rPr lang="ru-RU" altLang="ru-RU" sz="2400" b="1" dirty="0" err="1" smtClean="0"/>
              <a:t>Ломарева</a:t>
            </a:r>
            <a:r>
              <a:rPr lang="ru-RU" altLang="ru-RU" sz="2400" b="1" dirty="0" smtClean="0"/>
              <a:t> Г. И.</a:t>
            </a:r>
            <a:endParaRPr lang="ru-RU" altLang="ru-RU" sz="2400" b="1" dirty="0" smtClean="0"/>
          </a:p>
          <a:p>
            <a:r>
              <a:rPr lang="ru-RU" altLang="ru-RU" sz="2400" b="1" smtClean="0"/>
              <a:t>Учитель математики</a:t>
            </a:r>
            <a:r>
              <a:rPr lang="ru-RU" altLang="ru-RU" sz="2400" b="1" dirty="0"/>
              <a:t/>
            </a:r>
            <a:br>
              <a:rPr lang="ru-RU" altLang="ru-RU" sz="2400" b="1" dirty="0"/>
            </a:br>
            <a:r>
              <a:rPr lang="ru-RU" altLang="ru-RU" sz="2400" b="1" dirty="0" smtClean="0"/>
              <a:t>МБОУ СОШ №3</a:t>
            </a:r>
          </a:p>
          <a:p>
            <a:r>
              <a:rPr lang="ru-RU" altLang="ru-RU" sz="2400" b="1" dirty="0" smtClean="0"/>
              <a:t> им. Орджоникидзе</a:t>
            </a:r>
            <a:endParaRPr lang="ru-RU" altLang="ru-RU" sz="2400" b="1" dirty="0"/>
          </a:p>
          <a:p>
            <a:r>
              <a:rPr lang="ru-RU" sz="2400" b="1" dirty="0" smtClean="0"/>
              <a:t>Г </a:t>
            </a:r>
            <a:r>
              <a:rPr lang="ru-RU" sz="2400" b="1" dirty="0" err="1" smtClean="0"/>
              <a:t>Клинцы</a:t>
            </a:r>
            <a:endParaRPr lang="ru-RU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946" y="3996267"/>
            <a:ext cx="4211781" cy="2681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3614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5"/>
          <p:cNvSpPr>
            <a:spLocks noGrp="1" noChangeArrowheads="1"/>
          </p:cNvSpPr>
          <p:nvPr>
            <p:ph idx="1"/>
          </p:nvPr>
        </p:nvSpPr>
        <p:spPr>
          <a:xfrm>
            <a:off x="1717388" y="363249"/>
            <a:ext cx="8208963" cy="573881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kumimoji="1" lang="ru-RU" sz="2800" b="1" dirty="0">
                <a:solidFill>
                  <a:srgbClr val="004C2B"/>
                </a:solidFill>
                <a:ea typeface="+mj-ea"/>
                <a:cs typeface="+mj-cs"/>
              </a:rPr>
              <a:t>….Развивающемуся обществу нужны современно образованные, нравственные, предприимчивые люди, которые могут самостоятельно принимать ответственные решения в ситуации выбора, прогнозируя их возможные последствия, способные к сотрудничеству, отличающиеся мобильностью, динамизмом, конструктивностью, обладающие развитым чувством ответственности за судьбу страны».</a:t>
            </a:r>
            <a:br>
              <a:rPr kumimoji="1" lang="ru-RU" sz="2800" b="1" dirty="0">
                <a:solidFill>
                  <a:srgbClr val="004C2B"/>
                </a:solidFill>
                <a:ea typeface="+mj-ea"/>
                <a:cs typeface="+mj-cs"/>
              </a:rPr>
            </a:br>
            <a:r>
              <a:rPr kumimoji="1" lang="ru-RU" sz="2800" b="1" dirty="0">
                <a:solidFill>
                  <a:srgbClr val="004C2B"/>
                </a:solidFill>
                <a:ea typeface="+mj-ea"/>
                <a:cs typeface="+mj-cs"/>
              </a:rPr>
              <a:t>                </a:t>
            </a:r>
            <a:r>
              <a:rPr kumimoji="1" lang="ru-RU" sz="3600" b="1" dirty="0">
                <a:solidFill>
                  <a:srgbClr val="004C2B"/>
                </a:solidFill>
                <a:latin typeface="Monotype Corsiva" pitchFamily="66" charset="0"/>
                <a:ea typeface="+mj-ea"/>
                <a:cs typeface="+mj-cs"/>
              </a:rPr>
              <a:t>(Концепция модернизации российского образования)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4292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hape 455"/>
          <p:cNvSpPr txBox="1">
            <a:spLocks/>
          </p:cNvSpPr>
          <p:nvPr/>
        </p:nvSpPr>
        <p:spPr>
          <a:xfrm>
            <a:off x="1854022" y="197348"/>
            <a:ext cx="8483956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97500"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r>
              <a:rPr lang="ru-RU" dirty="0"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rPr>
              <a:t> </a:t>
            </a:r>
            <a:endParaRPr lang="ru-RU" sz="3100" dirty="0">
              <a:solidFill>
                <a:srgbClr val="FFFFFF"/>
              </a:solidFill>
              <a:latin typeface="Impact" pitchFamily="34" charset="0"/>
              <a:ea typeface="Helvetica Neue Black Condensed"/>
              <a:cs typeface="Helvetica Neue Black Condensed"/>
              <a:sym typeface="Helvetica Neue Black Condensed"/>
            </a:endParaRPr>
          </a:p>
        </p:txBody>
      </p:sp>
      <p:sp>
        <p:nvSpPr>
          <p:cNvPr id="6" name="Shape 455"/>
          <p:cNvSpPr txBox="1">
            <a:spLocks/>
          </p:cNvSpPr>
          <p:nvPr/>
        </p:nvSpPr>
        <p:spPr>
          <a:xfrm>
            <a:off x="1854022" y="247137"/>
            <a:ext cx="8483956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62500" lnSpcReduction="20000"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r>
              <a:rPr lang="ru-RU" sz="5400" dirty="0">
                <a:solidFill>
                  <a:srgbClr val="00B050"/>
                </a:solidFill>
                <a:latin typeface="Impact" pitchFamily="34" charset="0"/>
                <a:ea typeface="Helvetica Neue Black Condensed"/>
                <a:cs typeface="Helvetica Neue Black Condensed"/>
                <a:sym typeface="Helvetica Neue Black Condensed"/>
              </a:rPr>
              <a:t>ОСНОВНЫЕ РЕЗУЛЬТАТЫ ЕДИНОГО ГОСУДАРСТВЕННОГО ЭКЗАМЕНА ПО ФИЗИКЕ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981200" y="1600201"/>
            <a:ext cx="8229600" cy="5970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783771" marR="0" indent="-326571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–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1219200" marR="0" indent="-30480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17373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–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21945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»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26517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31089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566159" marR="0" indent="-365759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4023359" marR="0" indent="-365759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marL="0" indent="0" algn="ctr">
              <a:buNone/>
            </a:pPr>
            <a:r>
              <a:rPr lang="ru-RU" sz="2800" dirty="0">
                <a:solidFill>
                  <a:srgbClr val="FF0000"/>
                </a:solidFill>
                <a:latin typeface="+mj-lt"/>
              </a:rPr>
              <a:t>Участники ЕГЭ по физике в 2014-2017 гг</a:t>
            </a:r>
            <a:r>
              <a:rPr lang="ru-RU" sz="2800" b="1" i="1" dirty="0">
                <a:solidFill>
                  <a:srgbClr val="FF0000"/>
                </a:solidFill>
                <a:latin typeface="+mj-lt"/>
              </a:rPr>
              <a:t>.</a:t>
            </a:r>
            <a:r>
              <a:rPr lang="ru-RU" sz="2800" b="1" dirty="0">
                <a:solidFill>
                  <a:srgbClr val="FF0000"/>
                </a:solidFill>
                <a:latin typeface="+mj-lt"/>
              </a:rPr>
              <a:t/>
            </a:r>
            <a:br>
              <a:rPr lang="ru-RU" sz="2800" b="1" dirty="0">
                <a:solidFill>
                  <a:srgbClr val="FF0000"/>
                </a:solidFill>
                <a:latin typeface="+mj-lt"/>
              </a:rPr>
            </a:br>
            <a:r>
              <a:rPr lang="ru-RU" sz="2800" b="1" dirty="0">
                <a:solidFill>
                  <a:srgbClr val="FF0000"/>
                </a:solidFill>
                <a:latin typeface="+mj-lt"/>
              </a:rPr>
              <a:t/>
            </a:r>
            <a:br>
              <a:rPr lang="ru-RU" sz="2800" b="1" dirty="0">
                <a:solidFill>
                  <a:srgbClr val="FF0000"/>
                </a:solidFill>
                <a:latin typeface="+mj-lt"/>
              </a:rPr>
            </a:br>
            <a:endParaRPr lang="ru-RU" sz="2800" dirty="0">
              <a:solidFill>
                <a:srgbClr val="FF0000"/>
              </a:solidFill>
              <a:latin typeface="+mj-lt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0570946"/>
              </p:ext>
            </p:extLst>
          </p:nvPr>
        </p:nvGraphicFramePr>
        <p:xfrm>
          <a:off x="2409355" y="2348880"/>
          <a:ext cx="7373290" cy="3621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28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341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163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157392"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NewRomanPSMT"/>
                        </a:rPr>
                        <a:t>Год</a:t>
                      </a:r>
                      <a:endParaRPr lang="ru-RU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NewRomanPSMT"/>
                        </a:rPr>
                        <a:t>Число участников ЕГЭ по физике</a:t>
                      </a:r>
                      <a:endParaRPr lang="ru-RU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NewRomanPSMT"/>
                        </a:rPr>
                        <a:t>В % к общему числу участников ЕГЭ</a:t>
                      </a:r>
                      <a:endParaRPr lang="ru-RU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8096">
                <a:tc>
                  <a:txBody>
                    <a:bodyPr/>
                    <a:lstStyle/>
                    <a:p>
                      <a:pPr algn="ctr"/>
                      <a:r>
                        <a:rPr lang="ru-RU" sz="240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177 195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24,2%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80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2015</a:t>
                      </a:r>
                      <a:endParaRPr lang="ru-RU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166 935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23,8%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80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2016</a:t>
                      </a:r>
                      <a:endParaRPr lang="ru-RU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167 472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24,5%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0809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2017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155 281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24 %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07597" y="10313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23557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hape 455"/>
          <p:cNvSpPr txBox="1">
            <a:spLocks/>
          </p:cNvSpPr>
          <p:nvPr/>
        </p:nvSpPr>
        <p:spPr>
          <a:xfrm>
            <a:off x="1854022" y="197348"/>
            <a:ext cx="8483956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97500"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r>
              <a:rPr lang="ru-RU" dirty="0"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rPr>
              <a:t> </a:t>
            </a:r>
            <a:endParaRPr lang="ru-RU" sz="3100" dirty="0">
              <a:solidFill>
                <a:srgbClr val="FFFFFF"/>
              </a:solidFill>
              <a:latin typeface="Impact" pitchFamily="34" charset="0"/>
              <a:ea typeface="Helvetica Neue Black Condensed"/>
              <a:cs typeface="Helvetica Neue Black Condensed"/>
              <a:sym typeface="Helvetica Neue Black Condensed"/>
            </a:endParaRPr>
          </a:p>
        </p:txBody>
      </p:sp>
      <p:sp>
        <p:nvSpPr>
          <p:cNvPr id="6" name="Shape 455"/>
          <p:cNvSpPr txBox="1">
            <a:spLocks/>
          </p:cNvSpPr>
          <p:nvPr/>
        </p:nvSpPr>
        <p:spPr>
          <a:xfrm>
            <a:off x="1854022" y="247137"/>
            <a:ext cx="8483956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62500" lnSpcReduction="20000"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r>
              <a:rPr lang="ru-RU" sz="5400" dirty="0">
                <a:solidFill>
                  <a:srgbClr val="00B050"/>
                </a:solidFill>
                <a:latin typeface="Impact" pitchFamily="34" charset="0"/>
                <a:ea typeface="Helvetica Neue Black Condensed"/>
                <a:cs typeface="Helvetica Neue Black Condensed"/>
                <a:sym typeface="Helvetica Neue Black Condensed"/>
              </a:rPr>
              <a:t>ОСНОВНЫЕ РЕЗУЛЬТАТЫ ЕДИНОГО ГОСУДАРСТВЕННОГО ЭКЗАМЕНА ПО ФИЗИКЕ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865034" y="1590238"/>
            <a:ext cx="8483956" cy="2630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783771" marR="0" indent="-326571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–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1219200" marR="0" indent="-30480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17373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–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21945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»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26517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31089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566159" marR="0" indent="-365759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4023359" marR="0" indent="-365759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marL="0" indent="0" algn="just">
              <a:buNone/>
            </a:pPr>
            <a:r>
              <a:rPr lang="ru-RU" sz="2000" dirty="0">
                <a:solidFill>
                  <a:srgbClr val="FF0000"/>
                </a:solidFill>
                <a:latin typeface="+mj-lt"/>
              </a:rPr>
              <a:t>Самые высокие результаты показывают задания на проверку основных формул и законов школьного курса физики с использованием простейших расчетов. </a:t>
            </a:r>
            <a:r>
              <a:rPr lang="ru-RU" sz="2000" b="1" dirty="0">
                <a:solidFill>
                  <a:schemeClr val="tx1"/>
                </a:solidFill>
                <a:latin typeface="+mj-lt"/>
              </a:rPr>
              <a:t>Однако, отмечаются существенные затруднения при выполнении заданий на объяснение физических явлений и определение характера изменения физических величин при протекании различных процессов, а также при построении объяснений с опорой на изученные законы и явления для качественных задач</a:t>
            </a:r>
            <a:r>
              <a:rPr lang="ru-RU" sz="2000" dirty="0">
                <a:solidFill>
                  <a:schemeClr val="tx1"/>
                </a:solidFill>
                <a:latin typeface="+mj-lt"/>
              </a:rPr>
              <a:t>. 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6084988" y="4221088"/>
            <a:ext cx="11012" cy="396044"/>
          </a:xfrm>
          <a:prstGeom prst="straightConnector1">
            <a:avLst/>
          </a:prstGeom>
          <a:noFill/>
          <a:ln w="25400" cap="flat">
            <a:solidFill>
              <a:schemeClr val="accent1"/>
            </a:solidFill>
            <a:prstDash val="solid"/>
            <a:round/>
            <a:tailEnd type="arrow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" name="TextBox 10"/>
          <p:cNvSpPr txBox="1"/>
          <p:nvPr/>
        </p:nvSpPr>
        <p:spPr>
          <a:xfrm>
            <a:off x="1696917" y="4617132"/>
            <a:ext cx="10132225" cy="129265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algn="ctr"/>
            <a:r>
              <a:rPr lang="ru-RU" sz="2000" dirty="0">
                <a:solidFill>
                  <a:schemeClr val="accent1">
                    <a:lumMod val="25000"/>
                  </a:schemeClr>
                </a:solidFill>
              </a:rPr>
              <a:t>Таким образом, основным результатом обучения физике является заучивание перечня необходимых законов и формул без должного понимания смысла этих законов и возможностей их использования для объяснения физических процессов</a:t>
            </a:r>
            <a:r>
              <a:rPr lang="ru-RU" dirty="0">
                <a:solidFill>
                  <a:schemeClr val="accent1"/>
                </a:solidFill>
              </a:rPr>
              <a:t>. </a:t>
            </a:r>
          </a:p>
          <a:p>
            <a:pPr hangingPunct="0"/>
            <a:endParaRPr lang="ru-RU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37978" y="1"/>
            <a:ext cx="1667170" cy="15902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3872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hape 455"/>
          <p:cNvSpPr txBox="1">
            <a:spLocks/>
          </p:cNvSpPr>
          <p:nvPr/>
        </p:nvSpPr>
        <p:spPr>
          <a:xfrm>
            <a:off x="1854022" y="197348"/>
            <a:ext cx="8483956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97500"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r>
              <a:rPr lang="ru-RU" dirty="0"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rPr>
              <a:t> </a:t>
            </a:r>
            <a:endParaRPr lang="ru-RU" sz="3100" dirty="0">
              <a:solidFill>
                <a:srgbClr val="FFFFFF"/>
              </a:solidFill>
              <a:latin typeface="Impact" pitchFamily="34" charset="0"/>
              <a:ea typeface="Helvetica Neue Black Condensed"/>
              <a:cs typeface="Helvetica Neue Black Condensed"/>
              <a:sym typeface="Helvetica Neue Black Condensed"/>
            </a:endParaRPr>
          </a:p>
        </p:txBody>
      </p:sp>
      <p:sp>
        <p:nvSpPr>
          <p:cNvPr id="6" name="Shape 455"/>
          <p:cNvSpPr txBox="1">
            <a:spLocks/>
          </p:cNvSpPr>
          <p:nvPr/>
        </p:nvSpPr>
        <p:spPr>
          <a:xfrm>
            <a:off x="1854022" y="247137"/>
            <a:ext cx="8483956" cy="14292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62500" lnSpcReduction="20000"/>
          </a:bodyPr>
          <a:lstStyle>
            <a:lvl1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r>
              <a:rPr lang="ru-RU" sz="5400" dirty="0">
                <a:solidFill>
                  <a:srgbClr val="00B050"/>
                </a:solidFill>
                <a:latin typeface="Impact" pitchFamily="34" charset="0"/>
                <a:ea typeface="Helvetica Neue Black Condensed"/>
                <a:cs typeface="Helvetica Neue Black Condensed"/>
                <a:sym typeface="Helvetica Neue Black Condensed"/>
              </a:rPr>
              <a:t>ОСНОВНЫЕ РЕЗУЛЬТАТЫ </a:t>
            </a:r>
            <a:r>
              <a:rPr lang="ru-RU" sz="5400" dirty="0" smtClean="0">
                <a:solidFill>
                  <a:srgbClr val="00B050"/>
                </a:solidFill>
                <a:latin typeface="Impact" pitchFamily="34" charset="0"/>
                <a:ea typeface="Helvetica Neue Black Condensed"/>
                <a:cs typeface="Helvetica Neue Black Condensed"/>
                <a:sym typeface="Helvetica Neue Black Condensed"/>
              </a:rPr>
              <a:t>ЕДИНОГО</a:t>
            </a:r>
          </a:p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r>
              <a:rPr lang="ru-RU" sz="5400" dirty="0" smtClean="0">
                <a:solidFill>
                  <a:srgbClr val="00B050"/>
                </a:solidFill>
                <a:latin typeface="Impact" pitchFamily="34" charset="0"/>
                <a:ea typeface="Helvetica Neue Black Condensed"/>
                <a:cs typeface="Helvetica Neue Black Condensed"/>
                <a:sym typeface="Helvetica Neue Black Condensed"/>
              </a:rPr>
              <a:t> </a:t>
            </a:r>
            <a:r>
              <a:rPr lang="ru-RU" sz="5400" dirty="0">
                <a:solidFill>
                  <a:srgbClr val="00B050"/>
                </a:solidFill>
                <a:latin typeface="Impact" pitchFamily="34" charset="0"/>
                <a:ea typeface="Helvetica Neue Black Condensed"/>
                <a:cs typeface="Helvetica Neue Black Condensed"/>
                <a:sym typeface="Helvetica Neue Black Condensed"/>
              </a:rPr>
              <a:t>ГОСУДАРСТВЕННОГО ЭКЗАМЕНА </a:t>
            </a:r>
            <a:endParaRPr lang="ru-RU" sz="5400" dirty="0" smtClean="0">
              <a:solidFill>
                <a:srgbClr val="00B050"/>
              </a:solidFill>
              <a:latin typeface="Impact" pitchFamily="34" charset="0"/>
              <a:ea typeface="Helvetica Neue Black Condensed"/>
              <a:cs typeface="Helvetica Neue Black Condensed"/>
              <a:sym typeface="Helvetica Neue Black Condensed"/>
            </a:endParaRPr>
          </a:p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r>
              <a:rPr lang="ru-RU" sz="5400" dirty="0" smtClean="0">
                <a:solidFill>
                  <a:srgbClr val="00B050"/>
                </a:solidFill>
                <a:latin typeface="Impact" pitchFamily="34" charset="0"/>
                <a:ea typeface="Helvetica Neue Black Condensed"/>
                <a:cs typeface="Helvetica Neue Black Condensed"/>
                <a:sym typeface="Helvetica Neue Black Condensed"/>
              </a:rPr>
              <a:t>ПО </a:t>
            </a:r>
            <a:r>
              <a:rPr lang="ru-RU" sz="5400" dirty="0">
                <a:solidFill>
                  <a:srgbClr val="00B050"/>
                </a:solidFill>
                <a:latin typeface="Impact" pitchFamily="34" charset="0"/>
                <a:ea typeface="Helvetica Neue Black Condensed"/>
                <a:cs typeface="Helvetica Neue Black Condensed"/>
                <a:sym typeface="Helvetica Neue Black Condensed"/>
              </a:rPr>
              <a:t>ФИЗИКЕ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854021" y="1553670"/>
            <a:ext cx="8024269" cy="31582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 lnSpcReduction="10000"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1pPr>
            <a:lvl2pPr marL="783771" marR="0" indent="-326571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–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1219200" marR="0" indent="-30480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17373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–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21945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»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26517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3108960" marR="0" indent="-365760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566159" marR="0" indent="-365759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4023359" marR="0" indent="-365759" algn="l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+mj-lt"/>
              </a:rPr>
              <a:t>Анализ результатов выполнения заданий, проверяющих методологические умения, показывает, что участники экзамена успешно овладевают такими умениями, как выбор установки для проведения опыта по заданной гипотезе, запись показаний прибора с учетом заданной абсолютной погрешности измерений, построение графиков зависимостей величин по результатам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+mj-lt"/>
              </a:rPr>
              <a:t>опыта с учетом абсолютных погрешностей измерений. Однако </a:t>
            </a:r>
            <a:r>
              <a:rPr lang="ru-RU" sz="1800" b="1" dirty="0">
                <a:solidFill>
                  <a:schemeClr val="tx1"/>
                </a:solidFill>
                <a:latin typeface="+mj-lt"/>
              </a:rPr>
              <a:t>низкие результаты для заданий, построенных на фотографиях реальных опытов, говорит о том, что эти умения формируются по большей части при работе над заданиями теоретического плана, а не в процессе выполнения лабораторных работ на реальном оборудовании.</a:t>
            </a:r>
            <a:r>
              <a:rPr lang="ru-RU" sz="1800" dirty="0">
                <a:solidFill>
                  <a:schemeClr val="tx1"/>
                </a:solidFill>
                <a:latin typeface="+mj-lt"/>
              </a:rPr>
              <a:t> 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6084988" y="4404837"/>
            <a:ext cx="11012" cy="396044"/>
          </a:xfrm>
          <a:prstGeom prst="straightConnector1">
            <a:avLst/>
          </a:prstGeom>
          <a:noFill/>
          <a:ln w="25400" cap="flat">
            <a:solidFill>
              <a:schemeClr val="accent1"/>
            </a:solidFill>
            <a:prstDash val="solid"/>
            <a:round/>
            <a:tailEnd type="arrow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9" name="TextBox 8"/>
          <p:cNvSpPr txBox="1"/>
          <p:nvPr/>
        </p:nvSpPr>
        <p:spPr>
          <a:xfrm>
            <a:off x="1696918" y="4869161"/>
            <a:ext cx="8820188" cy="12003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algn="ctr"/>
            <a:r>
              <a:rPr lang="ru-RU" dirty="0">
                <a:solidFill>
                  <a:schemeClr val="accent1"/>
                </a:solidFill>
              </a:rPr>
              <a:t>Это негативно сказывается не только на формировании умений, связанных с проведением опытов и измерений, но и на освоении содержания и формировании умений объяснять физические явления и процессы.</a:t>
            </a:r>
          </a:p>
          <a:p>
            <a:pPr algn="ctr" hangingPunct="0"/>
            <a:endParaRPr lang="ru-RU" dirty="0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8290" y="197348"/>
            <a:ext cx="2116746" cy="19223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1463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54436" y="718008"/>
            <a:ext cx="3761354" cy="828328"/>
          </a:xfrm>
        </p:spPr>
        <p:txBody>
          <a:bodyPr/>
          <a:lstStyle/>
          <a:p>
            <a:pPr eaLnBrk="1" hangingPunct="1"/>
            <a:r>
              <a:rPr lang="ru-RU" altLang="ru-RU" sz="3600" dirty="0"/>
              <a:t>Проблема 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idx="1"/>
          </p:nvPr>
        </p:nvSpPr>
        <p:spPr>
          <a:xfrm>
            <a:off x="2639616" y="2132857"/>
            <a:ext cx="7696200" cy="4264025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lnSpc>
                <a:spcPct val="90000"/>
              </a:lnSpc>
            </a:pPr>
            <a:endParaRPr lang="ru-RU" altLang="ru-RU" dirty="0"/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 - Не секрет, что в настоящее время интерес к учебе у детей падает, развивать стремление к познанию довольно сложно. </a:t>
            </a:r>
          </a:p>
          <a:p>
            <a:pPr eaLnBrk="1" hangingPunct="1">
              <a:lnSpc>
                <a:spcPct val="90000"/>
              </a:lnSpc>
            </a:pPr>
            <a:endParaRPr lang="ru-RU" altLang="ru-RU" dirty="0"/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  -не секрет, что в рейтинге предметов физика занимает отнюдь не первое место.</a:t>
            </a:r>
          </a:p>
          <a:p>
            <a:pPr eaLnBrk="1" hangingPunct="1">
              <a:lnSpc>
                <a:spcPct val="90000"/>
              </a:lnSpc>
            </a:pPr>
            <a:endParaRPr lang="ru-RU" altLang="ru-RU" dirty="0"/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- В последние годы школьная программа все больше ориентируется на передачу и получение информации, отработку репродуктивных навыков, а не на развитие творческой и мыслительной деятельности учащихся.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2655" y="27678"/>
            <a:ext cx="3947103" cy="21051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6179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idx="1"/>
          </p:nvPr>
        </p:nvSpPr>
        <p:spPr>
          <a:xfrm>
            <a:off x="1843314" y="711199"/>
            <a:ext cx="7215505" cy="3759201"/>
          </a:xfrm>
        </p:spPr>
        <p:txBody>
          <a:bodyPr>
            <a:normAutofit fontScale="32500" lnSpcReduction="20000"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11200" dirty="0"/>
              <a:t>"Детская природа требует наглядности", - писал русский педагог </a:t>
            </a:r>
            <a:r>
              <a:rPr lang="ru-RU" sz="11200" dirty="0" err="1"/>
              <a:t>К.Д.Ушинский</a:t>
            </a:r>
            <a:r>
              <a:rPr lang="ru-RU" sz="11200" dirty="0"/>
              <a:t>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8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80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80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8000" dirty="0"/>
              <a:t>Это требование легко </a:t>
            </a:r>
            <a:r>
              <a:rPr lang="ru-RU" sz="8000" dirty="0" smtClean="0"/>
              <a:t> может </a:t>
            </a:r>
            <a:r>
              <a:rPr lang="ru-RU" sz="8000" dirty="0"/>
              <a:t>быть </a:t>
            </a:r>
            <a:r>
              <a:rPr lang="ru-RU" sz="8000" dirty="0" smtClean="0"/>
              <a:t> удовлетворено творческим </a:t>
            </a:r>
            <a:r>
              <a:rPr lang="ru-RU" sz="8000" dirty="0"/>
              <a:t>подходом </a:t>
            </a:r>
            <a:r>
              <a:rPr lang="ru-RU" sz="8000" dirty="0" smtClean="0"/>
              <a:t> в </a:t>
            </a:r>
            <a:r>
              <a:rPr lang="ru-RU" sz="8000" dirty="0"/>
              <a:t>создании и проведении </a:t>
            </a:r>
            <a:r>
              <a:rPr lang="ru-RU" sz="8000" dirty="0" smtClean="0"/>
              <a:t>нестандартных</a:t>
            </a:r>
            <a:r>
              <a:rPr lang="ru-RU" sz="8000" dirty="0"/>
              <a:t>, </a:t>
            </a:r>
            <a:r>
              <a:rPr lang="ru-RU" sz="8000" dirty="0" smtClean="0"/>
              <a:t> интересных </a:t>
            </a:r>
            <a:r>
              <a:rPr lang="ru-RU" sz="8000" dirty="0"/>
              <a:t>уроков.</a:t>
            </a:r>
            <a:endParaRPr lang="ru-RU" sz="8000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99258" y="3363686"/>
            <a:ext cx="3743908" cy="34943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41319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5"/>
          <p:cNvSpPr txBox="1">
            <a:spLocks noChangeArrowheads="1"/>
          </p:cNvSpPr>
          <p:nvPr/>
        </p:nvSpPr>
        <p:spPr bwMode="auto">
          <a:xfrm>
            <a:off x="3650794" y="937316"/>
            <a:ext cx="609974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3600" b="1" dirty="0"/>
              <a:t>Творческая деятельность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3600" b="1" dirty="0"/>
              <a:t>развивает</a:t>
            </a:r>
          </a:p>
        </p:txBody>
      </p:sp>
      <p:sp>
        <p:nvSpPr>
          <p:cNvPr id="5123" name="Rectangle 16"/>
          <p:cNvSpPr>
            <a:spLocks noChangeArrowheads="1"/>
          </p:cNvSpPr>
          <p:nvPr/>
        </p:nvSpPr>
        <p:spPr bwMode="auto">
          <a:xfrm>
            <a:off x="3107143" y="2627474"/>
            <a:ext cx="1873250" cy="79216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>
                <a:solidFill>
                  <a:srgbClr val="000000"/>
                </a:solidFill>
              </a:rPr>
              <a:t>память</a:t>
            </a:r>
          </a:p>
        </p:txBody>
      </p:sp>
      <p:sp>
        <p:nvSpPr>
          <p:cNvPr id="5124" name="Rectangle 17"/>
          <p:cNvSpPr>
            <a:spLocks noChangeArrowheads="1"/>
          </p:cNvSpPr>
          <p:nvPr/>
        </p:nvSpPr>
        <p:spPr bwMode="auto">
          <a:xfrm>
            <a:off x="8220480" y="2700499"/>
            <a:ext cx="1873250" cy="79216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dirty="0">
                <a:solidFill>
                  <a:srgbClr val="000000"/>
                </a:solidFill>
              </a:rPr>
              <a:t>восприятие</a:t>
            </a:r>
          </a:p>
        </p:txBody>
      </p:sp>
      <p:sp>
        <p:nvSpPr>
          <p:cNvPr id="5125" name="Rectangle 18"/>
          <p:cNvSpPr>
            <a:spLocks noChangeArrowheads="1"/>
          </p:cNvSpPr>
          <p:nvPr/>
        </p:nvSpPr>
        <p:spPr bwMode="auto">
          <a:xfrm>
            <a:off x="6852055" y="4005263"/>
            <a:ext cx="1873250" cy="79216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dirty="0">
                <a:solidFill>
                  <a:srgbClr val="000000"/>
                </a:solidFill>
              </a:rPr>
              <a:t>воображение</a:t>
            </a:r>
          </a:p>
        </p:txBody>
      </p:sp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4327226" y="3995899"/>
            <a:ext cx="1873250" cy="79216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dirty="0">
                <a:solidFill>
                  <a:srgbClr val="000000"/>
                </a:solidFill>
              </a:rPr>
              <a:t>мышление</a:t>
            </a:r>
          </a:p>
        </p:txBody>
      </p:sp>
      <p:sp>
        <p:nvSpPr>
          <p:cNvPr id="5127" name="Line 20"/>
          <p:cNvSpPr>
            <a:spLocks noChangeShapeType="1"/>
          </p:cNvSpPr>
          <p:nvPr/>
        </p:nvSpPr>
        <p:spPr bwMode="auto">
          <a:xfrm flipH="1">
            <a:off x="5196293" y="2268698"/>
            <a:ext cx="1079500" cy="647700"/>
          </a:xfrm>
          <a:prstGeom prst="line">
            <a:avLst/>
          </a:prstGeom>
          <a:ln>
            <a:headEnd/>
            <a:tailEnd type="triangle" w="med" len="med"/>
          </a:ln>
          <a:ex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128" name="Line 21"/>
          <p:cNvSpPr>
            <a:spLocks noChangeShapeType="1"/>
          </p:cNvSpPr>
          <p:nvPr/>
        </p:nvSpPr>
        <p:spPr bwMode="auto">
          <a:xfrm flipH="1">
            <a:off x="5483630" y="2556037"/>
            <a:ext cx="1079500" cy="1368425"/>
          </a:xfrm>
          <a:prstGeom prst="line">
            <a:avLst/>
          </a:prstGeom>
          <a:ln>
            <a:headEnd/>
            <a:tailEnd type="triangle" w="med" len="med"/>
          </a:ln>
          <a:ex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129" name="Line 22"/>
          <p:cNvSpPr>
            <a:spLocks noChangeShapeType="1"/>
          </p:cNvSpPr>
          <p:nvPr/>
        </p:nvSpPr>
        <p:spPr bwMode="auto">
          <a:xfrm>
            <a:off x="6852056" y="2556036"/>
            <a:ext cx="936625" cy="1439862"/>
          </a:xfrm>
          <a:prstGeom prst="line">
            <a:avLst/>
          </a:prstGeom>
          <a:ln>
            <a:headEnd/>
            <a:tailEnd type="triangle" w="med" len="med"/>
          </a:ln>
          <a:ex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130" name="Line 23"/>
          <p:cNvSpPr>
            <a:spLocks noChangeShapeType="1"/>
          </p:cNvSpPr>
          <p:nvPr/>
        </p:nvSpPr>
        <p:spPr bwMode="auto">
          <a:xfrm>
            <a:off x="7139394" y="2268698"/>
            <a:ext cx="936625" cy="719138"/>
          </a:xfrm>
          <a:prstGeom prst="line">
            <a:avLst/>
          </a:prstGeom>
          <a:ln>
            <a:headEnd/>
            <a:tailEnd type="triangle" w="med" len="med"/>
          </a:ln>
          <a:extLst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26327" y="5224909"/>
            <a:ext cx="84055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Творческое начало рождает в ребёнке живую фантазию, живое воображение. 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52025" y="32524"/>
            <a:ext cx="2339975" cy="2339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795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xmlns="" val="1996706805"/>
              </p:ext>
            </p:extLst>
          </p:nvPr>
        </p:nvGraphicFramePr>
        <p:xfrm>
          <a:off x="180109" y="0"/>
          <a:ext cx="11707091" cy="6858001"/>
        </p:xfrm>
        <a:graphic>
          <a:graphicData uri="http://schemas.openxmlformats.org/drawingml/2006/table">
            <a:tbl>
              <a:tblPr/>
              <a:tblGrid>
                <a:gridCol w="2457270">
                  <a:extLst>
                    <a:ext uri="{9D8B030D-6E8A-4147-A177-3AD203B41FA5}">
                      <a16:colId xmlns:a16="http://schemas.microsoft.com/office/drawing/2014/main" xmlns="" val="2454070414"/>
                    </a:ext>
                  </a:extLst>
                </a:gridCol>
                <a:gridCol w="9249821">
                  <a:extLst>
                    <a:ext uri="{9D8B030D-6E8A-4147-A177-3AD203B41FA5}">
                      <a16:colId xmlns:a16="http://schemas.microsoft.com/office/drawing/2014/main" xmlns="" val="664679291"/>
                    </a:ext>
                  </a:extLst>
                </a:gridCol>
              </a:tblGrid>
              <a:tr h="8592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 технологии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Достигаемые результаты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156438"/>
                  </a:ext>
                </a:extLst>
              </a:tr>
              <a:tr h="15110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Проблемное обучение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в учебной деятельности проблемных ситуаций и организация активной самостоятельной деятельности учащихся по их решению, в результате чего происходит творческое овладение знаниями, умениями, навыками ,развиваются мыслительные способности.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49296561"/>
                  </a:ext>
                </a:extLst>
              </a:tr>
              <a:tr h="17184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Разноуровневое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обучение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 учителя появляется возможность помогать слабому, уделять внимание сильному, реализуется желание сильных учащихся быстрее и глубже продвигаться в образовании. Сильные учащиеся утверждаются  в своих способностях ,слабые получают возможность испытывать учебный успех, повышается уровень мотивации ученья.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63506677"/>
                  </a:ext>
                </a:extLst>
              </a:tr>
              <a:tr h="11868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Проектные методы обучения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Работа по данной методике даёт возможность развивать индивидуальные творческие способности учащихся, более осознанно подходить к профессиональному и социальному самоопределению.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90765359"/>
                  </a:ext>
                </a:extLst>
              </a:tr>
              <a:tr h="15824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Исследовательские  методы в обучении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Даёт возможность учащимся самостоятельно пополнять свои знания ,глубоко вникать в изучаемую проблему и предполагать пути её решения, что важно при формировании мировоззрения. Это важно для определения индивидуальной траектории развития каждого школьника.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5913638"/>
                  </a:ext>
                </a:extLst>
              </a:tr>
            </a:tbl>
          </a:graphicData>
        </a:graphic>
      </p:graphicFrame>
      <p:sp>
        <p:nvSpPr>
          <p:cNvPr id="5" name="Объект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835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69156274"/>
              </p:ext>
            </p:extLst>
          </p:nvPr>
        </p:nvGraphicFramePr>
        <p:xfrm>
          <a:off x="138545" y="110838"/>
          <a:ext cx="12053455" cy="6650181"/>
        </p:xfrm>
        <a:graphic>
          <a:graphicData uri="http://schemas.openxmlformats.org/drawingml/2006/table">
            <a:tbl>
              <a:tblPr/>
              <a:tblGrid>
                <a:gridCol w="227818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7752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957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 технологии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Достигаемые результаты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915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Обучение в сотрудничестве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(командная, групповая работа)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Сотрудничество трактуется как идея совместной развивающей деятельности взрослых и детей. Суть индивидуального подхода в том, чтобы идти не от учебного предмета, а от ребёнка к предмету ,идти от тех возможностей ,которыми располагает ребёнок, применять психолого-педагогические диагностики личности.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1936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Информационно-коммуникационные технологии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Изменение  и  неограниченное  обогащение содержания образования, использование интегрированных курсов ,доступ в ИНТЕРНЕТ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606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Здоровьесберегающие технологии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Использование данных технологий позволяют равномерно во время урока распределять различные виды заданий, чередовать мыслительную деятельность с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физминутками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определять время подачи сложного учебного материала,  выделять время на проведение самостоятельных работ, нормативно применять ТСО, что даёт положительные результаты в обучении.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4625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Система инновационной оценки («портфолио»)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Формирование персонифицированного учёта достижений ученика как инструмента педагогической поддержки социального самоопределения, определения траектории индивидуального развития личности.</a:t>
                      </a:r>
                    </a:p>
                  </a:txBody>
                  <a:tcPr marL="23665" marR="23665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73762" name="Rectangle 1"/>
          <p:cNvSpPr>
            <a:spLocks noChangeArrowheads="1"/>
          </p:cNvSpPr>
          <p:nvPr/>
        </p:nvSpPr>
        <p:spPr bwMode="auto">
          <a:xfrm>
            <a:off x="5151439" y="16441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90937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78032828"/>
              </p:ext>
            </p:extLst>
          </p:nvPr>
        </p:nvGraphicFramePr>
        <p:xfrm>
          <a:off x="1" y="2"/>
          <a:ext cx="12192000" cy="68124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765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347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8069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13576">
                <a:tc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 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Этап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урока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Варианты</a:t>
                      </a:r>
                      <a:r>
                        <a:rPr lang="ru-RU" sz="1200" baseline="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использования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образовательных технологий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aseline="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Метод и</a:t>
                      </a:r>
                      <a:r>
                        <a:rPr lang="ru-RU" sz="1200" baseline="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приёмы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3127">
                <a:tc rowSpan="3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Актуализация</a:t>
                      </a: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знаний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Игровые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Создание игровой ситуации.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Педагогика сотрудничества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Совместная деятельность.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Эвристическая беседа.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Здоровьесберегающая</a:t>
                      </a:r>
                      <a:r>
                        <a:rPr lang="ru-RU" sz="1200" b="1" dirty="0">
                          <a:effectLst/>
                        </a:rPr>
                        <a:t> технология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Психофизическая тренировка (настрой на урок).</a:t>
                      </a:r>
                    </a:p>
                    <a:p>
                      <a:pPr indent="2476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Алгоритмическая разминка.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3127">
                <a:tc rowSpan="3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Сообщение темы</a:t>
                      </a: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и </a:t>
                      </a: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целей</a:t>
                      </a: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урока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Проблемное  обучение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Создание проблемной ситуации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Педагогика сотрудничества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Работа в группах, парах.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Эвристическая беседа.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Информационно-коммуникативные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Представление наглядного материала (работа с </a:t>
                      </a:r>
                      <a:r>
                        <a:rPr lang="ru-RU" sz="1200" b="1" dirty="0" smtClean="0">
                          <a:effectLst/>
                        </a:rPr>
                        <a:t>интерактивной </a:t>
                      </a:r>
                      <a:r>
                        <a:rPr lang="ru-RU" sz="1200" b="1" dirty="0">
                          <a:effectLst/>
                        </a:rPr>
                        <a:t>доской, презентация)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6254">
                <a:tc rowSpan="7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Работа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по </a:t>
                      </a:r>
                      <a:endParaRPr lang="ru-RU" sz="1200" dirty="0" smtClean="0">
                        <a:solidFill>
                          <a:srgbClr val="7030A0"/>
                        </a:solidFill>
                        <a:effectLst/>
                      </a:endParaRP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теме</a:t>
                      </a: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урока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Индивидуальный и дифференцированный подход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Индивидуальная, групповая, парная работа.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Гуманно-личностная </a:t>
                      </a:r>
                      <a:r>
                        <a:rPr lang="ru-RU" sz="1200" b="1" dirty="0" smtClean="0">
                          <a:effectLst/>
                        </a:rPr>
                        <a:t>технология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 Создание ситуации успеха.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 smtClean="0">
                          <a:effectLst/>
                        </a:rPr>
                        <a:t>Компетентностно</a:t>
                      </a:r>
                      <a:r>
                        <a:rPr lang="ru-RU" sz="1200" b="1" dirty="0" smtClean="0">
                          <a:effectLst/>
                        </a:rPr>
                        <a:t>-ориентированное </a:t>
                      </a:r>
                      <a:r>
                        <a:rPr lang="ru-RU" sz="1200" b="1" dirty="0">
                          <a:effectLst/>
                        </a:rPr>
                        <a:t>обучение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Исследовательская работа в группах, парах.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Информационно-коммуникативные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Знакомство с новым </a:t>
                      </a:r>
                      <a:r>
                        <a:rPr lang="ru-RU" sz="1200" b="1" dirty="0" smtClean="0">
                          <a:effectLst/>
                        </a:rPr>
                        <a:t>материалом </a:t>
                      </a:r>
                      <a:r>
                        <a:rPr lang="ru-RU" sz="1200" b="1" dirty="0">
                          <a:effectLst/>
                        </a:rPr>
                        <a:t>на ПК. </a:t>
                      </a:r>
                      <a:r>
                        <a:rPr lang="ru-RU" sz="1200" b="1" dirty="0" err="1">
                          <a:effectLst/>
                        </a:rPr>
                        <a:t>Разноуровневые</a:t>
                      </a:r>
                      <a:r>
                        <a:rPr lang="ru-RU" sz="1200" b="1" dirty="0">
                          <a:effectLst/>
                        </a:rPr>
                        <a:t> </a:t>
                      </a:r>
                      <a:r>
                        <a:rPr lang="ru-RU" sz="1200" b="1" dirty="0" smtClean="0">
                          <a:effectLst/>
                        </a:rPr>
                        <a:t>задания.</a:t>
                      </a: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13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Развивающее обучение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Задания на развитие обще-интеллектуальных умений:  сравнения, мышления, конкретизации, обобщения. 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Игровые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Игровая ситуация.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Проблемное  обучение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Создание проблемной ситуации.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413576">
                <a:tc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solidFill>
                            <a:srgbClr val="7030A0"/>
                          </a:solidFill>
                          <a:effectLst/>
                        </a:rPr>
                        <a:t>Физминутка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Здоровьесберегающая</a:t>
                      </a:r>
                      <a:r>
                        <a:rPr lang="ru-RU" sz="1200" b="1" dirty="0">
                          <a:effectLst/>
                        </a:rPr>
                        <a:t> технология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Гимнастика для тела,  слуха, глаз, дыхательная; </a:t>
                      </a:r>
                      <a:r>
                        <a:rPr lang="ru-RU" sz="1200" b="1" dirty="0" smtClean="0">
                          <a:effectLst/>
                        </a:rPr>
                        <a:t>танцевально-ритмические</a:t>
                      </a:r>
                      <a:r>
                        <a:rPr lang="ru-RU" sz="1200" b="1" dirty="0">
                          <a:effectLst/>
                        </a:rPr>
                        <a:t> паузы, </a:t>
                      </a:r>
                      <a:r>
                        <a:rPr lang="ru-RU" sz="1200" b="1" dirty="0" smtClean="0">
                          <a:effectLst/>
                        </a:rPr>
                        <a:t>точечный </a:t>
                      </a:r>
                      <a:r>
                        <a:rPr lang="ru-RU" sz="1200" b="1" dirty="0">
                          <a:effectLst/>
                        </a:rPr>
                        <a:t>массаж.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406254">
                <a:tc rowSpan="2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rgbClr val="7030A0"/>
                          </a:solidFill>
                          <a:effectLst/>
                        </a:rPr>
                        <a:t>Индивидуальная </a:t>
                      </a:r>
                      <a:r>
                        <a:rPr lang="ru-RU" sz="1100" dirty="0">
                          <a:solidFill>
                            <a:srgbClr val="7030A0"/>
                          </a:solidFill>
                          <a:effectLst/>
                        </a:rPr>
                        <a:t>(</a:t>
                      </a:r>
                      <a:r>
                        <a:rPr lang="ru-RU" sz="1100" dirty="0" err="1" smtClean="0">
                          <a:solidFill>
                            <a:srgbClr val="7030A0"/>
                          </a:solidFill>
                          <a:effectLst/>
                        </a:rPr>
                        <a:t>самостоя</a:t>
                      </a:r>
                      <a:r>
                        <a:rPr lang="ru-RU" sz="1100" dirty="0" smtClean="0">
                          <a:solidFill>
                            <a:srgbClr val="7030A0"/>
                          </a:solidFill>
                          <a:effectLst/>
                        </a:rPr>
                        <a:t>-тельная</a:t>
                      </a:r>
                      <a:r>
                        <a:rPr lang="ru-RU" sz="1100" dirty="0">
                          <a:solidFill>
                            <a:srgbClr val="7030A0"/>
                          </a:solidFill>
                          <a:effectLst/>
                        </a:rPr>
                        <a:t>) работа</a:t>
                      </a:r>
                      <a:endParaRPr lang="ru-RU" sz="11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Индивидуальный и дифференцированный подход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Разноуровневые</a:t>
                      </a:r>
                      <a:r>
                        <a:rPr lang="ru-RU" sz="1200" b="1" dirty="0">
                          <a:effectLst/>
                        </a:rPr>
                        <a:t> задания.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3322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Информационно-коммуникативные технологии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Тестирование на ПК. </a:t>
                      </a:r>
                      <a:r>
                        <a:rPr lang="ru-RU" sz="1200" b="1" dirty="0" err="1" smtClean="0">
                          <a:effectLst/>
                        </a:rPr>
                        <a:t>Разноуровневые</a:t>
                      </a:r>
                      <a:r>
                        <a:rPr lang="ru-RU" sz="1200" b="1" dirty="0" smtClean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задания на ПК.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413576">
                <a:tc rowSpan="2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Подведение 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</a:rPr>
                        <a:t>итогов </a:t>
                      </a:r>
                      <a:endParaRPr lang="ru-RU" sz="1200" dirty="0" smtClean="0">
                        <a:solidFill>
                          <a:srgbClr val="7030A0"/>
                        </a:solidFill>
                        <a:effectLst/>
                      </a:endParaRPr>
                    </a:p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урока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Педагогика сотрудничества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Коллективный вывод.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Подведение итогов в паре.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2136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Гуманно-личностная  </a:t>
                      </a:r>
                      <a:r>
                        <a:rPr lang="ru-RU" sz="1200" b="1" dirty="0" smtClean="0">
                          <a:effectLst/>
                        </a:rPr>
                        <a:t>технология</a:t>
                      </a: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Создание ситуации успеха.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203127">
                <a:tc rowSpan="2">
                  <a:txBody>
                    <a:bodyPr/>
                    <a:lstStyle/>
                    <a:p>
                      <a:pPr marL="26670" indent="-2667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</a:rPr>
                        <a:t>Рефлексия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Гуманно-личностная </a:t>
                      </a:r>
                      <a:r>
                        <a:rPr lang="ru-RU" sz="1200" b="1" baseline="0" dirty="0" smtClean="0">
                          <a:effectLst/>
                        </a:rPr>
                        <a:t> </a:t>
                      </a:r>
                      <a:r>
                        <a:rPr lang="ru-RU" sz="1200" b="1" dirty="0" smtClean="0">
                          <a:effectLst/>
                        </a:rPr>
                        <a:t>технология</a:t>
                      </a: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Создание ситуации успеха.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2031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Здоровьесберегающая</a:t>
                      </a:r>
                      <a:r>
                        <a:rPr lang="ru-RU" sz="1200" b="1" dirty="0">
                          <a:effectLst/>
                        </a:rPr>
                        <a:t> 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Тренинг «Я смог…Что получилось?»</a:t>
                      </a:r>
                      <a:endParaRPr lang="ru-RU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1812" marR="21812" marT="0" marB="0"/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</a:tbl>
          </a:graphicData>
        </a:graphic>
      </p:graphicFrame>
      <p:sp>
        <p:nvSpPr>
          <p:cNvPr id="74831" name="Rectangle 1"/>
          <p:cNvSpPr>
            <a:spLocks noChangeArrowheads="1"/>
          </p:cNvSpPr>
          <p:nvPr/>
        </p:nvSpPr>
        <p:spPr bwMode="auto">
          <a:xfrm>
            <a:off x="5151439" y="1644134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45553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4825" y="260351"/>
            <a:ext cx="8713788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4000" b="1" dirty="0">
                <a:solidFill>
                  <a:srgbClr val="7030A0"/>
                </a:solidFill>
                <a:latin typeface="Monotype Corsiva" pitchFamily="66" charset="0"/>
              </a:rPr>
              <a:t>Технологии на основе </a:t>
            </a:r>
          </a:p>
          <a:p>
            <a:pPr algn="ctr" eaLnBrk="0" hangingPunct="0">
              <a:defRPr/>
            </a:pPr>
            <a:r>
              <a:rPr lang="ru-RU" sz="4000" b="1" dirty="0">
                <a:solidFill>
                  <a:srgbClr val="7030A0"/>
                </a:solidFill>
                <a:latin typeface="Monotype Corsiva" pitchFamily="66" charset="0"/>
              </a:rPr>
              <a:t>активизации и интенсификации</a:t>
            </a:r>
          </a:p>
          <a:p>
            <a:pPr algn="ctr" eaLnBrk="0" hangingPunct="0">
              <a:defRPr/>
            </a:pPr>
            <a:r>
              <a:rPr lang="ru-RU" sz="4000" b="1" dirty="0">
                <a:solidFill>
                  <a:srgbClr val="7030A0"/>
                </a:solidFill>
                <a:latin typeface="Monotype Corsiva" pitchFamily="66" charset="0"/>
              </a:rPr>
              <a:t> деятельности учащихся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75519" y="2199639"/>
            <a:ext cx="4175337" cy="19949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42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Игровые технологии</a:t>
            </a:r>
          </a:p>
        </p:txBody>
      </p:sp>
      <p:sp>
        <p:nvSpPr>
          <p:cNvPr id="6" name="Овал 5"/>
          <p:cNvSpPr/>
          <p:nvPr/>
        </p:nvSpPr>
        <p:spPr>
          <a:xfrm>
            <a:off x="4127961" y="4437630"/>
            <a:ext cx="5277296" cy="2304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Проблемное обучение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99467" y="2199639"/>
            <a:ext cx="4545789" cy="20882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101600">
                    <a:schemeClr val="accent6">
                      <a:lumMod val="60000"/>
                      <a:lumOff val="40000"/>
                      <a:alpha val="60000"/>
                    </a:schemeClr>
                  </a:glow>
                </a:effectLst>
              </a:rPr>
              <a:t>Проектно-исследовательская технология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4136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668703780"/>
              </p:ext>
            </p:extLst>
          </p:nvPr>
        </p:nvGraphicFramePr>
        <p:xfrm>
          <a:off x="1797298" y="542330"/>
          <a:ext cx="8870702" cy="6309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69236" y="110836"/>
            <a:ext cx="1835912" cy="16896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1814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584" y="1772816"/>
            <a:ext cx="7488832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Технология </a:t>
            </a:r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проектного </a:t>
            </a: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обучения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2351584" y="4180344"/>
            <a:ext cx="969554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"</a:t>
            </a:r>
            <a:r>
              <a:rPr lang="ru-RU" sz="2400" dirty="0">
                <a:solidFill>
                  <a:srgbClr val="00B050"/>
                </a:solidFill>
              </a:rPr>
              <a:t>Посредственный учитель излагает</a:t>
            </a:r>
            <a:r>
              <a:rPr lang="ru-RU" sz="2400" dirty="0" smtClean="0">
                <a:solidFill>
                  <a:srgbClr val="00B050"/>
                </a:solidFill>
              </a:rPr>
              <a:t>.</a:t>
            </a:r>
          </a:p>
          <a:p>
            <a:r>
              <a:rPr lang="ru-RU" sz="2400" dirty="0" smtClean="0">
                <a:solidFill>
                  <a:srgbClr val="00B050"/>
                </a:solidFill>
              </a:rPr>
              <a:t> </a:t>
            </a:r>
            <a:r>
              <a:rPr lang="ru-RU" sz="2400" dirty="0">
                <a:solidFill>
                  <a:srgbClr val="00B050"/>
                </a:solidFill>
              </a:rPr>
              <a:t>Хороший учитель объясняет. </a:t>
            </a:r>
          </a:p>
          <a:p>
            <a:r>
              <a:rPr lang="ru-RU" sz="2400" dirty="0">
                <a:solidFill>
                  <a:srgbClr val="00B050"/>
                </a:solidFill>
              </a:rPr>
              <a:t>Выдающийся учитель показывает. </a:t>
            </a:r>
          </a:p>
          <a:p>
            <a:r>
              <a:rPr lang="ru-RU" sz="2400" dirty="0">
                <a:solidFill>
                  <a:srgbClr val="00B050"/>
                </a:solidFill>
              </a:rPr>
              <a:t>Мудрый учитель вдохновляет". </a:t>
            </a:r>
          </a:p>
          <a:p>
            <a:endParaRPr lang="ru-RU" sz="2400" dirty="0" smtClean="0">
              <a:solidFill>
                <a:srgbClr val="00B050"/>
              </a:solidFill>
            </a:endParaRPr>
          </a:p>
          <a:p>
            <a:r>
              <a:rPr lang="ru-RU" sz="2400" dirty="0" smtClean="0">
                <a:solidFill>
                  <a:srgbClr val="00B050"/>
                </a:solidFill>
              </a:rPr>
              <a:t>Вильям </a:t>
            </a:r>
            <a:r>
              <a:rPr lang="ru-RU" sz="2400" dirty="0">
                <a:solidFill>
                  <a:srgbClr val="00B050"/>
                </a:solidFill>
              </a:rPr>
              <a:t>Артур Уорд</a:t>
            </a:r>
          </a:p>
          <a:p>
            <a:pPr algn="r" eaLnBrk="0" hangingPunct="0">
              <a:defRPr/>
            </a:pPr>
            <a:endParaRPr lang="ru-RU" sz="2400" b="1" dirty="0">
              <a:solidFill>
                <a:srgbClr val="007000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43887" y="1847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7776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19865" y="120134"/>
            <a:ext cx="59522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  <a:latin typeface="Impact" panose="020B0806030902050204" pitchFamily="34" charset="0"/>
              </a:rPr>
              <a:t>ПОЧЕМУ ИМЕННО ПРОЕКТЫ?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2154662" y="4293049"/>
            <a:ext cx="8229600" cy="210775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   Многочисленные исследования, проведенные как в нашей стране, так и за рубежом, показали, что большинство современных лидеров в политике, бизнесе, искусстве, спорте — люди, обладающие проектным типом мышления.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49896" y="1258661"/>
            <a:ext cx="3919567" cy="29426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4891" y="1350864"/>
            <a:ext cx="3026938" cy="2942184"/>
          </a:xfrm>
          <a:prstGeom prst="rect">
            <a:avLst/>
          </a:prstGeom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67257" y="249382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30563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81200" y="192460"/>
            <a:ext cx="8229600" cy="743712"/>
          </a:xfrm>
          <a:solidFill>
            <a:srgbClr val="0070C0"/>
          </a:solidFill>
          <a:ln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Impact" panose="020B0806030902050204" pitchFamily="34" charset="0"/>
              </a:rPr>
              <a:t>ЦЕЛИ ПРОЕКТНОЙ ДЕЯТЕЛЬНОСТИ</a:t>
            </a:r>
            <a:endParaRPr lang="ru-RU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1524000" y="1935480"/>
            <a:ext cx="8686800" cy="3463834"/>
          </a:xfrm>
        </p:spPr>
        <p:txBody>
          <a:bodyPr/>
          <a:lstStyle/>
          <a:p>
            <a:pPr lvl="0"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Повышение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личной уверенности 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каждого участника проектной деятельности, его самореализации и рефлексии.</a:t>
            </a:r>
          </a:p>
          <a:p>
            <a:pPr lvl="0"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Развитие осознания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значимости коллективной работы,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сотрудничества  для получения результатов  процесса выполнения творческих заданий.</a:t>
            </a:r>
          </a:p>
          <a:p>
            <a:pPr lvl="0"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Развитие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исследовательских умений.</a:t>
            </a: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75273" y="73594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5825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438400" y="257775"/>
            <a:ext cx="7315200" cy="547769"/>
          </a:xfrm>
          <a:solidFill>
            <a:srgbClr val="0070C0"/>
          </a:solidFill>
          <a:ln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Impact" panose="020B0806030902050204" pitchFamily="34" charset="0"/>
              </a:rPr>
              <a:t>МЕТОД ПОЗВОЛЯЕТ РАЗВИВАТЬ:</a:t>
            </a:r>
            <a:endParaRPr lang="ru-RU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>
            <p:ph idx="1"/>
          </p:nvPr>
        </p:nvSpPr>
        <p:spPr>
          <a:xfrm>
            <a:off x="1981199" y="1184366"/>
            <a:ext cx="9731829" cy="4726577"/>
          </a:xfrm>
        </p:spPr>
        <p:txBody>
          <a:bodyPr>
            <a:no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Аналитическое мышление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в процессе анализа информации, отбора необходимых фактов, сравнения, сопоставления фактов, явлений.</a:t>
            </a:r>
          </a:p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Ассоциативное мышление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в процессе установления ассоциаций с ранее изученными, знакомыми фактами, явлениями, установление ассоциаций с новыми качествами предмета, явления и пр.</a:t>
            </a:r>
          </a:p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Логическое мышление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, когда формируется умение выстраивать логику доказательности принимаемого решения, внутреннюю логику решаемой проблемы, логику последовательности действий, предпринимаемых для решения проблемы.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86109" y="0"/>
            <a:ext cx="1725075" cy="1385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6264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1909" y="1262510"/>
            <a:ext cx="2911249" cy="4230692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1736953" y="314912"/>
            <a:ext cx="3646716" cy="107768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Опыт общения</a:t>
            </a:r>
          </a:p>
        </p:txBody>
      </p:sp>
      <p:sp>
        <p:nvSpPr>
          <p:cNvPr id="5" name="Овал 4"/>
          <p:cNvSpPr/>
          <p:nvPr/>
        </p:nvSpPr>
        <p:spPr>
          <a:xfrm>
            <a:off x="6755267" y="314912"/>
            <a:ext cx="3646715" cy="107768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Опыт целеполагания</a:t>
            </a:r>
          </a:p>
        </p:txBody>
      </p:sp>
      <p:sp>
        <p:nvSpPr>
          <p:cNvPr id="6" name="Овал 5"/>
          <p:cNvSpPr/>
          <p:nvPr/>
        </p:nvSpPr>
        <p:spPr>
          <a:xfrm>
            <a:off x="2009094" y="4834616"/>
            <a:ext cx="2922814" cy="107768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Самоорганизация</a:t>
            </a:r>
          </a:p>
        </p:txBody>
      </p:sp>
      <p:sp>
        <p:nvSpPr>
          <p:cNvPr id="7" name="Овал 6"/>
          <p:cNvSpPr/>
          <p:nvPr/>
        </p:nvSpPr>
        <p:spPr>
          <a:xfrm>
            <a:off x="7587343" y="4824271"/>
            <a:ext cx="2993572" cy="107768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Самооценка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5397" y="1770584"/>
            <a:ext cx="1610211" cy="25757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3597" y="1661051"/>
            <a:ext cx="2431978" cy="2431978"/>
          </a:xfrm>
          <a:prstGeom prst="rect">
            <a:avLst/>
          </a:prstGeom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56014" y="23229"/>
            <a:ext cx="1611085" cy="1661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5054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490357" y="261258"/>
            <a:ext cx="3211286" cy="13280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latin typeface="Impact" panose="020B0806030902050204" pitchFamily="34" charset="0"/>
              </a:rPr>
              <a:t>ПРОЕКТ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915886" y="2645230"/>
            <a:ext cx="3657600" cy="859971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Моно проект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96744" y="2645228"/>
            <a:ext cx="3733800" cy="859972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Межпредметный проект</a:t>
            </a:r>
          </a:p>
        </p:txBody>
      </p:sp>
      <p:cxnSp>
        <p:nvCxnSpPr>
          <p:cNvPr id="7" name="Прямая со стрелкой 6"/>
          <p:cNvCxnSpPr>
            <a:stCxn id="2" idx="4"/>
            <a:endCxn id="3" idx="0"/>
          </p:cNvCxnSpPr>
          <p:nvPr/>
        </p:nvCxnSpPr>
        <p:spPr>
          <a:xfrm flipH="1">
            <a:off x="3744686" y="1589315"/>
            <a:ext cx="2351314" cy="1055915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4"/>
            <a:endCxn id="5" idx="0"/>
          </p:cNvCxnSpPr>
          <p:nvPr/>
        </p:nvCxnSpPr>
        <p:spPr>
          <a:xfrm>
            <a:off x="6096000" y="1589314"/>
            <a:ext cx="2367644" cy="1055914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50791" y="0"/>
            <a:ext cx="2900099" cy="210997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7432" y="2971802"/>
            <a:ext cx="5693229" cy="343153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58408" y="88407"/>
            <a:ext cx="2870692" cy="22965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6851" y="3592619"/>
            <a:ext cx="3010581" cy="275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2247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17973" y="967353"/>
            <a:ext cx="2024743" cy="2024743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2514600" y="116775"/>
            <a:ext cx="6890657" cy="92528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</a:rPr>
              <a:t>ЭТАПЫ РАБОТЫ НАД ПРОЕКТОМ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280558" y="1556658"/>
            <a:ext cx="3439886" cy="544286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Выбор темы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280558" y="3488044"/>
            <a:ext cx="3973286" cy="544287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Сбор сведений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06040" y="4533074"/>
            <a:ext cx="4599217" cy="513284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Реализация проекта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31228" y="2601689"/>
            <a:ext cx="4474028" cy="544287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Постановка цели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80558" y="5547102"/>
            <a:ext cx="3439886" cy="513284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Презентация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5377543" y="2100944"/>
            <a:ext cx="10886" cy="51476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366657" y="3122551"/>
            <a:ext cx="10886" cy="388008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355771" y="4017404"/>
            <a:ext cx="10886" cy="51476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344885" y="5052860"/>
            <a:ext cx="10886" cy="514762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18660" y="2167856"/>
            <a:ext cx="1790143" cy="117701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11699" y="3247731"/>
            <a:ext cx="829410" cy="132675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87708" y="4129432"/>
            <a:ext cx="2592505" cy="1466060"/>
          </a:xfrm>
          <a:prstGeom prst="rect">
            <a:avLst/>
          </a:prstGeom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91517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9782" y="94086"/>
            <a:ext cx="2596019" cy="333122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99781" y="3741907"/>
            <a:ext cx="2596019" cy="51143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Леонардо Да Винчи</a:t>
            </a:r>
          </a:p>
        </p:txBody>
      </p:sp>
      <p:sp>
        <p:nvSpPr>
          <p:cNvPr id="8" name="Облако 7"/>
          <p:cNvSpPr/>
          <p:nvPr/>
        </p:nvSpPr>
        <p:spPr>
          <a:xfrm>
            <a:off x="4653641" y="94086"/>
            <a:ext cx="5323116" cy="2648412"/>
          </a:xfrm>
          <a:prstGeom prst="cloud">
            <a:avLst/>
          </a:prstGeom>
          <a:solidFill>
            <a:srgbClr val="00B0F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«Природа так обо всем позаботилась, что повсюду ты находишь, чему учиться»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6799" y="3177007"/>
            <a:ext cx="4897892" cy="3278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474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25220" y="1726839"/>
            <a:ext cx="2503714" cy="4971864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>
            <a:off x="1926772" y="424544"/>
            <a:ext cx="3712029" cy="1861457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Знания</a:t>
            </a:r>
          </a:p>
        </p:txBody>
      </p:sp>
      <p:sp>
        <p:nvSpPr>
          <p:cNvPr id="5" name="Облако 4"/>
          <p:cNvSpPr/>
          <p:nvPr/>
        </p:nvSpPr>
        <p:spPr>
          <a:xfrm>
            <a:off x="6096001" y="424543"/>
            <a:ext cx="4561115" cy="1654628"/>
          </a:xfrm>
          <a:prstGeom prst="cloud">
            <a:avLst/>
          </a:prstGeom>
          <a:solidFill>
            <a:schemeClr val="accent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Исследовательские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умения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620000" y="2286001"/>
            <a:ext cx="2819402" cy="3853543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анализировать проблемные ситуации;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понимать противоречия;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планировать исследовательские действия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выводы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86154" y="2485170"/>
            <a:ext cx="3048000" cy="386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771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2029" y="119743"/>
            <a:ext cx="4767943" cy="72934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ЧЕМУ ДОЛЖНЫ НАУЧИТЬ?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19299" y="4641612"/>
            <a:ext cx="8153400" cy="853474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для познания окружающего мира наблюдение, измерение, эксперимент, моделирование; 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19299" y="5557867"/>
            <a:ext cx="8153400" cy="72274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различать факты, гипотезы, причины, следствия,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законы, теории;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19299" y="3682551"/>
            <a:ext cx="8153400" cy="91870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владеть адекватными способами решения теоретических и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экспериментальных задач;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019299" y="2723046"/>
            <a:ext cx="8153400" cy="91870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выдвигать гипотезы для объяснения известных фактов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экспериментально проверять выдвигаемые гипотезы;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19299" y="1660888"/>
            <a:ext cx="8153400" cy="1035882"/>
          </a:xfrm>
          <a:prstGeom prst="roundRect">
            <a:avLst/>
          </a:prstGeom>
          <a:solidFill>
            <a:srgbClr val="B950FA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владеть монологической и диалогической речью, способностью понимать точку зрения собеседника и признавать право на иное мнение;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19299" y="919508"/>
            <a:ext cx="8153400" cy="71510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ставить цели, планировать, определять оптимальное соотношение цели и средств.</a:t>
            </a:r>
          </a:p>
        </p:txBody>
      </p:sp>
    </p:spTree>
    <p:extLst>
      <p:ext uri="{BB962C8B-B14F-4D97-AF65-F5344CB8AC3E}">
        <p14:creationId xmlns:p14="http://schemas.microsoft.com/office/powerpoint/2010/main" xmlns="" val="240207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38710" y="108859"/>
            <a:ext cx="2914580" cy="646331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КАК НАУЧИТЬ?</a:t>
            </a:r>
          </a:p>
        </p:txBody>
      </p:sp>
      <p:sp>
        <p:nvSpPr>
          <p:cNvPr id="3" name="Облако 2"/>
          <p:cNvSpPr/>
          <p:nvPr/>
        </p:nvSpPr>
        <p:spPr>
          <a:xfrm>
            <a:off x="3053443" y="961572"/>
            <a:ext cx="6085114" cy="1698172"/>
          </a:xfrm>
          <a:prstGeom prst="cloud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Исследовательские</a:t>
            </a:r>
          </a:p>
          <a:p>
            <a:pPr algn="ctr"/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навыки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98172" y="3294523"/>
            <a:ext cx="3570514" cy="78377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Выполнение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лабораторных работ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00690" y="3270909"/>
            <a:ext cx="4811487" cy="83099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Impact" panose="020B0806030902050204" pitchFamily="34" charset="0"/>
              </a:rPr>
              <a:t>Выполнение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Impact" panose="020B0806030902050204" pitchFamily="34" charset="0"/>
              </a:rPr>
              <a:t>индивидуальных проектов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958193" y="4722253"/>
            <a:ext cx="6275614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Выполнение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исследовательских работ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497287" y="2519933"/>
            <a:ext cx="21771" cy="2202320"/>
          </a:xfrm>
          <a:prstGeom prst="straightConnector1">
            <a:avLst/>
          </a:prstGeom>
          <a:ln w="1524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endCxn id="6" idx="0"/>
          </p:cNvCxnSpPr>
          <p:nvPr/>
        </p:nvCxnSpPr>
        <p:spPr>
          <a:xfrm>
            <a:off x="5523803" y="2589840"/>
            <a:ext cx="2682631" cy="681069"/>
          </a:xfrm>
          <a:prstGeom prst="straightConnector1">
            <a:avLst/>
          </a:prstGeom>
          <a:ln w="1524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endCxn id="5" idx="0"/>
          </p:cNvCxnSpPr>
          <p:nvPr/>
        </p:nvCxnSpPr>
        <p:spPr>
          <a:xfrm flipH="1">
            <a:off x="3483429" y="2519934"/>
            <a:ext cx="2024742" cy="774589"/>
          </a:xfrm>
          <a:prstGeom prst="straightConnector1">
            <a:avLst/>
          </a:prstGeom>
          <a:ln w="1524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58441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500" y="106710"/>
            <a:ext cx="6477000" cy="56820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Impact" panose="020B0806030902050204" pitchFamily="34" charset="0"/>
              </a:rPr>
              <a:t>ВЫПОЛНЕНИЕ ИССЛЕДОВАТЕЛЬСКИХ РАБОТ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57500" y="1175658"/>
            <a:ext cx="1505540" cy="58477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Times New Roman" panose="02020603050405020304" pitchFamily="18" charset="0"/>
              </a:rPr>
              <a:t>УМЕНИЯ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03926" y="1175657"/>
            <a:ext cx="1630575" cy="58477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cs typeface="Times New Roman" panose="02020603050405020304" pitchFamily="18" charset="0"/>
              </a:rPr>
              <a:t>НАВЫКИ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096000" y="2042626"/>
            <a:ext cx="0" cy="3509089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1660642" y="2042625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выбор темы исследования;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подбирать литературу;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прогнозировать результаты;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анализировать результаты собственной деятельности;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проводить опытно-экспериментальную работу;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делать необходимые выводы и обобщения.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69284" y="2042625"/>
            <a:ext cx="429985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культуры чтения;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обработки полученной информации;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систематизации и хранения приобретенной информации;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написание реферата, доклада;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 и проведение эксперимента.</a:t>
            </a:r>
          </a:p>
        </p:txBody>
      </p:sp>
    </p:spTree>
    <p:extLst>
      <p:ext uri="{BB962C8B-B14F-4D97-AF65-F5344CB8AC3E}">
        <p14:creationId xmlns:p14="http://schemas.microsoft.com/office/powerpoint/2010/main" xmlns="" val="2920075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1619339" y="179614"/>
            <a:ext cx="6100880" cy="195398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Домашнее</a:t>
            </a:r>
          </a:p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исследование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11203" t="12321"/>
          <a:stretch/>
        </p:blipFill>
        <p:spPr>
          <a:xfrm>
            <a:off x="2341418" y="2840182"/>
            <a:ext cx="3391395" cy="34770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9458" t="662" r="3835" b="16503"/>
          <a:stretch/>
        </p:blipFill>
        <p:spPr>
          <a:xfrm>
            <a:off x="7426036" y="2840182"/>
            <a:ext cx="4072247" cy="346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542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3323448" y="179615"/>
            <a:ext cx="6100880" cy="195398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Фронтальные лабораторные работы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11944" t="-2067" r="1990" b="2067"/>
          <a:stretch/>
        </p:blipFill>
        <p:spPr>
          <a:xfrm>
            <a:off x="2161309" y="2217999"/>
            <a:ext cx="3594172" cy="40219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17390"/>
          <a:stretch/>
        </p:blipFill>
        <p:spPr>
          <a:xfrm>
            <a:off x="6982690" y="2217999"/>
            <a:ext cx="4672999" cy="388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125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74826" y="301625"/>
            <a:ext cx="8893175" cy="1143000"/>
          </a:xfrm>
        </p:spPr>
        <p:txBody>
          <a:bodyPr/>
          <a:lstStyle/>
          <a:p>
            <a:pPr eaLnBrk="1" hangingPunct="1"/>
            <a:r>
              <a:rPr lang="ru-RU" altLang="ru-RU" sz="3200" b="1" dirty="0"/>
              <a:t>Создание творческих проектов учащимися (групповых и индивидуальных</a:t>
            </a:r>
            <a:r>
              <a:rPr lang="ru-RU" altLang="ru-RU" sz="2800" dirty="0"/>
              <a:t>)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idx="1"/>
          </p:nvPr>
        </p:nvSpPr>
        <p:spPr>
          <a:xfrm>
            <a:off x="1514574" y="1827213"/>
            <a:ext cx="9153427" cy="4114800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/>
              <a:t>Еда из микроволновки: польза или вред?</a:t>
            </a:r>
          </a:p>
          <a:p>
            <a:r>
              <a:rPr lang="ru-RU" sz="2800" dirty="0"/>
              <a:t>Исследование земных электрических токов.</a:t>
            </a:r>
          </a:p>
          <a:p>
            <a:r>
              <a:rPr lang="ru-RU" sz="2800" dirty="0"/>
              <a:t>Изучение влияния электромагнитных полей на среду обитания человека.</a:t>
            </a:r>
          </a:p>
          <a:p>
            <a:r>
              <a:rPr lang="ru-RU" sz="2800" dirty="0"/>
              <a:t>Исследование влияния шума </a:t>
            </a:r>
          </a:p>
          <a:p>
            <a:pPr marL="0" indent="0">
              <a:buNone/>
            </a:pPr>
            <a:r>
              <a:rPr lang="ru-RU" sz="2800" dirty="0"/>
              <a:t>   на живые организмы.</a:t>
            </a:r>
          </a:p>
          <a:p>
            <a:r>
              <a:rPr lang="ru-RU" sz="2800" dirty="0"/>
              <a:t>Сравнение ламп накаливания и </a:t>
            </a:r>
            <a:endParaRPr lang="ru-RU" sz="2800" dirty="0" smtClean="0"/>
          </a:p>
          <a:p>
            <a:r>
              <a:rPr lang="ru-RU" sz="2800" dirty="0" smtClean="0"/>
              <a:t>энергосберегающих </a:t>
            </a:r>
            <a:r>
              <a:rPr lang="ru-RU" sz="2800" dirty="0"/>
              <a:t>ламп.</a:t>
            </a:r>
          </a:p>
          <a:p>
            <a:r>
              <a:rPr lang="ru-RU" sz="2800" dirty="0"/>
              <a:t>Шумовое загрязнение </a:t>
            </a:r>
            <a:r>
              <a:rPr lang="ru-RU" sz="2800" dirty="0" smtClean="0"/>
              <a:t>окружающей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среды.</a:t>
            </a: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30069" y="3524394"/>
            <a:ext cx="3524622" cy="26142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363709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584" y="1772816"/>
            <a:ext cx="7488832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Технология проблемного обучения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2148113" y="3707279"/>
            <a:ext cx="969554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r" eaLnBrk="0" hangingPunct="0">
              <a:defRPr/>
            </a:pPr>
            <a:r>
              <a:rPr lang="ru-RU" sz="2000" b="1" dirty="0">
                <a:solidFill>
                  <a:srgbClr val="007000"/>
                </a:solidFill>
              </a:rPr>
              <a:t>"</a:t>
            </a:r>
            <a:r>
              <a:rPr lang="ru-RU" sz="2400" b="1" dirty="0">
                <a:solidFill>
                  <a:srgbClr val="007000"/>
                </a:solidFill>
              </a:rPr>
              <a:t>Скажи мне, и я забуду. </a:t>
            </a:r>
            <a:br>
              <a:rPr lang="ru-RU" sz="2400" b="1" dirty="0">
                <a:solidFill>
                  <a:srgbClr val="007000"/>
                </a:solidFill>
              </a:rPr>
            </a:br>
            <a:r>
              <a:rPr lang="ru-RU" sz="2400" b="1" dirty="0">
                <a:solidFill>
                  <a:srgbClr val="007000"/>
                </a:solidFill>
              </a:rPr>
              <a:t>Покажи мне, – я смогу запомнить. </a:t>
            </a:r>
            <a:br>
              <a:rPr lang="ru-RU" sz="2400" b="1" dirty="0">
                <a:solidFill>
                  <a:srgbClr val="007000"/>
                </a:solidFill>
              </a:rPr>
            </a:br>
            <a:r>
              <a:rPr lang="ru-RU" sz="2400" b="1" dirty="0">
                <a:solidFill>
                  <a:srgbClr val="007000"/>
                </a:solidFill>
              </a:rPr>
              <a:t>Позволь мне это сделать самому,</a:t>
            </a:r>
            <a:br>
              <a:rPr lang="ru-RU" sz="2400" b="1" dirty="0">
                <a:solidFill>
                  <a:srgbClr val="007000"/>
                </a:solidFill>
              </a:rPr>
            </a:br>
            <a:r>
              <a:rPr lang="ru-RU" sz="2400" b="1" dirty="0">
                <a:solidFill>
                  <a:srgbClr val="007000"/>
                </a:solidFill>
              </a:rPr>
              <a:t>и я научусь".</a:t>
            </a:r>
          </a:p>
          <a:p>
            <a:pPr algn="r" eaLnBrk="0" hangingPunct="0">
              <a:defRPr/>
            </a:pPr>
            <a:r>
              <a:rPr lang="ru-RU" sz="2400" b="1" dirty="0">
                <a:solidFill>
                  <a:srgbClr val="007000"/>
                </a:solidFill>
              </a:rPr>
              <a:t>(</a:t>
            </a:r>
            <a:r>
              <a:rPr lang="ru-RU" sz="2400" b="1" i="1" dirty="0">
                <a:solidFill>
                  <a:srgbClr val="007000"/>
                </a:solidFill>
              </a:rPr>
              <a:t>Конфуций)</a:t>
            </a:r>
            <a:endParaRPr lang="ru-RU" sz="2400" b="1" dirty="0">
              <a:solidFill>
                <a:srgbClr val="007000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2727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Rot="1" noChangeArrowheads="1"/>
          </p:cNvSpPr>
          <p:nvPr/>
        </p:nvSpPr>
        <p:spPr bwMode="auto">
          <a:xfrm>
            <a:off x="2279576" y="2287836"/>
            <a:ext cx="7681730" cy="2869356"/>
          </a:xfrm>
          <a:prstGeom prst="rect">
            <a:avLst/>
          </a:prstGeom>
          <a:solidFill>
            <a:schemeClr val="bg1">
              <a:alpha val="29804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50000"/>
              </a:spcBef>
              <a:spcAft>
                <a:spcPct val="0"/>
              </a:spcAft>
              <a:buChar char="•"/>
              <a:defRPr sz="1800" b="0">
                <a:solidFill>
                  <a:schemeClr val="accent5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2200" i="1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ru-RU" altLang="ru-RU" sz="2400" b="1" kern="0" dirty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Проблемное обучение – это современная педагогическая  технология, направленная на развитие мыслительной деятельности и творческих способностей учащихся в процессе обучения.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altLang="ru-RU" sz="2000" b="1" kern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4727848" y="1409646"/>
            <a:ext cx="5239364" cy="878191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ru-RU" altLang="ru-RU" sz="1400" b="0" i="1" kern="0" dirty="0">
                <a:solidFill>
                  <a:schemeClr val="accent1"/>
                </a:solidFill>
              </a:rPr>
              <a:t>«</a:t>
            </a:r>
            <a:r>
              <a:rPr lang="ru-RU" altLang="ru-RU" sz="1600" i="1" kern="0" dirty="0">
                <a:solidFill>
                  <a:schemeClr val="tx1"/>
                </a:solidFill>
              </a:rPr>
              <a:t>Мышление  начинается с проблемной ситуации»</a:t>
            </a:r>
          </a:p>
          <a:p>
            <a:pPr algn="r"/>
            <a:r>
              <a:rPr lang="ru-RU" altLang="ru-RU" sz="1600" i="1" dirty="0" err="1">
                <a:solidFill>
                  <a:schemeClr val="tx1"/>
                </a:solidFill>
              </a:rPr>
              <a:t>С.Л.Рубинштейн</a:t>
            </a:r>
            <a:endParaRPr lang="ru-RU" altLang="ru-RU" sz="1600" i="1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endParaRPr lang="ru-RU" altLang="ru-RU" sz="1600" i="1" kern="0" dirty="0">
              <a:solidFill>
                <a:schemeClr val="accent1"/>
              </a:solidFill>
            </a:endParaRPr>
          </a:p>
          <a:p>
            <a:pPr>
              <a:lnSpc>
                <a:spcPct val="100000"/>
              </a:lnSpc>
            </a:pPr>
            <a:endParaRPr lang="ru-RU" altLang="ru-RU" sz="1600" i="1" kern="0" dirty="0">
              <a:solidFill>
                <a:schemeClr val="accent1"/>
              </a:solidFill>
            </a:endParaRPr>
          </a:p>
        </p:txBody>
      </p:sp>
      <p:pic>
        <p:nvPicPr>
          <p:cNvPr id="13" name="Рисунок 12" descr="Untitled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90125" y="6363743"/>
            <a:ext cx="372175" cy="45974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50490" y="8340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081101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Rot="1" noChangeArrowheads="1"/>
          </p:cNvSpPr>
          <p:nvPr/>
        </p:nvSpPr>
        <p:spPr bwMode="auto">
          <a:xfrm>
            <a:off x="2091771" y="3090860"/>
            <a:ext cx="7983059" cy="2930428"/>
          </a:xfrm>
          <a:prstGeom prst="rect">
            <a:avLst/>
          </a:prstGeom>
          <a:solidFill>
            <a:schemeClr val="bg1">
              <a:alpha val="29804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50000"/>
              </a:spcBef>
              <a:spcAft>
                <a:spcPct val="0"/>
              </a:spcAft>
              <a:buChar char="•"/>
              <a:defRPr sz="1800" b="0">
                <a:solidFill>
                  <a:schemeClr val="accent5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2200" i="1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ru-RU" altLang="ru-RU" sz="2000" b="1" kern="0" dirty="0">
                <a:solidFill>
                  <a:schemeClr val="accent1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Проблемное обучение – это особым образом  организованная преподавателем деятельность учащихся  не только по усвоению знаний путем решения последовательно создаваемых в учебных целях проблемных ситуаций, но и овладения ими методами, способами получения этих знаний.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altLang="ru-RU" sz="2000" kern="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2550490" y="1247252"/>
            <a:ext cx="6676637" cy="153908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ru-RU" altLang="ru-RU" sz="1400" i="1" kern="0" dirty="0">
                <a:solidFill>
                  <a:schemeClr val="accent1"/>
                </a:solidFill>
              </a:rPr>
              <a:t>«</a:t>
            </a:r>
            <a:r>
              <a:rPr lang="ru-RU" altLang="ru-RU" sz="1400" i="1" kern="0" dirty="0">
                <a:solidFill>
                  <a:schemeClr val="tx1"/>
                </a:solidFill>
              </a:rPr>
              <a:t>Создание цепи проблемных ситуаций и управление деятельностью учащихся по самостоятельному решению учебных проблем составляет сущность проблемного обучения»</a:t>
            </a:r>
          </a:p>
          <a:p>
            <a:pPr>
              <a:lnSpc>
                <a:spcPct val="100000"/>
              </a:lnSpc>
            </a:pPr>
            <a:endParaRPr lang="ru-RU" altLang="ru-RU" sz="1400" i="1" kern="0" dirty="0">
              <a:solidFill>
                <a:schemeClr val="tx1"/>
              </a:solidFill>
            </a:endParaRPr>
          </a:p>
          <a:p>
            <a:pPr algn="r">
              <a:lnSpc>
                <a:spcPct val="100000"/>
              </a:lnSpc>
            </a:pPr>
            <a:r>
              <a:rPr lang="ru-RU" altLang="ru-RU" sz="1400" i="1" kern="0" dirty="0">
                <a:solidFill>
                  <a:schemeClr val="tx1"/>
                </a:solidFill>
              </a:rPr>
              <a:t>М.И. </a:t>
            </a:r>
            <a:r>
              <a:rPr lang="ru-RU" altLang="ru-RU" sz="1400" i="1" kern="0" dirty="0" err="1">
                <a:solidFill>
                  <a:schemeClr val="tx1"/>
                </a:solidFill>
              </a:rPr>
              <a:t>Махмутов</a:t>
            </a:r>
            <a:endParaRPr lang="ru-RU" altLang="ru-RU" sz="1400" i="1" kern="0" dirty="0">
              <a:solidFill>
                <a:schemeClr val="tx1"/>
              </a:solidFill>
            </a:endParaRPr>
          </a:p>
        </p:txBody>
      </p:sp>
      <p:pic>
        <p:nvPicPr>
          <p:cNvPr id="13" name="Рисунок 12" descr="Untitled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90125" y="6363743"/>
            <a:ext cx="372175" cy="45974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50490" y="8340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814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2724130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Rot="1" noChangeArrowheads="1"/>
          </p:cNvSpPr>
          <p:nvPr/>
        </p:nvSpPr>
        <p:spPr bwMode="auto">
          <a:xfrm>
            <a:off x="1965660" y="1109134"/>
            <a:ext cx="8437420" cy="5037667"/>
          </a:xfrm>
          <a:prstGeom prst="rect">
            <a:avLst/>
          </a:prstGeom>
          <a:solidFill>
            <a:schemeClr val="bg1">
              <a:alpha val="29804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50000"/>
              </a:spcBef>
              <a:spcAft>
                <a:spcPct val="0"/>
              </a:spcAft>
              <a:buChar char="•"/>
              <a:defRPr sz="1800" b="0">
                <a:solidFill>
                  <a:schemeClr val="accent5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Ø"/>
              <a:defRPr sz="2200" i="1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ru-RU" altLang="ru-RU" sz="2400" b="1" u="sng" kern="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Для осуществления проблемного обучения необходимо:</a:t>
            </a:r>
          </a:p>
          <a:p>
            <a:pPr algn="just">
              <a:lnSpc>
                <a:spcPct val="150000"/>
              </a:lnSpc>
            </a:pPr>
            <a:r>
              <a:rPr lang="ru-RU" altLang="ru-RU" sz="2000" b="1" kern="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Наличие в учебном материале задач, вопросов, заданий, которые носят проблемный характер;</a:t>
            </a:r>
          </a:p>
          <a:p>
            <a:pPr algn="just">
              <a:lnSpc>
                <a:spcPct val="150000"/>
              </a:lnSpc>
            </a:pPr>
            <a:r>
              <a:rPr lang="ru-RU" altLang="ru-RU" sz="2000" b="1" kern="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Умение учителя создавать проблемную ситуацию и/или выделять ее в учебном материале;</a:t>
            </a:r>
          </a:p>
          <a:p>
            <a:pPr algn="just">
              <a:lnSpc>
                <a:spcPct val="150000"/>
              </a:lnSpc>
            </a:pPr>
            <a:r>
              <a:rPr lang="ru-RU" altLang="ru-RU" sz="2000" b="1" kern="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Постепенное развитие у обучающихся умений и навыков выявлять и формулировать проблему и самостоятельно находить способы ее решения;</a:t>
            </a:r>
          </a:p>
          <a:p>
            <a:pPr algn="just">
              <a:lnSpc>
                <a:spcPct val="150000"/>
              </a:lnSpc>
            </a:pPr>
            <a:endParaRPr lang="ru-RU" altLang="ru-RU" sz="2000" b="1" kern="0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altLang="ru-RU" sz="2000" kern="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13" name="Рисунок 12" descr="Untitled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90125" y="6363743"/>
            <a:ext cx="372175" cy="45974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50490" y="8340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36304" y="0"/>
            <a:ext cx="1715023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8317166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964" b="6455"/>
          <a:stretch/>
        </p:blipFill>
        <p:spPr bwMode="auto">
          <a:xfrm>
            <a:off x="7038145" y="1399309"/>
            <a:ext cx="3838219" cy="4391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91" t="9449" r="1083" b="-9449"/>
          <a:stretch/>
        </p:blipFill>
        <p:spPr bwMode="auto">
          <a:xfrm>
            <a:off x="3055183" y="1399309"/>
            <a:ext cx="3463127" cy="5131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Untitled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95826" y="6398256"/>
            <a:ext cx="372175" cy="459745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 bwMode="auto">
          <a:xfrm>
            <a:off x="5776802" y="3830856"/>
            <a:ext cx="2821767" cy="1106905"/>
          </a:xfrm>
          <a:prstGeom prst="line">
            <a:avLst/>
          </a:prstGeom>
          <a:solidFill>
            <a:srgbClr val="C0C0C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Прямоугольная выноска 2"/>
          <p:cNvSpPr/>
          <p:nvPr/>
        </p:nvSpPr>
        <p:spPr bwMode="auto">
          <a:xfrm>
            <a:off x="157376" y="4384308"/>
            <a:ext cx="2016223" cy="867930"/>
          </a:xfrm>
          <a:prstGeom prst="wedgeRectCallout">
            <a:avLst>
              <a:gd name="adj1" fmla="val 101759"/>
              <a:gd name="adj2" fmla="val -322119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600" b="1" dirty="0"/>
              <a:t>Загадка </a:t>
            </a:r>
            <a:r>
              <a:rPr lang="ru-RU" sz="1600" b="1" dirty="0" err="1"/>
              <a:t>геккона</a:t>
            </a:r>
            <a:r>
              <a:rPr lang="ru-RU" sz="1600" b="1" dirty="0">
                <a:solidFill>
                  <a:schemeClr val="accent1"/>
                </a:solidFill>
              </a:rPr>
              <a:t>. </a:t>
            </a: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561527" y="20086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46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ИЗЛОЖЕНИЕ ПРИ ОБЪЯСНЕНИИ НОВОГО МАТЕРИАЛА</a:t>
            </a:r>
          </a:p>
          <a:p>
            <a:pPr algn="ctr">
              <a:spcBef>
                <a:spcPct val="0"/>
              </a:spcBef>
              <a:defRPr/>
            </a:pPr>
            <a:endParaRPr lang="ru-RU" sz="3200" dirty="0">
              <a:solidFill>
                <a:srgbClr val="00B050"/>
              </a:solidFill>
              <a:latin typeface="Impact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29795" y="1"/>
            <a:ext cx="1709322" cy="13993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480820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434" t="8437" b="6579"/>
          <a:stretch/>
        </p:blipFill>
        <p:spPr bwMode="auto">
          <a:xfrm>
            <a:off x="1774826" y="1232031"/>
            <a:ext cx="4084397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42" b="8672"/>
          <a:stretch/>
        </p:blipFill>
        <p:spPr bwMode="auto">
          <a:xfrm>
            <a:off x="6307606" y="1384431"/>
            <a:ext cx="4560189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774826" y="476251"/>
            <a:ext cx="88931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ru-RU" sz="40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63190" y="269745"/>
            <a:ext cx="7488832" cy="7218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 algn="ctr">
              <a:spcBef>
                <a:spcPct val="0"/>
              </a:spcBef>
              <a:buFont typeface="Wingdings" pitchFamily="2" charset="2"/>
              <a:buChar char="ü"/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ВОПРОСЫ ТЕХНИЧЕСКОГО ХАРАКТЕРА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3844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7154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657" t="8347"/>
          <a:stretch/>
        </p:blipFill>
        <p:spPr bwMode="auto">
          <a:xfrm>
            <a:off x="3121060" y="1731818"/>
            <a:ext cx="3422073" cy="4693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1774826" y="476251"/>
            <a:ext cx="88931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ru-RU" sz="40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347"/>
          <a:stretch/>
        </p:blipFill>
        <p:spPr bwMode="auto">
          <a:xfrm>
            <a:off x="7585745" y="1731818"/>
            <a:ext cx="3830275" cy="4693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63190" y="152399"/>
            <a:ext cx="7488832" cy="8391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457200" indent="-457200" algn="ctr">
              <a:spcBef>
                <a:spcPct val="0"/>
              </a:spcBef>
              <a:buFont typeface="Wingdings" pitchFamily="2" charset="2"/>
              <a:buChar char="ü"/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ТЕМЫ, ВЫХОДЯЩИЕ ЗА РАМКИ ОБЯЗАТЕЛЬНОГО ИЗУЧЕНИЯ </a:t>
            </a:r>
          </a:p>
        </p:txBody>
      </p:sp>
      <p:sp>
        <p:nvSpPr>
          <p:cNvPr id="12" name="Прямоугольная выноска 11"/>
          <p:cNvSpPr/>
          <p:nvPr/>
        </p:nvSpPr>
        <p:spPr bwMode="auto">
          <a:xfrm>
            <a:off x="203056" y="4488872"/>
            <a:ext cx="1999817" cy="1064907"/>
          </a:xfrm>
          <a:prstGeom prst="wedgeRectCallout">
            <a:avLst>
              <a:gd name="adj1" fmla="val 101759"/>
              <a:gd name="adj2" fmla="val -322119"/>
            </a:avLst>
          </a:prstGeom>
          <a:solidFill>
            <a:schemeClr val="accent3">
              <a:lumMod val="60000"/>
              <a:lumOff val="40000"/>
            </a:schemeClr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600" b="1" dirty="0">
                <a:sym typeface="Helvetica"/>
              </a:rPr>
              <a:t>Сейсмические </a:t>
            </a:r>
            <a:r>
              <a:rPr lang="ru-RU" sz="1600" b="1" dirty="0" smtClean="0">
                <a:sym typeface="Helvetica"/>
              </a:rPr>
              <a:t>волны</a:t>
            </a:r>
            <a:endParaRPr lang="ru-RU" sz="1600" b="1" dirty="0">
              <a:solidFill>
                <a:schemeClr val="accent1"/>
              </a:solidFill>
            </a:endParaRP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9964" y="0"/>
            <a:ext cx="1905184" cy="14547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98687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616"/>
          <a:stretch/>
        </p:blipFill>
        <p:spPr bwMode="auto">
          <a:xfrm>
            <a:off x="2226049" y="1480079"/>
            <a:ext cx="4220712" cy="4876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7" t="3229" r="-717" b="1349"/>
          <a:stretch/>
        </p:blipFill>
        <p:spPr bwMode="auto">
          <a:xfrm>
            <a:off x="7350544" y="1480079"/>
            <a:ext cx="3863105" cy="490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000173" y="517815"/>
            <a:ext cx="88931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ru-RU" sz="40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63190" y="83372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63190" y="83372"/>
            <a:ext cx="7488832" cy="13967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 algn="ctr">
              <a:spcBef>
                <a:spcPct val="0"/>
              </a:spcBef>
              <a:buFont typeface="Wingdings" pitchFamily="2" charset="2"/>
              <a:buChar char="ü"/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ЗАДАНИЯ, ВЫХОДЯЩИЕ ЗА РАМКИ ОБЯЗАТЕЛЬНЫХ</a:t>
            </a:r>
          </a:p>
        </p:txBody>
      </p:sp>
    </p:spTree>
    <p:extLst>
      <p:ext uri="{BB962C8B-B14F-4D97-AF65-F5344CB8AC3E}">
        <p14:creationId xmlns:p14="http://schemas.microsoft.com/office/powerpoint/2010/main" xmlns="" val="263204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739" t="5468"/>
          <a:stretch/>
        </p:blipFill>
        <p:spPr bwMode="auto">
          <a:xfrm>
            <a:off x="2369127" y="1219200"/>
            <a:ext cx="3535622" cy="4780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849" b="1"/>
          <a:stretch/>
        </p:blipFill>
        <p:spPr bwMode="auto">
          <a:xfrm>
            <a:off x="6160186" y="1288473"/>
            <a:ext cx="3550219" cy="4710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74600" y="219384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600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ПРОБЛЕМНЫЕ ИССЛЕДОВАНИЯ </a:t>
            </a:r>
          </a:p>
          <a:p>
            <a:pPr algn="ctr">
              <a:spcBef>
                <a:spcPct val="0"/>
              </a:spcBef>
              <a:defRPr/>
            </a:pPr>
            <a:endParaRPr lang="ru-RU" sz="3200" dirty="0">
              <a:solidFill>
                <a:schemeClr val="bg1"/>
              </a:solidFill>
              <a:latin typeface="Impact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ая выноска 17"/>
          <p:cNvSpPr/>
          <p:nvPr/>
        </p:nvSpPr>
        <p:spPr bwMode="auto">
          <a:xfrm>
            <a:off x="1545875" y="2834042"/>
            <a:ext cx="1214393" cy="867930"/>
          </a:xfrm>
          <a:prstGeom prst="wedgeRectCallout">
            <a:avLst>
              <a:gd name="adj1" fmla="val 254051"/>
              <a:gd name="adj2" fmla="val 62879"/>
            </a:avLst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200" b="1" dirty="0">
                <a:solidFill>
                  <a:schemeClr val="tx2"/>
                </a:solidFill>
              </a:rPr>
              <a:t>Проблема 1</a:t>
            </a: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sp>
        <p:nvSpPr>
          <p:cNvPr id="24" name="Прямоугольная выноска 23"/>
          <p:cNvSpPr/>
          <p:nvPr/>
        </p:nvSpPr>
        <p:spPr bwMode="auto">
          <a:xfrm>
            <a:off x="10326920" y="301432"/>
            <a:ext cx="1601901" cy="867930"/>
          </a:xfrm>
          <a:prstGeom prst="wedgeRectCallout">
            <a:avLst>
              <a:gd name="adj1" fmla="val -263719"/>
              <a:gd name="adj2" fmla="val 189928"/>
            </a:avLst>
          </a:prstGeom>
          <a:solidFill>
            <a:schemeClr val="accent3">
              <a:lumMod val="40000"/>
              <a:lumOff val="60000"/>
            </a:schemeClr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200" b="1" dirty="0">
                <a:solidFill>
                  <a:schemeClr val="tx2"/>
                </a:solidFill>
              </a:rPr>
              <a:t>Проблема 2</a:t>
            </a: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sp>
        <p:nvSpPr>
          <p:cNvPr id="25" name="Прямоугольная выноска 24"/>
          <p:cNvSpPr/>
          <p:nvPr/>
        </p:nvSpPr>
        <p:spPr bwMode="auto">
          <a:xfrm>
            <a:off x="10714428" y="3624976"/>
            <a:ext cx="1214393" cy="867930"/>
          </a:xfrm>
          <a:prstGeom prst="wedgeRectCallout">
            <a:avLst>
              <a:gd name="adj1" fmla="val -237657"/>
              <a:gd name="adj2" fmla="val 23708"/>
            </a:avLst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endParaRPr lang="ru-RU" b="1" dirty="0"/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b="1" dirty="0"/>
              <a:t>  </a:t>
            </a:r>
            <a:r>
              <a:rPr lang="ru-RU" sz="1200" b="1" dirty="0">
                <a:solidFill>
                  <a:schemeClr val="tx2"/>
                </a:solidFill>
              </a:rPr>
              <a:t>Проблема 3</a:t>
            </a:r>
          </a:p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dirty="0">
                <a:latin typeface="Arial" charset="0"/>
              </a:rPr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aturation sat="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7528" y="3839803"/>
            <a:ext cx="4007904" cy="438276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aturation sat="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9016" y="2276873"/>
            <a:ext cx="4007904" cy="557169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saturation sat="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9016" y="4486922"/>
            <a:ext cx="4007904" cy="982263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721576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Shape 455"/>
          <p:cNvSpPr>
            <a:spLocks noGrp="1"/>
          </p:cNvSpPr>
          <p:nvPr>
            <p:ph type="title"/>
          </p:nvPr>
        </p:nvSpPr>
        <p:spPr>
          <a:xfrm>
            <a:off x="1854022" y="197348"/>
            <a:ext cx="8483956" cy="114300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>
                <a:solidFill>
                  <a:srgbClr val="FFFFFF"/>
                </a:solidFill>
                <a:latin typeface="Helvetica Neue Black Condensed"/>
                <a:ea typeface="Helvetica Neue Black Condensed"/>
                <a:cs typeface="Helvetica Neue Black Condensed"/>
                <a:sym typeface="Helvetica Neue Black Condensed"/>
              </a:defRPr>
            </a:pPr>
            <a:endParaRPr sz="2700" dirty="0">
              <a:latin typeface="Impact" pitchFamily="34" charset="0"/>
            </a:endParaRPr>
          </a:p>
        </p:txBody>
      </p:sp>
      <p:sp>
        <p:nvSpPr>
          <p:cNvPr id="457" name="Shape 457"/>
          <p:cNvSpPr>
            <a:spLocks noGrp="1"/>
          </p:cNvSpPr>
          <p:nvPr>
            <p:ph type="sldNum" sz="quarter" idx="12"/>
          </p:nvPr>
        </p:nvSpPr>
        <p:spPr>
          <a:xfrm>
            <a:off x="9993450" y="5647649"/>
            <a:ext cx="201675" cy="327049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anchor="t"/>
          <a:lstStyle>
            <a:lvl1pPr>
              <a:defRPr>
                <a:latin typeface="Helvetica Neue Bold Condensed"/>
                <a:ea typeface="Helvetica Neue Bold Condensed"/>
                <a:cs typeface="Helvetica Neue Bold Condensed"/>
                <a:sym typeface="Helvetica Neue Bold Condensed"/>
              </a:defRPr>
            </a:lvl1pPr>
          </a:lstStyle>
          <a:p>
            <a:fld id="{86CB4B4D-7CA3-9044-876B-883B54F8677D}" type="slidenum">
              <a:rPr/>
              <a:pPr/>
              <a:t>38</a:t>
            </a:fld>
            <a:endParaRPr dirty="0"/>
          </a:p>
        </p:txBody>
      </p:sp>
      <p:pic>
        <p:nvPicPr>
          <p:cNvPr id="456" name="image2.pn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9850353" y="5609916"/>
            <a:ext cx="500064" cy="365127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extBox 2"/>
          <p:cNvSpPr txBox="1"/>
          <p:nvPr/>
        </p:nvSpPr>
        <p:spPr>
          <a:xfrm>
            <a:off x="1524001" y="991553"/>
            <a:ext cx="4010517" cy="646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8" tIns="45718" rIns="45718" bIns="45718" numCol="1" spcCol="38100" rtlCol="0" anchor="t">
            <a:spAutoFit/>
          </a:bodyPr>
          <a:lstStyle/>
          <a:p>
            <a:pPr marL="285750" indent="-285750" hangingPunct="0">
              <a:buFont typeface="Wingdings" pitchFamily="2" charset="2"/>
              <a:buChar char="ü"/>
            </a:pPr>
            <a:r>
              <a:rPr lang="ru-RU" b="1" dirty="0"/>
              <a:t>д</a:t>
            </a:r>
            <a:r>
              <a:rPr lang="ru-RU" b="1" dirty="0">
                <a:sym typeface="Helvetica"/>
              </a:rPr>
              <a:t>оступное оборудование</a:t>
            </a:r>
          </a:p>
          <a:p>
            <a:pPr marL="285750" indent="-285750" hangingPunct="0">
              <a:buFont typeface="Wingdings" pitchFamily="2" charset="2"/>
              <a:buChar char="ü"/>
            </a:pPr>
            <a:r>
              <a:rPr lang="ru-RU" b="1" dirty="0"/>
              <a:t>проблемная постановка задачи</a:t>
            </a:r>
            <a:endParaRPr lang="ru-RU" b="1" dirty="0">
              <a:sym typeface="Helvetic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98319" y="1998626"/>
            <a:ext cx="401709" cy="33855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8" tIns="45718" rIns="45718" bIns="45718" numCol="1" spcCol="38100" rtlCol="0" anchor="t">
            <a:spAutoFit/>
          </a:bodyPr>
          <a:lstStyle/>
          <a:p>
            <a:pPr hangingPunct="0"/>
            <a:r>
              <a:rPr lang="ru-RU" sz="1600" b="1" dirty="0">
                <a:solidFill>
                  <a:srgbClr val="C00000"/>
                </a:solidFill>
              </a:rPr>
              <a:t>Пр.</a:t>
            </a:r>
            <a:endParaRPr lang="ru-RU" sz="1600" b="1" dirty="0">
              <a:solidFill>
                <a:srgbClr val="C00000"/>
              </a:solidFill>
              <a:sym typeface="Helvetic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08369" y="1675459"/>
            <a:ext cx="5242049" cy="101565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hangingPunct="0"/>
            <a:r>
              <a:rPr lang="ru-RU" sz="2000" b="1" u="sng" dirty="0">
                <a:sym typeface="Helvetica"/>
              </a:rPr>
              <a:t>Тема: </a:t>
            </a:r>
            <a:r>
              <a:rPr lang="ru-RU" sz="2000" dirty="0"/>
              <a:t>Закон сохранения импульса</a:t>
            </a:r>
            <a:endParaRPr lang="ru-RU" sz="2000" dirty="0">
              <a:sym typeface="Helvetica"/>
            </a:endParaRPr>
          </a:p>
          <a:p>
            <a:pPr hangingPunct="0"/>
            <a:r>
              <a:rPr lang="ru-RU" sz="2000" b="1" u="sng" dirty="0">
                <a:sym typeface="Helvetica"/>
              </a:rPr>
              <a:t>Эксперимент: </a:t>
            </a:r>
            <a:r>
              <a:rPr lang="ru-RU" sz="2000" dirty="0">
                <a:sym typeface="Helvetica"/>
              </a:rPr>
              <a:t>Изменение скорости истечения струи газа из ракеты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79575" y="5743985"/>
            <a:ext cx="7632848" cy="4001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algn="ctr" hangingPunct="0"/>
            <a:r>
              <a:rPr lang="ru-RU" sz="2000" b="1" u="sng" dirty="0">
                <a:solidFill>
                  <a:srgbClr val="C00000"/>
                </a:solidFill>
              </a:rPr>
              <a:t>Цель</a:t>
            </a:r>
            <a:r>
              <a:rPr lang="ru-RU" sz="2000" b="1" dirty="0">
                <a:solidFill>
                  <a:srgbClr val="C00000"/>
                </a:solidFill>
              </a:rPr>
              <a:t>: </a:t>
            </a:r>
            <a:r>
              <a:rPr lang="ru-RU" sz="2000" b="1" dirty="0">
                <a:solidFill>
                  <a:srgbClr val="C00000"/>
                </a:solidFill>
                <a:sym typeface="Helvetica"/>
              </a:rPr>
              <a:t>показать, что наука реальна и доступна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2669"/>
          <a:stretch/>
        </p:blipFill>
        <p:spPr>
          <a:xfrm>
            <a:off x="7981975" y="2719382"/>
            <a:ext cx="1669178" cy="274779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9124" y="1825040"/>
            <a:ext cx="1883485" cy="389002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7" t="-1" r="-277" b="69925"/>
          <a:stretch/>
        </p:blipFill>
        <p:spPr>
          <a:xfrm>
            <a:off x="5108369" y="2719382"/>
            <a:ext cx="2489317" cy="2149778"/>
          </a:xfrm>
          <a:prstGeom prst="rect">
            <a:avLst/>
          </a:prstGeom>
        </p:spPr>
      </p:pic>
      <p:sp>
        <p:nvSpPr>
          <p:cNvPr id="2" name="Стрелка вправо 1"/>
          <p:cNvSpPr/>
          <p:nvPr/>
        </p:nvSpPr>
        <p:spPr>
          <a:xfrm>
            <a:off x="3821346" y="3515128"/>
            <a:ext cx="846916" cy="733655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 w="25400" cap="flat">
            <a:solidFill>
              <a:schemeClr val="accent2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hangingPunct="0"/>
            <a:endParaRPr lang="ru-RU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563190" y="49401"/>
            <a:ext cx="7488832" cy="10672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 smtClean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ЗАДАНИЯ</a:t>
            </a:r>
            <a:endParaRPr lang="ru-RU" sz="3200" dirty="0">
              <a:solidFill>
                <a:schemeClr val="accent1">
                  <a:lumMod val="10000"/>
                </a:schemeClr>
              </a:solidFill>
              <a:latin typeface="Impact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08369" y="5012595"/>
            <a:ext cx="4542785" cy="597321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4909169" y="3455819"/>
            <a:ext cx="4941185" cy="40861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25400" cap="flat">
            <a:noFill/>
            <a:prstDash val="solid"/>
            <a:rou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hangingPunct="0"/>
            <a:endParaRPr lang="ru-RU">
              <a:solidFill>
                <a:srgbClr val="000000"/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75343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7124" y="4614931"/>
            <a:ext cx="4120274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7597779" y="1459000"/>
            <a:ext cx="2960234" cy="11430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6666"/>
                </a:solidFill>
                <a:latin typeface="Tahoma" pitchFamily="34" charset="0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ru-RU" altLang="ru-RU" sz="2800" kern="0" dirty="0">
                <a:solidFill>
                  <a:schemeClr val="accent1">
                    <a:lumMod val="50000"/>
                  </a:schemeClr>
                </a:solidFill>
              </a:rPr>
              <a:t>Домашние опыты и наблюдения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63190" y="49402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ЗАДАНИЯ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3939" y="1176489"/>
            <a:ext cx="6190253" cy="2852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4113" y="3189279"/>
            <a:ext cx="3273425" cy="142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4113" y="4778829"/>
            <a:ext cx="3273425" cy="1155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309200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8265" y="855866"/>
            <a:ext cx="6670070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2400" b="1" dirty="0">
              <a:solidFill>
                <a:schemeClr val="accent1"/>
              </a:solidFill>
              <a:ea typeface="+mj-ea"/>
              <a:cs typeface="+mj-cs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 bwMode="auto">
          <a:xfrm>
            <a:off x="5776802" y="3830856"/>
            <a:ext cx="2821767" cy="1106905"/>
          </a:xfrm>
          <a:prstGeom prst="line">
            <a:avLst/>
          </a:prstGeom>
          <a:solidFill>
            <a:srgbClr val="C0C0C0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5122" name="Picture 2" descr="C:\Users\nkonovalova\Desktop\Сни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5267" y="1066489"/>
            <a:ext cx="7336066" cy="508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Untitled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95826" y="6398256"/>
            <a:ext cx="372175" cy="45974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550490" y="83405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 ПРИ ЭКСПЕРИМЕНТАЛЬНОЙ  ДЕЯТЕЛЬНОСТИ УЧАЩИХСЯ</a:t>
            </a:r>
          </a:p>
        </p:txBody>
      </p:sp>
    </p:spTree>
    <p:extLst>
      <p:ext uri="{BB962C8B-B14F-4D97-AF65-F5344CB8AC3E}">
        <p14:creationId xmlns:p14="http://schemas.microsoft.com/office/powerpoint/2010/main" xmlns="" val="32476404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775520" y="441662"/>
            <a:ext cx="8640960" cy="1264627"/>
          </a:xfrm>
        </p:spPr>
        <p:txBody>
          <a:bodyPr>
            <a:normAutofit/>
          </a:bodyPr>
          <a:lstStyle/>
          <a:p>
            <a:pPr algn="just"/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721" b="-2611"/>
          <a:stretch/>
        </p:blipFill>
        <p:spPr bwMode="auto">
          <a:xfrm>
            <a:off x="3022391" y="1415858"/>
            <a:ext cx="6575258" cy="1631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8345" y="3723457"/>
            <a:ext cx="3798609" cy="316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023"/>
          <a:stretch/>
        </p:blipFill>
        <p:spPr bwMode="auto">
          <a:xfrm>
            <a:off x="2066465" y="3471995"/>
            <a:ext cx="5026643" cy="2914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63190" y="49402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ru-RU" sz="3200" dirty="0">
              <a:solidFill>
                <a:schemeClr val="bg1"/>
              </a:solidFill>
              <a:latin typeface="Impact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30803" y="667150"/>
            <a:ext cx="4935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</a:t>
            </a:r>
            <a:r>
              <a:rPr lang="ru-RU" sz="2800" dirty="0" smtClean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ЗАДАНИЯ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33215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332"/>
          <a:stretch/>
        </p:blipFill>
        <p:spPr bwMode="auto">
          <a:xfrm>
            <a:off x="137604" y="1327882"/>
            <a:ext cx="6802582" cy="1167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63190" y="49402"/>
            <a:ext cx="7488832" cy="942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3200" dirty="0">
                <a:solidFill>
                  <a:schemeClr val="accent1">
                    <a:lumMod val="10000"/>
                  </a:schemeClr>
                </a:solidFill>
                <a:latin typeface="Impact" pitchFamily="34" charset="0"/>
                <a:cs typeface="Times New Roman" panose="02020603050405020304" pitchFamily="18" charset="0"/>
              </a:rPr>
              <a:t>ЭКСПЕРИМЕНТАЛЬНЫЕ ЗАДАНИЯ</a:t>
            </a:r>
            <a:endParaRPr lang="ru-RU" sz="32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082" b="15284"/>
          <a:stretch/>
        </p:blipFill>
        <p:spPr bwMode="auto">
          <a:xfrm>
            <a:off x="5865841" y="2535381"/>
            <a:ext cx="6326159" cy="3773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004" b="-1837"/>
          <a:stretch/>
        </p:blipFill>
        <p:spPr bwMode="auto">
          <a:xfrm>
            <a:off x="137604" y="4716925"/>
            <a:ext cx="5728237" cy="1829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897091" y="1533317"/>
            <a:ext cx="3597798" cy="40010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hangingPunct="0"/>
            <a:r>
              <a:rPr lang="ru-RU" sz="2000" b="1" dirty="0">
                <a:solidFill>
                  <a:schemeClr val="accent1">
                    <a:lumMod val="10000"/>
                  </a:schemeClr>
                </a:solidFill>
                <a:latin typeface="+mj-lt"/>
                <a:ea typeface="+mj-ea"/>
                <a:cs typeface="+mj-cs"/>
                <a:sym typeface="Helvetica"/>
              </a:rPr>
              <a:t>Коммуникативные УУД</a:t>
            </a:r>
          </a:p>
        </p:txBody>
      </p:sp>
    </p:spTree>
    <p:extLst>
      <p:ext uri="{BB962C8B-B14F-4D97-AF65-F5344CB8AC3E}">
        <p14:creationId xmlns:p14="http://schemas.microsoft.com/office/powerpoint/2010/main" xmlns="" val="1866201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Shape 455"/>
          <p:cNvSpPr>
            <a:spLocks noGrp="1"/>
          </p:cNvSpPr>
          <p:nvPr>
            <p:ph type="title"/>
          </p:nvPr>
        </p:nvSpPr>
        <p:spPr>
          <a:xfrm>
            <a:off x="1854022" y="197348"/>
            <a:ext cx="8483956" cy="114300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ru-RU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sp>
        <p:nvSpPr>
          <p:cNvPr id="457" name="Shape 457"/>
          <p:cNvSpPr>
            <a:spLocks noGrp="1"/>
          </p:cNvSpPr>
          <p:nvPr>
            <p:ph type="sldNum" sz="quarter" idx="12"/>
          </p:nvPr>
        </p:nvSpPr>
        <p:spPr>
          <a:xfrm>
            <a:off x="9919518" y="6309801"/>
            <a:ext cx="201675" cy="327049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anchor="t"/>
          <a:lstStyle>
            <a:lvl1pPr>
              <a:defRPr>
                <a:latin typeface="Helvetica Neue Bold Condensed"/>
                <a:ea typeface="Helvetica Neue Bold Condensed"/>
                <a:cs typeface="Helvetica Neue Bold Condensed"/>
                <a:sym typeface="Helvetica Neue Bold Condensed"/>
              </a:defRPr>
            </a:lvl1pPr>
          </a:lstStyle>
          <a:p>
            <a:fld id="{86CB4B4D-7CA3-9044-876B-883B54F8677D}" type="slidenum">
              <a:rPr/>
              <a:pPr/>
              <a:t>43</a:t>
            </a:fld>
            <a:endParaRPr dirty="0"/>
          </a:p>
        </p:txBody>
      </p:sp>
      <p:sp>
        <p:nvSpPr>
          <p:cNvPr id="2" name="TextBox 1"/>
          <p:cNvSpPr txBox="1"/>
          <p:nvPr/>
        </p:nvSpPr>
        <p:spPr>
          <a:xfrm>
            <a:off x="2351778" y="1772817"/>
            <a:ext cx="7488456" cy="461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8" tIns="45718" rIns="45718" bIns="45718" numCol="1" spcCol="38100" rtlCol="0" anchor="t">
            <a:spAutoFit/>
          </a:bodyPr>
          <a:lstStyle/>
          <a:p>
            <a:pPr algn="ctr" hangingPunct="0"/>
            <a:r>
              <a:rPr lang="ru-RU" sz="2400" dirty="0" smtClean="0">
                <a:latin typeface="+mj-lt"/>
                <a:ea typeface="+mj-ea"/>
                <a:cs typeface="+mj-cs"/>
                <a:sym typeface="Helvetica"/>
              </a:rPr>
              <a:t>Как </a:t>
            </a:r>
            <a:r>
              <a:rPr lang="ru-RU" sz="2400" dirty="0">
                <a:latin typeface="+mj-lt"/>
                <a:ea typeface="+mj-ea"/>
                <a:cs typeface="+mj-cs"/>
                <a:sym typeface="Helvetica"/>
              </a:rPr>
              <a:t>измеряет скорость автомобиля автоинспектор?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7587" y="2640817"/>
            <a:ext cx="3767468" cy="23891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8400" y="2608444"/>
            <a:ext cx="3771955" cy="21731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3380" y="5251643"/>
            <a:ext cx="3957813" cy="16380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6466421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Shape 455"/>
          <p:cNvSpPr>
            <a:spLocks noGrp="1"/>
          </p:cNvSpPr>
          <p:nvPr>
            <p:ph type="title"/>
          </p:nvPr>
        </p:nvSpPr>
        <p:spPr>
          <a:xfrm>
            <a:off x="1854022" y="197348"/>
            <a:ext cx="8483956" cy="114300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ru-RU" dirty="0">
                <a:solidFill>
                  <a:srgbClr val="00B050"/>
                </a:solidFill>
                <a:latin typeface="Impact" pitchFamily="34" charset="0"/>
                <a:cs typeface="Times New Roman" panose="02020603050405020304" pitchFamily="18" charset="0"/>
              </a:rPr>
              <a:t>ПРОБЛЕМНОЕ ОБУЧЕНИЕ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78361" y="1772816"/>
            <a:ext cx="8298125" cy="646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algn="ctr" hangingPunct="0"/>
            <a:r>
              <a:rPr lang="ru-RU" dirty="0" smtClean="0">
                <a:latin typeface="+mj-lt"/>
                <a:ea typeface="+mj-ea"/>
                <a:cs typeface="+mj-cs"/>
                <a:sym typeface="Helvetica"/>
              </a:rPr>
              <a:t>Определение </a:t>
            </a:r>
            <a:r>
              <a:rPr lang="ru-RU" dirty="0">
                <a:latin typeface="+mj-lt"/>
                <a:ea typeface="+mj-ea"/>
                <a:cs typeface="+mj-cs"/>
                <a:sym typeface="Helvetica"/>
              </a:rPr>
              <a:t>скорости автомобиля перед столкновением и энергии, затраченной на разрушение автомобиля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97362" y="1339233"/>
            <a:ext cx="7034020" cy="40010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hangingPunct="0"/>
            <a:r>
              <a:rPr lang="ru-RU" sz="2000" b="1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Личностные УУД (</a:t>
            </a:r>
            <a:r>
              <a:rPr lang="ru-RU" sz="2000" b="1" dirty="0" err="1">
                <a:solidFill>
                  <a:srgbClr val="00B050"/>
                </a:solidFill>
                <a:latin typeface="+mj-lt"/>
                <a:ea typeface="+mj-ea"/>
                <a:cs typeface="+mj-cs"/>
              </a:rPr>
              <a:t>безопасноть</a:t>
            </a:r>
            <a:r>
              <a:rPr lang="ru-RU" sz="2000" b="1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, соблюдение правил</a:t>
            </a:r>
            <a:r>
              <a:rPr lang="ru-RU" sz="2000" b="1" dirty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)</a:t>
            </a:r>
            <a:endParaRPr lang="ru-RU" sz="2000" b="1" dirty="0">
              <a:solidFill>
                <a:schemeClr val="bg1">
                  <a:lumMod val="50000"/>
                </a:schemeClr>
              </a:solidFill>
              <a:latin typeface="+mj-lt"/>
              <a:ea typeface="+mj-ea"/>
              <a:cs typeface="+mj-cs"/>
              <a:sym typeface="Helvetica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482234"/>
            <a:ext cx="6165273" cy="437576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193618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1584" y="1772816"/>
            <a:ext cx="7488832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Игровые технологии обучения.</a:t>
            </a:r>
            <a:endParaRPr lang="ru-RU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2148113" y="4445942"/>
            <a:ext cx="96955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r" eaLnBrk="0" hangingPunct="0">
              <a:defRPr/>
            </a:pPr>
            <a:r>
              <a:rPr lang="ru-RU" sz="2400" b="1" i="1" dirty="0" smtClean="0">
                <a:solidFill>
                  <a:srgbClr val="007000"/>
                </a:solidFill>
              </a:rPr>
              <a:t>)</a:t>
            </a:r>
            <a:endParaRPr lang="ru-RU" sz="2400" b="1" dirty="0">
              <a:solidFill>
                <a:srgbClr val="007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463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5520" y="0"/>
            <a:ext cx="8496300" cy="844550"/>
          </a:xfrm>
        </p:spPr>
        <p:txBody>
          <a:bodyPr/>
          <a:lstStyle/>
          <a:p>
            <a:pPr eaLnBrk="1" hangingPunct="1"/>
            <a:r>
              <a:rPr lang="ru-RU" sz="3200" i="1" dirty="0"/>
              <a:t>Сказки, рассказы, кроссворды</a:t>
            </a:r>
            <a:r>
              <a:rPr lang="ru-RU" sz="3200" i="1" u="sng" dirty="0"/>
              <a:t>.</a:t>
            </a:r>
            <a:r>
              <a:rPr lang="ru-RU" sz="3200" dirty="0"/>
              <a:t> </a:t>
            </a:r>
            <a:endParaRPr lang="ru-RU" altLang="ru-RU" sz="3200" b="1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2135560" y="980728"/>
            <a:ext cx="7696200" cy="3657600"/>
          </a:xfrm>
        </p:spPr>
        <p:txBody>
          <a:bodyPr/>
          <a:lstStyle/>
          <a:p>
            <a:r>
              <a:rPr lang="ru-RU" dirty="0"/>
              <a:t>Примеры тем: «Путешествие электрона (протона) в электрическом (магнитном) поле»,  </a:t>
            </a:r>
            <a:endParaRPr lang="en-US" dirty="0"/>
          </a:p>
          <a:p>
            <a:r>
              <a:rPr lang="ru-RU" dirty="0"/>
              <a:t>«Что увидит человек-невидимка?», </a:t>
            </a:r>
            <a:endParaRPr lang="en-US" dirty="0"/>
          </a:p>
          <a:p>
            <a:r>
              <a:rPr lang="ru-RU" dirty="0"/>
              <a:t>«Что такое космос?»,  </a:t>
            </a:r>
            <a:endParaRPr lang="en-US" dirty="0"/>
          </a:p>
          <a:p>
            <a:r>
              <a:rPr lang="ru-RU" dirty="0"/>
              <a:t>«Я – исследователь морских глубин», </a:t>
            </a:r>
            <a:endParaRPr lang="en-US" dirty="0"/>
          </a:p>
          <a:p>
            <a:r>
              <a:rPr lang="ru-RU" dirty="0"/>
              <a:t>«Жизнь без силы трения», </a:t>
            </a:r>
            <a:endParaRPr lang="en-US" dirty="0"/>
          </a:p>
          <a:p>
            <a:r>
              <a:rPr lang="ru-RU" dirty="0"/>
              <a:t>«Исчезла сила тяжести. Что дальше?» и т.д.).</a:t>
            </a:r>
          </a:p>
        </p:txBody>
      </p:sp>
    </p:spTree>
    <p:extLst>
      <p:ext uri="{BB962C8B-B14F-4D97-AF65-F5344CB8AC3E}">
        <p14:creationId xmlns:p14="http://schemas.microsoft.com/office/powerpoint/2010/main" xmlns="" val="26507523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Rectangle 10"/>
          <p:cNvSpPr>
            <a:spLocks noGrp="1" noChangeArrowheads="1"/>
          </p:cNvSpPr>
          <p:nvPr>
            <p:ph type="title"/>
          </p:nvPr>
        </p:nvSpPr>
        <p:spPr>
          <a:xfrm>
            <a:off x="1774825" y="620713"/>
            <a:ext cx="8281988" cy="914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3000" dirty="0">
                <a:solidFill>
                  <a:srgbClr val="FFFFCC"/>
                </a:solidFill>
              </a:rPr>
              <a:t> </a:t>
            </a:r>
            <a:r>
              <a:rPr lang="ru-RU" altLang="ru-RU" sz="3200" dirty="0"/>
              <a:t>Конкурс рисунков </a:t>
            </a:r>
            <a:br>
              <a:rPr lang="ru-RU" altLang="ru-RU" sz="3200" dirty="0"/>
            </a:br>
            <a:r>
              <a:rPr lang="ru-RU" altLang="ru-RU" sz="3200" b="1" dirty="0"/>
              <a:t>«Физические явления»</a:t>
            </a:r>
          </a:p>
        </p:txBody>
      </p:sp>
      <p:sp>
        <p:nvSpPr>
          <p:cNvPr id="11267" name="Rectangle 1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/>
            <a:endParaRPr lang="ru-RU" altLang="ru-RU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4512" y="1941860"/>
            <a:ext cx="3568700" cy="363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8008" y="1954560"/>
            <a:ext cx="3187700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846766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9800" y="152400"/>
            <a:ext cx="6870700" cy="756320"/>
          </a:xfrm>
        </p:spPr>
        <p:txBody>
          <a:bodyPr/>
          <a:lstStyle/>
          <a:p>
            <a:r>
              <a:rPr lang="ru-RU" dirty="0" smtClean="0"/>
              <a:t>Качественные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2980" y="1052736"/>
            <a:ext cx="5144937" cy="525658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«В </a:t>
            </a:r>
            <a:r>
              <a:rPr lang="ru-RU" dirty="0"/>
              <a:t>летний тёплый день ребята купались на озере. Накупавшись, они решили выйти из воды».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Скажите</a:t>
            </a:r>
            <a:r>
              <a:rPr lang="ru-RU" dirty="0"/>
              <a:t>, что они почувствуют в момент выхода из воды и объясните явление, используя теорию? </a:t>
            </a: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6441" y="1772816"/>
            <a:ext cx="3385446" cy="50703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9185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152400"/>
            <a:ext cx="6870700" cy="54029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dirty="0" smtClean="0"/>
              <a:t>Выводы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190978" y="759234"/>
            <a:ext cx="7696200" cy="1584176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ru-RU" dirty="0"/>
              <a:t>Развитие творческих способностей является одним из самых эффективных способов повышения качества обучения.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altLang="ru-RU" dirty="0"/>
          </a:p>
        </p:txBody>
      </p:sp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8799" y="2728686"/>
            <a:ext cx="10043887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7422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vremennyh-obrazovatelnyh-tehnologii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Другая 1">
      <a:majorFont>
        <a:latin typeface="Monotype Corsiva"/>
        <a:ea typeface=""/>
        <a:cs typeface=""/>
      </a:majorFont>
      <a:minorFont>
        <a:latin typeface="Corbe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Презентация Microsoft 11PowerPoint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sovremennyh-obrazovatelnyh-tehnologii</Template>
  <TotalTime>212</TotalTime>
  <Words>1874</Words>
  <Application>Microsoft Office PowerPoint</Application>
  <PresentationFormat>Произвольный</PresentationFormat>
  <Paragraphs>337</Paragraphs>
  <Slides>49</Slides>
  <Notes>22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49</vt:i4>
      </vt:variant>
    </vt:vector>
  </HeadingPairs>
  <TitlesOfParts>
    <vt:vector size="56" baseType="lpstr">
      <vt:lpstr>sovremennyh-obrazovatelnyh-tehnologii</vt:lpstr>
      <vt:lpstr>Тема Office</vt:lpstr>
      <vt:lpstr>1_Тема Office</vt:lpstr>
      <vt:lpstr>2_Тема Office</vt:lpstr>
      <vt:lpstr>3_Тема Office</vt:lpstr>
      <vt:lpstr>4_Тема Office</vt:lpstr>
      <vt:lpstr>Презентация Microsoft 11PowerPoint</vt:lpstr>
      <vt:lpstr>Активизация творческой деятельности  учащихся как одно из необходимых условий повышения качества образования.</vt:lpstr>
      <vt:lpstr>Слайд 2</vt:lpstr>
      <vt:lpstr>Слайд 3</vt:lpstr>
      <vt:lpstr>Слайд 4</vt:lpstr>
      <vt:lpstr>Слайд 5</vt:lpstr>
      <vt:lpstr>Проблема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ЦЕЛИ ПРОЕКТНОЙ ДЕЯТЕЛЬНОСТИ</vt:lpstr>
      <vt:lpstr>МЕТОД ПОЗВОЛЯЕТ РАЗВИВАТЬ: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Создание творческих проектов учащимися (групповых и индивидуальных)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 </vt:lpstr>
      <vt:lpstr>Слайд 42</vt:lpstr>
      <vt:lpstr>ПРОБЛЕМНОЕ ОБУЧЕНИЕ</vt:lpstr>
      <vt:lpstr>ПРОБЛЕМНОЕ ОБУЧЕНИЕ</vt:lpstr>
      <vt:lpstr>Слайд 45</vt:lpstr>
      <vt:lpstr>Сказки, рассказы, кроссворды. </vt:lpstr>
      <vt:lpstr> Конкурс рисунков  «Физические явления»</vt:lpstr>
      <vt:lpstr>Качественные задачи</vt:lpstr>
      <vt:lpstr>Выводы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Активизация творческой деятельности  учащихся как одно из необходимых условий повышения качества образования.</dc:title>
  <dc:creator>Пользователь Windows</dc:creator>
  <cp:lastModifiedBy>Пользователь</cp:lastModifiedBy>
  <cp:revision>23</cp:revision>
  <dcterms:created xsi:type="dcterms:W3CDTF">2018-10-21T15:24:40Z</dcterms:created>
  <dcterms:modified xsi:type="dcterms:W3CDTF">2019-02-19T09:40:11Z</dcterms:modified>
</cp:coreProperties>
</file>