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60" r:id="rId4"/>
    <p:sldId id="261" r:id="rId5"/>
    <p:sldId id="262" r:id="rId6"/>
    <p:sldId id="257" r:id="rId7"/>
    <p:sldId id="263" r:id="rId8"/>
    <p:sldId id="265" r:id="rId9"/>
    <p:sldId id="266" r:id="rId10"/>
    <p:sldId id="264" r:id="rId11"/>
    <p:sldId id="273" r:id="rId12"/>
    <p:sldId id="274" r:id="rId13"/>
    <p:sldId id="275" r:id="rId14"/>
    <p:sldId id="259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6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16632"/>
            <a:ext cx="8229600" cy="1224136"/>
          </a:xfrm>
        </p:spPr>
        <p:txBody>
          <a:bodyPr>
            <a:noAutofit/>
          </a:bodyPr>
          <a:lstStyle/>
          <a:p>
            <a:r>
              <a:rPr lang="ru-RU" sz="1400" dirty="0">
                <a:solidFill>
                  <a:schemeClr val="bg1"/>
                </a:solidFill>
                <a:effectLst/>
              </a:rPr>
              <a:t>Управление образования Администрации муниципального района</a:t>
            </a:r>
            <a:br>
              <a:rPr lang="ru-RU" sz="1400" dirty="0">
                <a:solidFill>
                  <a:schemeClr val="bg1"/>
                </a:solidFill>
                <a:effectLst/>
              </a:rPr>
            </a:br>
            <a:r>
              <a:rPr lang="ru-RU" sz="1400" dirty="0" err="1">
                <a:solidFill>
                  <a:schemeClr val="bg1"/>
                </a:solidFill>
                <a:effectLst/>
              </a:rPr>
              <a:t>Туймазинский</a:t>
            </a:r>
            <a:r>
              <a:rPr lang="ru-RU" sz="1400" dirty="0">
                <a:solidFill>
                  <a:schemeClr val="bg1"/>
                </a:solidFill>
                <a:effectLst/>
              </a:rPr>
              <a:t> район Республики Башкортостан</a:t>
            </a:r>
            <a:br>
              <a:rPr lang="ru-RU" sz="1400" dirty="0">
                <a:solidFill>
                  <a:schemeClr val="bg1"/>
                </a:solidFill>
                <a:effectLst/>
              </a:rPr>
            </a:br>
            <a:r>
              <a:rPr lang="ru-RU" sz="1400" dirty="0">
                <a:solidFill>
                  <a:schemeClr val="bg1"/>
                </a:solidFill>
                <a:effectLst/>
              </a:rPr>
              <a:t>Муниципальное автономное дошкольное образовательное учреждение детский сад общеразвивающего вида №18 </a:t>
            </a:r>
            <a:r>
              <a:rPr lang="ru-RU" sz="1400" dirty="0" err="1">
                <a:solidFill>
                  <a:schemeClr val="bg1"/>
                </a:solidFill>
                <a:effectLst/>
              </a:rPr>
              <a:t>г.Туймазы</a:t>
            </a:r>
            <a:r>
              <a:rPr lang="ru-RU" sz="1400" dirty="0">
                <a:solidFill>
                  <a:schemeClr val="bg1"/>
                </a:solidFill>
                <a:effectLst/>
              </a:rPr>
              <a:t> муниципального района </a:t>
            </a:r>
            <a:r>
              <a:rPr lang="ru-RU" sz="1400" dirty="0" err="1">
                <a:solidFill>
                  <a:schemeClr val="bg1"/>
                </a:solidFill>
                <a:effectLst/>
              </a:rPr>
              <a:t>Туймазинский</a:t>
            </a:r>
            <a:r>
              <a:rPr lang="ru-RU" sz="1400" dirty="0">
                <a:solidFill>
                  <a:schemeClr val="bg1"/>
                </a:solidFill>
                <a:effectLst/>
              </a:rPr>
              <a:t> район Республики Башкортостан</a:t>
            </a:r>
            <a:br>
              <a:rPr lang="ru-RU" sz="1400" dirty="0">
                <a:solidFill>
                  <a:schemeClr val="bg1"/>
                </a:solidFill>
                <a:effectLst/>
              </a:rPr>
            </a:b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96752"/>
            <a:ext cx="8640960" cy="5661248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sz="4800" b="1" i="1" dirty="0" smtClean="0"/>
              <a:t>Методическая разработка</a:t>
            </a:r>
          </a:p>
          <a:p>
            <a:r>
              <a:rPr lang="ru-RU" sz="4800" b="1" i="1" dirty="0" smtClean="0"/>
              <a:t>«Чудо коробочка»</a:t>
            </a:r>
          </a:p>
          <a:p>
            <a:r>
              <a:rPr lang="ru-RU" b="1" i="1" dirty="0"/>
              <a:t>м</a:t>
            </a:r>
            <a:r>
              <a:rPr lang="ru-RU" b="1" i="1" dirty="0" smtClean="0"/>
              <a:t>ногофункциональное пособие</a:t>
            </a:r>
          </a:p>
          <a:p>
            <a:pPr algn="r"/>
            <a:endParaRPr lang="ru-RU" sz="1800" b="1" i="1" dirty="0" smtClean="0"/>
          </a:p>
          <a:p>
            <a:pPr algn="r"/>
            <a:endParaRPr lang="ru-RU" sz="1800" b="1" i="1" dirty="0"/>
          </a:p>
          <a:p>
            <a:pPr algn="r"/>
            <a:r>
              <a:rPr lang="ru-RU" sz="1800" b="1" i="1" dirty="0" smtClean="0"/>
              <a:t>Выполнил : воспитатель</a:t>
            </a:r>
            <a:r>
              <a:rPr lang="ru-RU" sz="1800" b="1" i="1" dirty="0"/>
              <a:t> </a:t>
            </a:r>
            <a:endParaRPr lang="ru-RU" sz="1800" b="1" i="1" dirty="0" smtClean="0"/>
          </a:p>
          <a:p>
            <a:pPr algn="r"/>
            <a:r>
              <a:rPr lang="ru-RU" sz="1800" b="1" i="1" dirty="0" err="1" smtClean="0"/>
              <a:t>Буржумова</a:t>
            </a:r>
            <a:r>
              <a:rPr lang="ru-RU" sz="1800" b="1" i="1" dirty="0" smtClean="0"/>
              <a:t>  </a:t>
            </a:r>
            <a:r>
              <a:rPr lang="ru-RU" sz="1800" b="1" i="1" dirty="0" smtClean="0"/>
              <a:t>Е.М.</a:t>
            </a:r>
          </a:p>
          <a:p>
            <a:pPr algn="r"/>
            <a:r>
              <a:rPr lang="ru-RU" sz="1800" b="1" i="1" dirty="0" smtClean="0"/>
              <a:t>Квалификационная категория: первая</a:t>
            </a:r>
          </a:p>
          <a:p>
            <a:pPr algn="r"/>
            <a:r>
              <a:rPr lang="ru-RU" sz="1800" b="1" i="1" dirty="0" smtClean="0"/>
              <a:t>Стаж работы: 3 года</a:t>
            </a:r>
          </a:p>
          <a:p>
            <a:pPr algn="r"/>
            <a:endParaRPr lang="ru-RU" sz="1800" b="1" i="1" dirty="0" smtClean="0"/>
          </a:p>
          <a:p>
            <a:r>
              <a:rPr lang="ru-RU" sz="1800" b="1" i="1" dirty="0"/>
              <a:t>г</a:t>
            </a:r>
            <a:r>
              <a:rPr lang="ru-RU" sz="1800" b="1" i="1" dirty="0" smtClean="0"/>
              <a:t>. Туймазы, </a:t>
            </a:r>
            <a:r>
              <a:rPr lang="ru-RU" sz="1800" b="1" i="1" dirty="0" smtClean="0"/>
              <a:t>2015г</a:t>
            </a:r>
            <a:r>
              <a:rPr lang="ru-RU" sz="1800" b="1" i="1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9512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Чудо коробочка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8946836" cy="5032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92696"/>
            <a:ext cx="9036496" cy="6048672"/>
          </a:xfrm>
        </p:spPr>
        <p:txBody>
          <a:bodyPr/>
          <a:lstStyle/>
          <a:p>
            <a:r>
              <a:rPr lang="ru-RU" b="1" i="1" dirty="0"/>
              <a:t>Возраст детей: </a:t>
            </a:r>
            <a:r>
              <a:rPr lang="ru-RU" dirty="0"/>
              <a:t>4-5 лет.</a:t>
            </a:r>
          </a:p>
          <a:p>
            <a:r>
              <a:rPr lang="ru-RU" b="1" i="1" dirty="0"/>
              <a:t>Направленность: </a:t>
            </a:r>
            <a:r>
              <a:rPr lang="ru-RU" dirty="0"/>
              <a:t>обогащение предметно – пространственной среды.</a:t>
            </a:r>
          </a:p>
          <a:p>
            <a:r>
              <a:rPr lang="ru-RU" b="1" i="1" dirty="0"/>
              <a:t>Предпосылки:</a:t>
            </a:r>
            <a:r>
              <a:rPr lang="ru-RU" dirty="0"/>
              <a:t> отсутствие </a:t>
            </a:r>
            <a:r>
              <a:rPr lang="ru-RU" dirty="0" smtClean="0"/>
              <a:t>у детей представлений о временах года, части суток, дни недели.</a:t>
            </a:r>
          </a:p>
          <a:p>
            <a:r>
              <a:rPr lang="ru-RU" b="1" i="1" dirty="0" smtClean="0"/>
              <a:t>Вид: </a:t>
            </a:r>
            <a:r>
              <a:rPr lang="ru-RU" b="1" dirty="0" smtClean="0"/>
              <a:t>учебно-методическое пособие</a:t>
            </a:r>
            <a:r>
              <a:rPr lang="ru-RU" dirty="0" smtClean="0"/>
              <a:t>.</a:t>
            </a:r>
          </a:p>
          <a:p>
            <a:r>
              <a:rPr lang="ru-RU" b="1" i="1" dirty="0" smtClean="0"/>
              <a:t>Предназначение</a:t>
            </a:r>
            <a:r>
              <a:rPr lang="ru-RU" dirty="0" smtClean="0"/>
              <a:t>: для индивидуальной и подгрупповой работы.</a:t>
            </a:r>
          </a:p>
          <a:p>
            <a:r>
              <a:rPr lang="ru-RU" b="1" i="1" dirty="0" smtClean="0"/>
              <a:t>Продолжительность:</a:t>
            </a:r>
            <a:r>
              <a:rPr lang="ru-RU" dirty="0" smtClean="0"/>
              <a:t> </a:t>
            </a:r>
            <a:r>
              <a:rPr lang="ru-RU" dirty="0" smtClean="0"/>
              <a:t>краткосрочный (2 </a:t>
            </a:r>
            <a:r>
              <a:rPr lang="ru-RU" sz="2000" dirty="0" smtClean="0"/>
              <a:t>НЕДЕЛИ)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50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48672"/>
          </a:xfrm>
        </p:spPr>
        <p:txBody>
          <a:bodyPr/>
          <a:lstStyle/>
          <a:p>
            <a:pPr marL="137160" indent="0">
              <a:buNone/>
            </a:pPr>
            <a:r>
              <a:rPr lang="ru-RU" dirty="0" smtClean="0"/>
              <a:t>Актуальность: имеющиеся </a:t>
            </a:r>
            <a:r>
              <a:rPr lang="ru-RU" dirty="0"/>
              <a:t>пособия устарели и не соответствуют требованиям стандарта дошкольного образования. Детям </a:t>
            </a:r>
            <a:r>
              <a:rPr lang="ru-RU" dirty="0" smtClean="0"/>
              <a:t>необходимы   многофункциональные </a:t>
            </a:r>
            <a:r>
              <a:rPr lang="ru-RU" dirty="0"/>
              <a:t>пособия, которые позволят развивать их речь, мышление, сенсорную моторику, обучать их счёту на групповых </a:t>
            </a:r>
            <a:r>
              <a:rPr lang="ru-RU" dirty="0" smtClean="0"/>
              <a:t>занятиях</a:t>
            </a:r>
            <a:r>
              <a:rPr lang="ru-RU" dirty="0"/>
              <a:t>, начиная с младшей группы. </a:t>
            </a:r>
          </a:p>
        </p:txBody>
      </p:sp>
    </p:spTree>
    <p:extLst>
      <p:ext uri="{BB962C8B-B14F-4D97-AF65-F5344CB8AC3E}">
        <p14:creationId xmlns:p14="http://schemas.microsoft.com/office/powerpoint/2010/main" val="417681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137160" indent="0">
              <a:buNone/>
            </a:pPr>
            <a:r>
              <a:rPr lang="ru-RU" dirty="0" smtClean="0"/>
              <a:t> Цель данной методической разработки: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- Закреплять </a:t>
            </a:r>
            <a:r>
              <a:rPr lang="ru-RU" dirty="0"/>
              <a:t>у детей сезонные изменения в природе.</a:t>
            </a:r>
            <a:br>
              <a:rPr lang="ru-RU" dirty="0"/>
            </a:br>
            <a:r>
              <a:rPr lang="ru-RU" dirty="0" smtClean="0"/>
              <a:t>- </a:t>
            </a:r>
            <a:r>
              <a:rPr lang="ru-RU" dirty="0" smtClean="0"/>
              <a:t>Развивать познавательные способности </a:t>
            </a:r>
            <a:r>
              <a:rPr lang="ru-RU" dirty="0"/>
              <a:t>детей.</a:t>
            </a:r>
            <a:br>
              <a:rPr lang="ru-RU" dirty="0"/>
            </a:br>
            <a:r>
              <a:rPr lang="ru-RU" dirty="0" smtClean="0"/>
              <a:t>- Активизировать </a:t>
            </a:r>
            <a:r>
              <a:rPr lang="ru-RU" dirty="0"/>
              <a:t>словарь .</a:t>
            </a:r>
            <a:br>
              <a:rPr lang="ru-RU" dirty="0"/>
            </a:br>
            <a:r>
              <a:rPr lang="ru-RU" dirty="0" smtClean="0"/>
              <a:t>- Развивать </a:t>
            </a:r>
            <a:r>
              <a:rPr lang="ru-RU" dirty="0"/>
              <a:t>мелкую моторику.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758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192688"/>
          </a:xfrm>
        </p:spPr>
        <p:txBody>
          <a:bodyPr/>
          <a:lstStyle/>
          <a:p>
            <a:pPr marL="137160" indent="0">
              <a:buNone/>
            </a:pPr>
            <a:r>
              <a:rPr lang="ru-RU" dirty="0" smtClean="0"/>
              <a:t>Задачи: </a:t>
            </a:r>
          </a:p>
          <a:p>
            <a:pPr>
              <a:buFontTx/>
              <a:buChar char="-"/>
            </a:pPr>
            <a:r>
              <a:rPr lang="ru-RU" dirty="0" smtClean="0"/>
              <a:t>активизация </a:t>
            </a:r>
            <a:r>
              <a:rPr lang="ru-RU" dirty="0"/>
              <a:t>психических процессов у детей дошкольного возраста: мышления, внимания, </a:t>
            </a:r>
            <a:r>
              <a:rPr lang="ru-RU" dirty="0" smtClean="0"/>
              <a:t>воображения,    восприятия;</a:t>
            </a:r>
            <a:r>
              <a:rPr lang="ru-RU" dirty="0"/>
              <a:t> 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развитие </a:t>
            </a:r>
            <a:r>
              <a:rPr lang="ru-RU" dirty="0"/>
              <a:t>речи, </a:t>
            </a:r>
            <a:r>
              <a:rPr lang="ru-RU" dirty="0" smtClean="0"/>
              <a:t>координация </a:t>
            </a:r>
            <a:r>
              <a:rPr lang="ru-RU" dirty="0"/>
              <a:t>зрительных и тактильных анализаторов, </a:t>
            </a:r>
            <a:r>
              <a:rPr lang="ru-RU" dirty="0" smtClean="0"/>
              <a:t>развитие </a:t>
            </a:r>
            <a:r>
              <a:rPr lang="ru-RU" dirty="0"/>
              <a:t>мелкой моторики рук, </a:t>
            </a:r>
            <a:r>
              <a:rPr lang="ru-RU" dirty="0" smtClean="0"/>
              <a:t>ориентирование </a:t>
            </a:r>
            <a:r>
              <a:rPr lang="ru-RU" dirty="0"/>
              <a:t>в </a:t>
            </a:r>
            <a:r>
              <a:rPr lang="ru-RU" dirty="0" smtClean="0"/>
              <a:t>пространстве</a:t>
            </a:r>
            <a:r>
              <a:rPr lang="ru-RU" dirty="0"/>
              <a:t>;</a:t>
            </a:r>
            <a:r>
              <a:rPr lang="ru-RU" dirty="0" smtClean="0"/>
              <a:t> </a:t>
            </a:r>
          </a:p>
          <a:p>
            <a:pPr>
              <a:buFontTx/>
              <a:buChar char="-"/>
            </a:pPr>
            <a:r>
              <a:rPr lang="ru-RU" dirty="0" smtClean="0"/>
              <a:t>формирование элементарных математических представлений. </a:t>
            </a:r>
          </a:p>
        </p:txBody>
      </p:sp>
    </p:spTree>
    <p:extLst>
      <p:ext uri="{BB962C8B-B14F-4D97-AF65-F5344CB8AC3E}">
        <p14:creationId xmlns:p14="http://schemas.microsoft.com/office/powerpoint/2010/main" val="205753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2696"/>
            <a:ext cx="8856984" cy="6048672"/>
          </a:xfrm>
        </p:spPr>
        <p:txBody>
          <a:bodyPr/>
          <a:lstStyle/>
          <a:p>
            <a:r>
              <a:rPr lang="ru-RU" dirty="0" smtClean="0"/>
              <a:t>Активизация словаря: дни недели, части суток, времена года, названия цифр, ориентирование в пространстве, название геометрических фигур, цвета радуги.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92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9036496" cy="630932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ru-RU" b="1" dirty="0" smtClean="0"/>
              <a:t>    </a:t>
            </a:r>
            <a:r>
              <a:rPr lang="ru-RU" sz="4400" b="1" dirty="0" smtClean="0"/>
              <a:t>Этапы реализации:</a:t>
            </a:r>
          </a:p>
          <a:p>
            <a:pPr lvl="0"/>
            <a:endParaRPr lang="ru-RU" sz="3600" b="1" dirty="0" smtClean="0"/>
          </a:p>
          <a:p>
            <a:pPr lvl="0"/>
            <a:r>
              <a:rPr lang="ru-RU" sz="3600" b="1" dirty="0" smtClean="0"/>
              <a:t>Подготовительный</a:t>
            </a:r>
            <a:r>
              <a:rPr lang="ru-RU" sz="3600" b="1" dirty="0"/>
              <a:t>;</a:t>
            </a:r>
          </a:p>
          <a:p>
            <a:pPr lvl="0"/>
            <a:r>
              <a:rPr lang="ru-RU" sz="3600" b="1" dirty="0"/>
              <a:t>Основной;</a:t>
            </a:r>
          </a:p>
          <a:p>
            <a:pPr lvl="0"/>
            <a:r>
              <a:rPr lang="ru-RU" sz="3600" b="1" dirty="0"/>
              <a:t>Заключительный.</a:t>
            </a:r>
          </a:p>
          <a:p>
            <a:pPr marL="137160" indent="0">
              <a:buNone/>
            </a:pPr>
            <a:r>
              <a:rPr lang="ru-RU" sz="3600" b="1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089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8928992" cy="6192688"/>
          </a:xfrm>
        </p:spPr>
        <p:txBody>
          <a:bodyPr/>
          <a:lstStyle/>
          <a:p>
            <a:pPr lvl="0"/>
            <a:r>
              <a:rPr lang="ru-RU" b="1" dirty="0"/>
              <a:t>Подготовительный:</a:t>
            </a:r>
            <a:br>
              <a:rPr lang="ru-RU" b="1" dirty="0"/>
            </a:br>
            <a:r>
              <a:rPr lang="ru-RU" b="1" dirty="0" smtClean="0"/>
              <a:t>выявление </a:t>
            </a:r>
            <a:r>
              <a:rPr lang="ru-RU" b="1" dirty="0"/>
              <a:t>знаний </a:t>
            </a:r>
            <a:r>
              <a:rPr lang="ru-RU" b="1" dirty="0" smtClean="0"/>
              <a:t>детей;</a:t>
            </a:r>
            <a:endParaRPr lang="ru-RU" b="1" dirty="0"/>
          </a:p>
          <a:p>
            <a:pPr lvl="0"/>
            <a:r>
              <a:rPr lang="ru-RU" b="1" dirty="0"/>
              <a:t>изучение литературы</a:t>
            </a:r>
            <a:r>
              <a:rPr lang="ru-RU" b="1" dirty="0" smtClean="0"/>
              <a:t>;</a:t>
            </a:r>
          </a:p>
          <a:p>
            <a:pPr lvl="0"/>
            <a:r>
              <a:rPr lang="ru-RU" b="1" dirty="0"/>
              <a:t>с</a:t>
            </a:r>
            <a:r>
              <a:rPr lang="ru-RU" b="1" dirty="0" smtClean="0"/>
              <a:t>оставление проекта пособия;</a:t>
            </a:r>
            <a:endParaRPr lang="ru-RU" b="1" dirty="0"/>
          </a:p>
          <a:p>
            <a:pPr lvl="0"/>
            <a:r>
              <a:rPr lang="ru-RU" b="1" dirty="0"/>
              <a:t>пополнение атрибутов к </a:t>
            </a:r>
            <a:r>
              <a:rPr lang="ru-RU" b="1" dirty="0" smtClean="0"/>
              <a:t>изготовлению данного пособия;</a:t>
            </a:r>
          </a:p>
          <a:p>
            <a:pPr lvl="0"/>
            <a:r>
              <a:rPr lang="ru-RU" b="1" dirty="0" smtClean="0"/>
              <a:t>консультация </a:t>
            </a:r>
            <a:r>
              <a:rPr lang="ru-RU" b="1" dirty="0"/>
              <a:t>для родителей </a:t>
            </a:r>
            <a:r>
              <a:rPr lang="ru-RU" b="1" dirty="0" smtClean="0"/>
              <a:t>«Формирование психических процессов у детей 4-5 лет»;</a:t>
            </a:r>
          </a:p>
        </p:txBody>
      </p:sp>
    </p:spTree>
    <p:extLst>
      <p:ext uri="{BB962C8B-B14F-4D97-AF65-F5344CB8AC3E}">
        <p14:creationId xmlns:p14="http://schemas.microsoft.com/office/powerpoint/2010/main" val="407943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6632"/>
            <a:ext cx="9108504" cy="6624736"/>
          </a:xfrm>
        </p:spPr>
        <p:txBody>
          <a:bodyPr>
            <a:normAutofit fontScale="70000" lnSpcReduction="20000"/>
          </a:bodyPr>
          <a:lstStyle/>
          <a:p>
            <a:pPr marL="137160" indent="0">
              <a:buNone/>
            </a:pPr>
            <a:r>
              <a:rPr lang="ru-RU" dirty="0"/>
              <a:t>Пособие представляет собой коробку, которая оформлена соответственно цветам радуги.</a:t>
            </a:r>
          </a:p>
          <a:p>
            <a:pPr marL="137160" indent="0">
              <a:buNone/>
            </a:pPr>
            <a:r>
              <a:rPr lang="ru-RU" dirty="0"/>
              <a:t>Каждая сторона этой коробочки выполняет определенную обучающую функцию. На крышке коробки расположены цифры от 1 до 7. </a:t>
            </a:r>
            <a:r>
              <a:rPr lang="ru-RU" dirty="0" smtClean="0"/>
              <a:t>Над </a:t>
            </a:r>
            <a:r>
              <a:rPr lang="ru-RU" dirty="0"/>
              <a:t>цифрами расположены отверстия, в которые вставляются одноразовые ложки –</a:t>
            </a:r>
            <a:r>
              <a:rPr lang="ru-RU" b="1" dirty="0"/>
              <a:t>«дни недели»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Каждая ложка (день недели) оформлена в соответствующем этому дню цвете и располагается под своим номером. </a:t>
            </a:r>
            <a:endParaRPr lang="ru-RU" dirty="0" smtClean="0"/>
          </a:p>
          <a:p>
            <a:pPr marL="137160" indent="0">
              <a:buNone/>
            </a:pPr>
            <a:r>
              <a:rPr lang="ru-RU" dirty="0" smtClean="0"/>
              <a:t>На </a:t>
            </a:r>
            <a:r>
              <a:rPr lang="ru-RU" dirty="0"/>
              <a:t>внутренней стороне крышечки расположена логическая игра </a:t>
            </a:r>
            <a:r>
              <a:rPr lang="ru-RU" b="1" dirty="0"/>
              <a:t>«Лабиринты»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На боковых сторонах я разместила картинки, по которым с ребенком можно закреплять знания </a:t>
            </a:r>
            <a:r>
              <a:rPr lang="ru-RU" b="1" dirty="0"/>
              <a:t>«частей суток»</a:t>
            </a:r>
            <a:endParaRPr lang="ru-RU" dirty="0"/>
          </a:p>
          <a:p>
            <a:pPr marL="137160" indent="0">
              <a:buNone/>
            </a:pPr>
            <a:r>
              <a:rPr lang="ru-RU" dirty="0"/>
              <a:t>На передней стороне я напечатала первые буквы названий цветов радуги, благодаря которым можно знакомить детей со звуками</a:t>
            </a:r>
          </a:p>
          <a:p>
            <a:pPr marL="137160" indent="0">
              <a:buNone/>
            </a:pPr>
            <a:r>
              <a:rPr lang="ru-RU" dirty="0"/>
              <a:t>На задней стороне расположены геометрические фигуры, знания которых так необходимы ребенку</a:t>
            </a:r>
          </a:p>
          <a:p>
            <a:pPr marL="137160" indent="0">
              <a:buNone/>
            </a:pPr>
            <a:r>
              <a:rPr lang="ru-RU" dirty="0"/>
              <a:t>Снизу – математическая игра </a:t>
            </a:r>
            <a:r>
              <a:rPr lang="ru-RU" b="1" dirty="0"/>
              <a:t>«Точечки»</a:t>
            </a:r>
            <a:r>
              <a:rPr lang="ru-RU" dirty="0"/>
              <a:t>, можно поупражняться в счете</a:t>
            </a:r>
          </a:p>
          <a:p>
            <a:pPr marL="137160" indent="0">
              <a:buNone/>
            </a:pPr>
            <a:r>
              <a:rPr lang="ru-RU" dirty="0"/>
              <a:t>Если снять крышку и заглянуть внутрь, можно увидеть четыре кармашка – здесь находятся картинки по временам года:</a:t>
            </a:r>
          </a:p>
          <a:p>
            <a:pPr marL="137160" indent="0">
              <a:buNone/>
            </a:pPr>
            <a:r>
              <a:rPr lang="ru-RU" dirty="0"/>
              <a:t>Картинки можно просто рассматривать, а можно составлять по ним рассказы Данное дидактическое пособие помогает ребенку легче ориентироваться в пространстве, так как ему придется находить задания везде - сверху, снизу, сбоку, слева, справа, снаружи, внутри.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85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Дни недели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8640960" cy="486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Четыре времени года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30388"/>
            <a:ext cx="8568952" cy="4820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8412725" cy="4732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4"/>
          </a:xfrm>
        </p:spPr>
        <p:txBody>
          <a:bodyPr/>
          <a:lstStyle/>
          <a:p>
            <a:r>
              <a:rPr lang="ru-RU" dirty="0" smtClean="0"/>
              <a:t>Заключительный этап: игра.</a:t>
            </a:r>
          </a:p>
          <a:p>
            <a:pPr marL="137160" indent="0" algn="ctr">
              <a:buNone/>
            </a:pPr>
            <a:r>
              <a:rPr lang="ru-RU" dirty="0" smtClean="0"/>
              <a:t>Примерные дидактические игры по многофункциональному пособию:</a:t>
            </a:r>
          </a:p>
          <a:p>
            <a:pPr marL="137160" indent="0">
              <a:buNone/>
            </a:pPr>
            <a:r>
              <a:rPr lang="ru-RU" dirty="0" smtClean="0"/>
              <a:t>-  «Назови соседей»</a:t>
            </a:r>
          </a:p>
          <a:p>
            <a:pPr>
              <a:buFontTx/>
              <a:buChar char="-"/>
            </a:pPr>
            <a:r>
              <a:rPr lang="ru-RU" dirty="0" smtClean="0"/>
              <a:t>«Кто где живёт»</a:t>
            </a:r>
          </a:p>
          <a:p>
            <a:pPr>
              <a:buFontTx/>
              <a:buChar char="-"/>
            </a:pPr>
            <a:r>
              <a:rPr lang="ru-RU" dirty="0" smtClean="0"/>
              <a:t>«</a:t>
            </a:r>
            <a:r>
              <a:rPr lang="ru-RU" dirty="0"/>
              <a:t>Н</a:t>
            </a:r>
            <a:r>
              <a:rPr lang="ru-RU" dirty="0" smtClean="0"/>
              <a:t>азови звук»</a:t>
            </a:r>
          </a:p>
          <a:p>
            <a:pPr>
              <a:buFontTx/>
              <a:buChar char="-"/>
            </a:pPr>
            <a:r>
              <a:rPr lang="ru-RU" dirty="0" smtClean="0"/>
              <a:t>«Лабиринт»</a:t>
            </a:r>
          </a:p>
          <a:p>
            <a:pPr>
              <a:buFontTx/>
              <a:buChar char="-"/>
            </a:pPr>
            <a:r>
              <a:rPr lang="ru-RU" dirty="0" smtClean="0"/>
              <a:t>«День и ночь»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93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Времена года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38400"/>
            <a:ext cx="8496944" cy="477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31377"/>
            <a:ext cx="8496944" cy="477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где живет</a:t>
            </a:r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8424936" cy="4739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Веселый счет</a:t>
            </a:r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8124693" cy="457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День и ночь</a:t>
            </a:r>
            <a:endParaRPr lang="ru-RU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8628749" cy="4853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Геометрические фигуры</a:t>
            </a:r>
            <a:endParaRPr lang="ru-RU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8640960" cy="486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Лабиринт</a:t>
            </a:r>
            <a:endParaRPr lang="ru-RU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8178750" cy="4600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8632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endParaRPr lang="ru-RU" sz="6000" dirty="0" smtClean="0"/>
          </a:p>
          <a:p>
            <a:pPr marL="137160" indent="0" algn="ctr">
              <a:buNone/>
            </a:pPr>
            <a:r>
              <a:rPr lang="ru-RU" sz="6000" b="1" i="1" dirty="0" smtClean="0"/>
              <a:t>Спасибо за внимание!</a:t>
            </a:r>
            <a:endParaRPr lang="ru-RU" sz="6000" b="1" i="1" dirty="0"/>
          </a:p>
        </p:txBody>
      </p:sp>
    </p:spTree>
    <p:extLst>
      <p:ext uri="{BB962C8B-B14F-4D97-AF65-F5344CB8AC3E}">
        <p14:creationId xmlns:p14="http://schemas.microsoft.com/office/powerpoint/2010/main" val="331803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146</TotalTime>
  <Words>314</Words>
  <Application>Microsoft Office PowerPoint</Application>
  <PresentationFormat>Экран (4:3)</PresentationFormat>
  <Paragraphs>65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Апекс</vt:lpstr>
      <vt:lpstr>Управление образования Администрации муниципального района Туймазинский район Республики Башкортостан Муниципальное автономное дошкольное образовательное учреждение детский сад общеразвивающего вида №18 г.Туймазы муниципального района Туймазинский район Республики Башкортостан </vt:lpstr>
      <vt:lpstr>Чудо коробочка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Дни недели</vt:lpstr>
      <vt:lpstr>Четыре времени года</vt:lpstr>
      <vt:lpstr>Презентация PowerPoint</vt:lpstr>
      <vt:lpstr>Презентация PowerPoint</vt:lpstr>
      <vt:lpstr>Времена года</vt:lpstr>
      <vt:lpstr>Презентация PowerPoint</vt:lpstr>
      <vt:lpstr>Кто где живет</vt:lpstr>
      <vt:lpstr>Веселый счет</vt:lpstr>
      <vt:lpstr>День и ночь</vt:lpstr>
      <vt:lpstr>Геометрические фигуры</vt:lpstr>
      <vt:lpstr>Лабиринт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образования Администрации муниципального района Туймазинский район Республики Башкортостан Муниципальное автономное дошкольное образовательное учреждение детский сад общеразвивающего вида №18 г.Туймазы муниципального района Туймазинский район Республики Башкортостан </dc:title>
  <dc:creator>я</dc:creator>
  <cp:lastModifiedBy>Мустафин</cp:lastModifiedBy>
  <cp:revision>19</cp:revision>
  <dcterms:created xsi:type="dcterms:W3CDTF">2015-03-28T15:14:05Z</dcterms:created>
  <dcterms:modified xsi:type="dcterms:W3CDTF">2018-12-22T14:50:09Z</dcterms:modified>
</cp:coreProperties>
</file>