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72" r:id="rId12"/>
    <p:sldId id="274" r:id="rId13"/>
    <p:sldId id="275" r:id="rId14"/>
    <p:sldId id="280" r:id="rId15"/>
    <p:sldId id="287" r:id="rId16"/>
    <p:sldId id="286" r:id="rId17"/>
    <p:sldId id="285" r:id="rId18"/>
    <p:sldId id="283" r:id="rId19"/>
    <p:sldId id="289" r:id="rId20"/>
    <p:sldId id="290" r:id="rId21"/>
    <p:sldId id="294" r:id="rId22"/>
    <p:sldId id="293" r:id="rId23"/>
    <p:sldId id="292" r:id="rId24"/>
    <p:sldId id="295" r:id="rId25"/>
    <p:sldId id="297" r:id="rId26"/>
    <p:sldId id="296" r:id="rId27"/>
    <p:sldId id="299" r:id="rId28"/>
    <p:sldId id="303" r:id="rId29"/>
    <p:sldId id="302" r:id="rId30"/>
    <p:sldId id="300" r:id="rId31"/>
    <p:sldId id="307" r:id="rId32"/>
    <p:sldId id="311" r:id="rId33"/>
    <p:sldId id="291" r:id="rId34"/>
    <p:sldId id="310" r:id="rId35"/>
    <p:sldId id="318" r:id="rId36"/>
    <p:sldId id="309" r:id="rId37"/>
    <p:sldId id="308" r:id="rId38"/>
    <p:sldId id="313" r:id="rId39"/>
    <p:sldId id="312" r:id="rId40"/>
    <p:sldId id="288" r:id="rId41"/>
    <p:sldId id="317" r:id="rId42"/>
    <p:sldId id="282" r:id="rId43"/>
  </p:sldIdLst>
  <p:sldSz cx="9144000" cy="6858000" type="screen4x3"/>
  <p:notesSz cx="6858000" cy="9144000"/>
  <p:custDataLst>
    <p:tags r:id="rId4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F2EA4-9288-4663-9750-6B92784F437F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7A801-757D-4D39-9B29-AE593B44175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7A801-757D-4D39-9B29-AE593B44175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7A801-757D-4D39-9B29-AE593B44175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7A801-757D-4D39-9B29-AE593B441753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827584" y="548680"/>
            <a:ext cx="7848872" cy="583264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item_4884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6136" y="188640"/>
            <a:ext cx="3178324" cy="21676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683568" y="476672"/>
            <a:ext cx="8064896" cy="59046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12375609571200265874pitr_Rocket_icon.svg.hi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 rot="19079782">
            <a:off x="251520" y="4701520"/>
            <a:ext cx="1872208" cy="1900864"/>
          </a:xfrm>
          <a:prstGeom prst="rect">
            <a:avLst/>
          </a:prstGeom>
        </p:spPr>
      </p:pic>
      <p:sp>
        <p:nvSpPr>
          <p:cNvPr id="9" name="4-конечная звезда 8"/>
          <p:cNvSpPr/>
          <p:nvPr userDrawn="1"/>
        </p:nvSpPr>
        <p:spPr>
          <a:xfrm>
            <a:off x="467544" y="2564904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4-конечная звезда 9"/>
          <p:cNvSpPr/>
          <p:nvPr userDrawn="1"/>
        </p:nvSpPr>
        <p:spPr>
          <a:xfrm>
            <a:off x="179512" y="1340768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4-конечная звезда 10"/>
          <p:cNvSpPr/>
          <p:nvPr userDrawn="1"/>
        </p:nvSpPr>
        <p:spPr>
          <a:xfrm>
            <a:off x="179512" y="3717032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4-конечная звезда 11"/>
          <p:cNvSpPr/>
          <p:nvPr userDrawn="1"/>
        </p:nvSpPr>
        <p:spPr>
          <a:xfrm>
            <a:off x="2771800" y="5301208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4-конечная звезда 12"/>
          <p:cNvSpPr/>
          <p:nvPr userDrawn="1"/>
        </p:nvSpPr>
        <p:spPr>
          <a:xfrm>
            <a:off x="2123728" y="5733256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4-конечная звезда 13"/>
          <p:cNvSpPr/>
          <p:nvPr userDrawn="1"/>
        </p:nvSpPr>
        <p:spPr>
          <a:xfrm>
            <a:off x="611560" y="476672"/>
            <a:ext cx="648072" cy="93610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74560-69EA-46C1-A3A7-AD0E8A039387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FE43B-42E3-4CF0-9C21-A9053DD416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C:\Users\&#1050;&#1088;&#1072;&#1089;&#1080;&#1082;&#1086;&#1074;\Downloads\&#1050;&#1086;&#1089;&#1084;&#1086;&#1089;.%20&#1069;&#1085;&#1094;&#1080;&#1082;&#1083;&#1086;&#1087;&#1077;&#1076;&#1080;&#1103;%20&#1076;&#1083;&#1103;%20&#1076;&#1077;&#1090;&#1077;&#1081;%20(&#1089;&#1082;&#1072;&#1095;&#1072;&#1090;&#1100;&#1074;&#1080;&#1076;&#1077;&#1086;&#1089;&#1102;&#1090;&#1091;&#1073;&#1072;.&#1088;&#1092;)%20(2).mp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0;&#1088;&#1072;&#1089;&#1080;&#1082;&#1086;&#1074;\Desktop\&#1050;&#1054;&#1057;&#1052;&#1054;&#1057;\&#1042;&#1080;&#1076;&#1077;&#1086;%20&#1091;&#1088;&#1086;&#1082;%20&#1087;&#1088;&#1086;%20&#1050;&#1086;&#1089;&#1084;&#1086;&#1089;.MP4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Users\&#1050;&#1088;&#1072;&#1089;&#1080;&#1082;&#1086;&#1074;\Downloads\&#1050;&#1072;&#1082;%20&#1085;&#1072;&#1088;&#1080;&#1089;&#1086;&#1074;&#1072;&#1090;&#1100;%20&#1082;&#1086;&#1089;&#1084;&#1086;&#1089;.%20&#1056;&#1080;&#1089;&#1086;&#1074;&#1072;&#1085;&#1080;&#1077;%20&#1072;&#1082;&#1074;&#1072;&#1088;&#1077;&#1083;&#1100;&#1102;.mp4" TargetMode="External"/><Relationship Id="rId1" Type="http://schemas.openxmlformats.org/officeDocument/2006/relationships/video" Target="file:///C:\Users\&#1050;&#1088;&#1072;&#1089;&#1080;&#1082;&#1086;&#1074;\Downloads\&#1050;&#1072;&#1082;%20&#1085;&#1072;&#1088;&#1080;&#1089;&#1086;&#1074;&#1072;&#1090;&#1100;%20&#1082;&#1086;&#1089;&#1084;&#1086;&#1089;%20&#1087;&#1086;&#1101;&#1090;&#1072;&#1087;&#1085;&#1086;.%20&#1055;&#1086;&#1101;&#1090;&#1072;&#1087;&#1085;&#1099;&#1081;%20&#1088;&#1080;&#1089;&#1091;&#1085;&#1086;&#1082;%20&#1075;&#1091;&#1072;&#1096;&#1100;&#1102;%20(1).mp4" TargetMode="External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video" Target="file:///C:\Users\&#1050;&#1088;&#1072;&#1089;&#1080;&#1082;&#1086;&#1074;\Desktop\&#1050;&#1054;&#1057;&#1052;&#1054;&#1057;\&#1088;&#1080;&#1089;&#1091;&#1077;&#1084;%20&#1082;&#1086;&#1089;&#1084;&#1086;&#1089;%203.MP4" TargetMode="External"/><Relationship Id="rId2" Type="http://schemas.openxmlformats.org/officeDocument/2006/relationships/video" Target="file:///C:\Users\&#1050;&#1088;&#1072;&#1089;&#1080;&#1082;&#1086;&#1074;\Desktop\&#1050;&#1054;&#1057;&#1052;&#1054;&#1057;\&#1056;&#1080;&#1089;&#1091;&#1077;&#1084;%20&#1050;&#1086;&#1089;&#1084;&#1086;&#1089;.MP4" TargetMode="External"/><Relationship Id="rId1" Type="http://schemas.openxmlformats.org/officeDocument/2006/relationships/video" Target="file:///C:\Users\&#1050;&#1088;&#1072;&#1089;&#1080;&#1082;&#1086;&#1074;\Desktop\&#1050;&#1054;&#1057;&#1052;&#1054;&#1057;\&#1056;&#1080;&#1089;&#1091;&#1077;&#1084;%20&#1050;&#1086;&#1089;&#1084;&#1086;&#1089;%202.MP4" TargetMode="Externa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video" Target="file:///C:\Users\&#1050;&#1088;&#1072;&#1089;&#1080;&#1082;&#1086;&#1074;\Downloads\&#1056;&#1072;&#1082;&#1077;&#1090;&#1072;%20&#1080;&#1079;%20&#1073;&#1091;&#1084;&#1072;&#1075;&#1080;%20&#1080;%20&#1082;&#1072;&#1088;&#1090;&#1086;&#1085;&#1072;%20&#1089;&#1074;&#1086;&#1080;&#1084;&#1080;%20&#1088;&#1091;&#1082;&#1072;&#1084;&#1080;.mp4" TargetMode="External"/><Relationship Id="rId2" Type="http://schemas.openxmlformats.org/officeDocument/2006/relationships/video" Target="file:///C:\Users\&#1050;&#1088;&#1072;&#1089;&#1080;&#1082;&#1086;&#1074;\Downloads\&#1056;&#1072;&#1082;&#1077;&#1090;&#1072;%20&#1086;&#1088;&#1080;&#1075;&#1072;&#1084;&#1080;%20&#1080;&#1079;%20&#1073;&#1091;&#1084;&#1072;&#1075;&#1080;%20_%20Rocket%20origami%20from%20paper.mp4" TargetMode="External"/><Relationship Id="rId1" Type="http://schemas.openxmlformats.org/officeDocument/2006/relationships/video" Target="file:///C:\Users\&#1050;&#1088;&#1072;&#1089;&#1080;&#1082;&#1086;&#1074;\Downloads\&#1055;&#1086;&#1076;&#1077;&#1083;&#1082;&#1080;%20&#1089;&#1074;&#1086;&#1080;&#1084;&#1080;%20&#1088;&#1091;&#1082;&#1072;&#1084;&#1080;%20&#1076;&#1083;&#1103;%20&#1076;&#1077;&#1090;&#1077;&#1081;.%20&#1059;&#1084;&#1077;&#1083;&#1099;&#1077;%20&#1088;&#1091;&#1095;&#1082;&#1080;_%20&#1088;&#1072;&#1082;&#1077;&#1090;&#1072;%20&#1080;&#1079;%20&#1073;&#1091;&#1084;&#1072;&#1075;&#1080;%20&#1085;&#1072;%20&#1074;&#1077;&#1088;&#1105;&#1074;&#1086;&#1095;&#1082;&#1072;&#1093;.mp4" TargetMode="Externa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0425"/>
            <a:ext cx="8458200" cy="1470025"/>
          </a:xfrm>
        </p:spPr>
        <p:txBody>
          <a:bodyPr>
            <a:noAutofit/>
          </a:bodyPr>
          <a:lstStyle/>
          <a:p>
            <a:r>
              <a:rPr lang="ru-RU" sz="8000" b="1" i="1" dirty="0" smtClean="0">
                <a:solidFill>
                  <a:srgbClr val="FF0000"/>
                </a:solidFill>
                <a:latin typeface="Georgia" pitchFamily="18" charset="0"/>
              </a:rPr>
              <a:t>ДЕТЯМ</a:t>
            </a:r>
            <a:r>
              <a:rPr lang="ru-RU" sz="9600" b="1" i="1" dirty="0" smtClean="0">
                <a:latin typeface="Georgia" pitchFamily="18" charset="0"/>
              </a:rPr>
              <a:t>  </a:t>
            </a:r>
            <a:br>
              <a:rPr lang="ru-RU" sz="9600" b="1" i="1" dirty="0" smtClean="0">
                <a:latin typeface="Georgia" pitchFamily="18" charset="0"/>
              </a:rPr>
            </a:br>
            <a:r>
              <a:rPr lang="ru-RU" sz="9600" b="1" i="1" dirty="0" smtClean="0">
                <a:solidFill>
                  <a:schemeClr val="accent4">
                    <a:lumMod val="75000"/>
                  </a:schemeClr>
                </a:solidFill>
                <a:latin typeface="Georgia" pitchFamily="18" charset="0"/>
              </a:rPr>
              <a:t>О </a:t>
            </a:r>
            <a:r>
              <a:rPr lang="ru-RU" sz="9600" b="1" i="1" dirty="0" smtClean="0">
                <a:solidFill>
                  <a:srgbClr val="7030A0"/>
                </a:solidFill>
                <a:latin typeface="Georgia" pitchFamily="18" charset="0"/>
              </a:rPr>
              <a:t>КОСМОСЕ</a:t>
            </a:r>
            <a:endParaRPr lang="ru-RU" sz="9600" b="1" i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29200"/>
            <a:ext cx="6400800" cy="79208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70C0"/>
                </a:solidFill>
              </a:rPr>
              <a:t>Подготовила презентацию </a:t>
            </a:r>
            <a:r>
              <a:rPr lang="ru-RU" sz="2000" dirty="0" smtClean="0">
                <a:solidFill>
                  <a:srgbClr val="0070C0"/>
                </a:solidFill>
              </a:rPr>
              <a:t>группа №15 «Радуга»</a:t>
            </a:r>
          </a:p>
          <a:p>
            <a:r>
              <a:rPr lang="ru-RU" sz="2000" dirty="0" smtClean="0">
                <a:solidFill>
                  <a:srgbClr val="0070C0"/>
                </a:solidFill>
              </a:rPr>
              <a:t>Воспитатель: </a:t>
            </a:r>
            <a:r>
              <a:rPr lang="ru-RU" sz="2000" dirty="0" err="1" smtClean="0">
                <a:solidFill>
                  <a:srgbClr val="0070C0"/>
                </a:solidFill>
              </a:rPr>
              <a:t>Мелехина</a:t>
            </a:r>
            <a:r>
              <a:rPr lang="ru-RU" sz="2000" dirty="0" smtClean="0">
                <a:solidFill>
                  <a:srgbClr val="0070C0"/>
                </a:solidFill>
              </a:rPr>
              <a:t> М.С.; </a:t>
            </a:r>
            <a:endParaRPr lang="ru-RU" sz="2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476672"/>
            <a:ext cx="2880320" cy="540060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dirty="0" smtClean="0">
                <a:latin typeface="Georgia" pitchFamily="18" charset="0"/>
              </a:rPr>
              <a:t>Давайте посмотрим в ночное небо! Там столько красивых звезд</a:t>
            </a:r>
            <a:r>
              <a:rPr lang="en-US" sz="2400" dirty="0" smtClean="0">
                <a:latin typeface="Georgia" pitchFamily="18" charset="0"/>
              </a:rPr>
              <a:t>!</a:t>
            </a:r>
            <a:r>
              <a:rPr lang="ru-RU" sz="2400" dirty="0" smtClean="0">
                <a:latin typeface="Georgia" pitchFamily="18" charset="0"/>
              </a:rPr>
              <a:t> Люди с самых давних времен любили смотреть на звезды, и им было очень интересно – какие же они на самом деле!</a:t>
            </a:r>
            <a:endParaRPr lang="ru-RU" sz="2400" dirty="0">
              <a:latin typeface="Georgia" pitchFamily="18" charset="0"/>
            </a:endParaRPr>
          </a:p>
        </p:txBody>
      </p:sp>
      <p:pic>
        <p:nvPicPr>
          <p:cNvPr id="4" name="Рисунок 3" descr="http://static.tuttogratis.it/community/gallery/520X0/48094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908720"/>
            <a:ext cx="3856388" cy="51845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548680"/>
            <a:ext cx="3096344" cy="5606083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И вот однажды, смотрел человек на звездное небо и ему захотелось узнать, что же это за звезды и почему они такие яркие. Ученые придумали специальные приборы – телескопы, с помощью которых наблюдали за планетами</a:t>
            </a:r>
            <a:r>
              <a:rPr lang="ru-RU" dirty="0" smtClean="0">
                <a:latin typeface="Constantia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 descr="http://www.taxydromos.gr/data/news/1398867773325295442.jpg"/>
          <p:cNvPicPr/>
          <p:nvPr/>
        </p:nvPicPr>
        <p:blipFill>
          <a:blip r:embed="rId3" cstate="print"/>
          <a:srcRect r="53501"/>
          <a:stretch>
            <a:fillRect/>
          </a:stretch>
        </p:blipFill>
        <p:spPr bwMode="auto">
          <a:xfrm flipH="1">
            <a:off x="4355975" y="836712"/>
            <a:ext cx="3973413" cy="51280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92696"/>
            <a:ext cx="3600400" cy="553407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dirty="0" smtClean="0">
                <a:latin typeface="Georgia" pitchFamily="18" charset="0"/>
              </a:rPr>
              <a:t>Небо над нашей головой усыпано множеством звезд. Они похожи на маленькие сверкающие точки и расположены далеко от Земли. На самом деле звезды очень большие. </a:t>
            </a:r>
            <a:endParaRPr lang="ru-RU" sz="2800" dirty="0">
              <a:latin typeface="Georgia" pitchFamily="18" charset="0"/>
            </a:endParaRPr>
          </a:p>
        </p:txBody>
      </p:sp>
      <p:pic>
        <p:nvPicPr>
          <p:cNvPr id="4" name="Picture 5" descr="http://www.spacetelescope.org/static/archives/images/wallpaper2/heic0603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836712"/>
            <a:ext cx="4194928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908721"/>
            <a:ext cx="2880320" cy="468052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Но люди хотели знать, есть ли жизнь на других планетах. А чтобы это узнать, надо обязательно долететь до них. И вот ученые изобрели первый космический корабль - спутник, установили на нем приборы и запустили в космическое пространство. 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16386" name="Picture 2" descr="http://77rus.smugmug.com/Military/Memorial-Museum-of/13/799072211_ybpHi-L.jpg"/>
          <p:cNvPicPr>
            <a:picLocks noChangeAspect="1" noChangeArrowheads="1"/>
          </p:cNvPicPr>
          <p:nvPr/>
        </p:nvPicPr>
        <p:blipFill>
          <a:blip r:embed="rId2" cstate="print"/>
          <a:srcRect l="13768" r="17393" b="4918"/>
          <a:stretch>
            <a:fillRect/>
          </a:stretch>
        </p:blipFill>
        <p:spPr bwMode="auto">
          <a:xfrm>
            <a:off x="3995936" y="1196752"/>
            <a:ext cx="4529962" cy="41764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620688"/>
            <a:ext cx="3240360" cy="55340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latin typeface="Georgia" pitchFamily="18" charset="0"/>
              </a:rPr>
              <a:t>На борту первого спутника были две собаки – Белка и Стрелка. Они первыми покорили космос и  удачно вернулись на Землю. </a:t>
            </a:r>
            <a:endParaRPr lang="ru-RU" sz="2800" dirty="0">
              <a:latin typeface="Georgia" pitchFamily="18" charset="0"/>
            </a:endParaRPr>
          </a:p>
        </p:txBody>
      </p:sp>
      <p:pic>
        <p:nvPicPr>
          <p:cNvPr id="4" name="Рисунок 3" descr="Фот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923928" y="1412776"/>
            <a:ext cx="4453086" cy="38164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20688"/>
            <a:ext cx="3960440" cy="5534075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    </a:t>
            </a:r>
            <a:r>
              <a:rPr lang="ru-RU" sz="3600" dirty="0" smtClean="0">
                <a:solidFill>
                  <a:srgbClr val="FF0000"/>
                </a:solidFill>
                <a:latin typeface="Georgia" pitchFamily="18" charset="0"/>
              </a:rPr>
              <a:t>12 апреля </a:t>
            </a:r>
          </a:p>
          <a:p>
            <a:pPr algn="ctr">
              <a:buNone/>
            </a:pPr>
            <a:r>
              <a:rPr lang="ru-RU" sz="3600" dirty="0" smtClean="0">
                <a:solidFill>
                  <a:srgbClr val="FF0000"/>
                </a:solidFill>
                <a:latin typeface="Georgia" pitchFamily="18" charset="0"/>
              </a:rPr>
              <a:t>1961 года</a:t>
            </a:r>
            <a:r>
              <a:rPr lang="ru-RU" dirty="0" smtClean="0">
                <a:latin typeface="Georgia" pitchFamily="18" charset="0"/>
              </a:rPr>
              <a:t> </a:t>
            </a:r>
          </a:p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советский космонавт </a:t>
            </a:r>
          </a:p>
          <a:p>
            <a:pPr algn="ctr">
              <a:buNone/>
            </a:pPr>
            <a:r>
              <a:rPr lang="ru-RU" sz="3600" dirty="0" smtClean="0">
                <a:solidFill>
                  <a:srgbClr val="FF0000"/>
                </a:solidFill>
                <a:latin typeface="Georgia" pitchFamily="18" charset="0"/>
              </a:rPr>
              <a:t>Юрий Алексеевич</a:t>
            </a:r>
          </a:p>
          <a:p>
            <a:pPr algn="ctr">
              <a:buNone/>
            </a:pPr>
            <a:r>
              <a:rPr lang="ru-RU" sz="3600" dirty="0" smtClean="0">
                <a:solidFill>
                  <a:srgbClr val="FF0000"/>
                </a:solidFill>
                <a:latin typeface="Georgia" pitchFamily="18" charset="0"/>
              </a:rPr>
              <a:t>Гагарин </a:t>
            </a:r>
          </a:p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впервые в мире совершил</a:t>
            </a:r>
          </a:p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виток </a:t>
            </a:r>
          </a:p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вокруг </a:t>
            </a:r>
          </a:p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Земли.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4" name="Рисунок 3" descr="http://isicad.ru/uploads/img/7955_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908720"/>
            <a:ext cx="3744416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052736"/>
            <a:ext cx="3168352" cy="510202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Свой первый полет </a:t>
            </a:r>
          </a:p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Ю.А. Гагарин совершил на космическом корабле </a:t>
            </a:r>
            <a:r>
              <a:rPr lang="ru-RU" sz="3600" dirty="0" smtClean="0">
                <a:solidFill>
                  <a:srgbClr val="FF0000"/>
                </a:solidFill>
                <a:latin typeface="Georgia" pitchFamily="18" charset="0"/>
              </a:rPr>
              <a:t>«Восток- 1»</a:t>
            </a:r>
            <a:endParaRPr lang="ru-RU" sz="3600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1506" name="Picture 2" descr="http://images.fineartamerica.com/images-medium-large/launch-of-vostok-1-spacecraft-ria-novosti.jpg"/>
          <p:cNvPicPr>
            <a:picLocks noChangeAspect="1" noChangeArrowheads="1"/>
          </p:cNvPicPr>
          <p:nvPr/>
        </p:nvPicPr>
        <p:blipFill>
          <a:blip r:embed="rId2" cstate="print"/>
          <a:srcRect l="27159" r="26642"/>
          <a:stretch>
            <a:fillRect/>
          </a:stretch>
        </p:blipFill>
        <p:spPr bwMode="auto">
          <a:xfrm>
            <a:off x="4644008" y="620688"/>
            <a:ext cx="3369134" cy="5501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548680"/>
            <a:ext cx="3096344" cy="560608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Из</a:t>
            </a:r>
          </a:p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космического пространства Юрий Гагарин увидел нашу планету – Земля, она</a:t>
            </a:r>
          </a:p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была круглая и показалась ему очень маленькой.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5" name="Рисунок 4" descr="http://www.oboiruneta.ru/images/stories/dg_originals/4317AE587EE3-17.jpg"/>
          <p:cNvPicPr/>
          <p:nvPr/>
        </p:nvPicPr>
        <p:blipFill>
          <a:blip r:embed="rId2" cstate="print"/>
          <a:srcRect l="19666" r="18619"/>
          <a:stretch>
            <a:fillRect/>
          </a:stretch>
        </p:blipFill>
        <p:spPr bwMode="auto">
          <a:xfrm>
            <a:off x="4283968" y="980728"/>
            <a:ext cx="4394051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548680"/>
            <a:ext cx="3096344" cy="5606083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Это –наша планета Земля. Синие пятна на нашей планете – это вода – моря и океаны. Зеленые пятнышки – это зеленые леса и луга. Коричневые пятна – это горы. А маленький кружок около Земли – это Луна, спутник Земли.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4" name="Picture 5" descr="http://mywidescreenwallpapers.com/wallpapers/various_10/earth_and_the_moon_widescreen_wallpaper_44432.jpg"/>
          <p:cNvPicPr>
            <a:picLocks noChangeAspect="1" noChangeArrowheads="1"/>
          </p:cNvPicPr>
          <p:nvPr/>
        </p:nvPicPr>
        <p:blipFill>
          <a:blip r:embed="rId2" cstate="print"/>
          <a:srcRect l="23688" r="20161"/>
          <a:stretch>
            <a:fillRect/>
          </a:stretch>
        </p:blipFill>
        <p:spPr bwMode="auto">
          <a:xfrm>
            <a:off x="4067944" y="836712"/>
            <a:ext cx="4608512" cy="5130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20688"/>
            <a:ext cx="3456384" cy="55340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latin typeface="Georgia" pitchFamily="18" charset="0"/>
              </a:rPr>
              <a:t>А вот таким космонавты увидели Солнце – огромный раскаленный огненный шар.</a:t>
            </a:r>
            <a:endParaRPr lang="ru-RU" sz="3600" dirty="0">
              <a:latin typeface="Georgia" pitchFamily="18" charset="0"/>
            </a:endParaRPr>
          </a:p>
        </p:txBody>
      </p:sp>
      <p:pic>
        <p:nvPicPr>
          <p:cNvPr id="4" name="Picture 5" descr="http://h6.img.mediacache.rugion.ru/_i/forum/files/88/85/80/8885809_2s308_130824173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2024" y="1340768"/>
            <a:ext cx="4582493" cy="4581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20689"/>
            <a:ext cx="8064896" cy="1296144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latin typeface="Georgia" pitchFamily="18" charset="0"/>
              </a:rPr>
              <a:t>     А вокруг Солнца вращаются все планеты солнечной системы.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5" name="Picture 2" descr="http://wiki.iteach.ru/images/7/7f/%D0%9A%D0%BE%D1%81%D0%BC%D0%BE%D1%81_%D0%9F._%D0%98.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44824"/>
            <a:ext cx="6192688" cy="4258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548679"/>
            <a:ext cx="7488832" cy="187220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dirty="0" smtClean="0">
                <a:latin typeface="Georgia" pitchFamily="18" charset="0"/>
              </a:rPr>
              <a:t>В космос запущены искусственные спутники Земли. С их помощью проводятся  научные исследования. Спутники изучают магнитное поле и радиационную обстановку вблизи Земли, исследуют невидимые космические излучения, выполняют разнообразные биологические и технические эксперименты.</a:t>
            </a:r>
            <a:endParaRPr lang="ru-RU" sz="2000" dirty="0">
              <a:latin typeface="Georgia" pitchFamily="18" charset="0"/>
            </a:endParaRPr>
          </a:p>
        </p:txBody>
      </p:sp>
      <p:pic>
        <p:nvPicPr>
          <p:cNvPr id="4" name="Рисунок 3" descr="http://gentree.mikhailmazel.com/Soyuz_Appolon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636912"/>
            <a:ext cx="54292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560608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dirty="0" smtClean="0">
                <a:solidFill>
                  <a:srgbClr val="FF0000"/>
                </a:solidFill>
                <a:latin typeface="Georgia" pitchFamily="18" charset="0"/>
              </a:rPr>
              <a:t>Необъятен, и до конца не изведан космос. И кто знает, может быть, кто-нибудь из вас, когда вырастет, станет его новым покорителем.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5830416" cy="1008111"/>
          </a:xfrm>
        </p:spPr>
        <p:txBody>
          <a:bodyPr/>
          <a:lstStyle/>
          <a:p>
            <a:r>
              <a:rPr lang="ru-RU" b="1" i="1" dirty="0" smtClean="0">
                <a:solidFill>
                  <a:srgbClr val="FFC000"/>
                </a:solidFill>
              </a:rPr>
              <a:t>СТИХИ о космосе </a:t>
            </a:r>
            <a:endParaRPr lang="ru-RU" b="1" i="1" dirty="0">
              <a:solidFill>
                <a:srgbClr val="FFC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443841"/>
            <a:ext cx="31683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На Луне жил звездочёт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Он планетам вёл учёт: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МЕРКУРИЙ - раз,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ВЕНЕРА - два-с,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Три - ЗЕМЛЯ,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Четыре - МАРС,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Пять - ЮПИТЕР,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Шесть - САТУРН,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Семь - УРАН,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Восемь - НЕПТУН,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Девять - дальше всех ПЛУТОН,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Кто не видит - выйди вон! </a:t>
            </a: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i="1" dirty="0" smtClean="0">
                <a:solidFill>
                  <a:srgbClr val="7030A0"/>
                </a:solidFill>
              </a:rPr>
              <a:t> Автор: Я.Аким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60032" y="1916832"/>
            <a:ext cx="29523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>
                <a:solidFill>
                  <a:srgbClr val="00B050"/>
                </a:solidFill>
              </a:rPr>
              <a:t>Что там за родственник Луны…</a:t>
            </a:r>
          </a:p>
          <a:p>
            <a:pPr fontAlgn="base"/>
            <a:r>
              <a:rPr lang="ru-RU" b="1" dirty="0" smtClean="0">
                <a:solidFill>
                  <a:srgbClr val="00B050"/>
                </a:solidFill>
              </a:rPr>
              <a:t>— Что там за родственник Луны,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Племянник или внучек,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Мелькает между тучек?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— Да это спутник!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— Вот те раз!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— Он спутник каждого из нас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И в целом — всей Земли.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Руками спутник сотворен,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А после на ракете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Доставлен в дали эти.</a:t>
            </a:r>
          </a:p>
          <a:p>
            <a:pPr fontAlgn="base"/>
            <a:r>
              <a:rPr lang="ru-RU" b="1" i="1" dirty="0" smtClean="0">
                <a:solidFill>
                  <a:srgbClr val="00B050"/>
                </a:solidFill>
              </a:rPr>
              <a:t>(Ю. Яковлев)</a:t>
            </a:r>
            <a:endParaRPr lang="ru-RU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004048" y="2276872"/>
            <a:ext cx="30963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u="sng" dirty="0" smtClean="0">
                <a:solidFill>
                  <a:srgbClr val="00B050"/>
                </a:solidFill>
              </a:rPr>
              <a:t>Луноход</a:t>
            </a:r>
          </a:p>
          <a:p>
            <a:pPr fontAlgn="base"/>
            <a:r>
              <a:rPr lang="ru-RU" b="1" dirty="0" smtClean="0">
                <a:solidFill>
                  <a:srgbClr val="00B050"/>
                </a:solidFill>
              </a:rPr>
              <a:t>Прилунился </a:t>
            </a:r>
            <a:r>
              <a:rPr lang="ru-RU" b="1" dirty="0" err="1" smtClean="0">
                <a:solidFill>
                  <a:srgbClr val="00B050"/>
                </a:solidFill>
              </a:rPr>
              <a:t>лунолёт</a:t>
            </a:r>
            <a:r>
              <a:rPr lang="ru-RU" b="1" dirty="0" smtClean="0">
                <a:solidFill>
                  <a:srgbClr val="00B050"/>
                </a:solidFill>
              </a:rPr>
              <a:t>.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В </a:t>
            </a:r>
            <a:r>
              <a:rPr lang="ru-RU" b="1" dirty="0" err="1" smtClean="0">
                <a:solidFill>
                  <a:srgbClr val="00B050"/>
                </a:solidFill>
              </a:rPr>
              <a:t>лунолёте</a:t>
            </a:r>
            <a:r>
              <a:rPr lang="ru-RU" b="1" dirty="0" smtClean="0">
                <a:solidFill>
                  <a:srgbClr val="00B050"/>
                </a:solidFill>
              </a:rPr>
              <a:t> — луноход.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Цирки, кратеры и лунки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Луноходу не страшны.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Оставляет он рисунки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На поверхности Луны.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Пыли много, ветра нет.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Жить рисункам </a:t>
            </a:r>
            <a:r>
              <a:rPr lang="ru-RU" b="1" dirty="0" err="1" smtClean="0">
                <a:solidFill>
                  <a:srgbClr val="00B050"/>
                </a:solidFill>
              </a:rPr>
              <a:t>тыщу</a:t>
            </a:r>
            <a:r>
              <a:rPr lang="ru-RU" b="1" dirty="0" smtClean="0">
                <a:solidFill>
                  <a:srgbClr val="00B050"/>
                </a:solidFill>
              </a:rPr>
              <a:t> лет!</a:t>
            </a:r>
          </a:p>
          <a:p>
            <a:pPr fontAlgn="base"/>
            <a:r>
              <a:rPr lang="ru-RU" b="1" i="1" dirty="0" smtClean="0">
                <a:solidFill>
                  <a:srgbClr val="00B050"/>
                </a:solidFill>
              </a:rPr>
              <a:t>(В. Берестов)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87624" y="1196752"/>
            <a:ext cx="3096344" cy="4042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u="sng" dirty="0" smtClean="0">
                <a:solidFill>
                  <a:srgbClr val="002060"/>
                </a:solidFill>
              </a:rPr>
              <a:t>Ракета </a:t>
            </a:r>
          </a:p>
          <a:p>
            <a:pPr fontAlgn="base"/>
            <a:r>
              <a:rPr lang="ru-RU" b="1" dirty="0" smtClean="0">
                <a:solidFill>
                  <a:srgbClr val="002060"/>
                </a:solidFill>
              </a:rPr>
              <a:t>Вот так </a:t>
            </a:r>
            <a:r>
              <a:rPr lang="ru-RU" b="1" dirty="0" err="1" smtClean="0">
                <a:solidFill>
                  <a:srgbClr val="002060"/>
                </a:solidFill>
              </a:rPr>
              <a:t>pадyга</a:t>
            </a:r>
            <a:r>
              <a:rPr lang="ru-RU" b="1" dirty="0" smtClean="0">
                <a:solidFill>
                  <a:srgbClr val="002060"/>
                </a:solidFill>
              </a:rPr>
              <a:t> на небе –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Шёлковый </a:t>
            </a:r>
            <a:r>
              <a:rPr lang="ru-RU" b="1" dirty="0" err="1" smtClean="0">
                <a:solidFill>
                  <a:srgbClr val="002060"/>
                </a:solidFill>
              </a:rPr>
              <a:t>yзоp</a:t>
            </a:r>
            <a:r>
              <a:rPr lang="ru-RU" b="1" dirty="0" smtClean="0">
                <a:solidFill>
                  <a:srgbClr val="002060"/>
                </a:solidFill>
              </a:rPr>
              <a:t>!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err="1" smtClean="0">
                <a:solidFill>
                  <a:srgbClr val="002060"/>
                </a:solidFill>
              </a:rPr>
              <a:t>Hy</a:t>
            </a:r>
            <a:r>
              <a:rPr lang="ru-RU" b="1" dirty="0" smtClean="0">
                <a:solidFill>
                  <a:srgbClr val="002060"/>
                </a:solidFill>
              </a:rPr>
              <a:t> и </a:t>
            </a:r>
            <a:r>
              <a:rPr lang="ru-RU" b="1" dirty="0" err="1" smtClean="0">
                <a:solidFill>
                  <a:srgbClr val="002060"/>
                </a:solidFill>
              </a:rPr>
              <a:t>pадyга</a:t>
            </a:r>
            <a:r>
              <a:rPr lang="ru-RU" b="1" dirty="0" smtClean="0">
                <a:solidFill>
                  <a:srgbClr val="002060"/>
                </a:solidFill>
              </a:rPr>
              <a:t> на небе,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Как цветной </a:t>
            </a:r>
            <a:r>
              <a:rPr lang="ru-RU" b="1" dirty="0" err="1" smtClean="0">
                <a:solidFill>
                  <a:srgbClr val="002060"/>
                </a:solidFill>
              </a:rPr>
              <a:t>ковёp</a:t>
            </a:r>
            <a:r>
              <a:rPr lang="ru-RU" b="1" dirty="0" smtClean="0">
                <a:solidFill>
                  <a:srgbClr val="002060"/>
                </a:solidFill>
              </a:rPr>
              <a:t>!</a:t>
            </a:r>
          </a:p>
          <a:p>
            <a:pPr fontAlgn="base"/>
            <a:r>
              <a:rPr lang="ru-RU" b="1" dirty="0" smtClean="0">
                <a:solidFill>
                  <a:srgbClr val="002060"/>
                </a:solidFill>
              </a:rPr>
              <a:t>А над </a:t>
            </a:r>
            <a:r>
              <a:rPr lang="ru-RU" b="1" dirty="0" err="1" smtClean="0">
                <a:solidFill>
                  <a:srgbClr val="002060"/>
                </a:solidFill>
              </a:rPr>
              <a:t>pадyгой</a:t>
            </a:r>
            <a:r>
              <a:rPr lang="ru-RU" b="1" dirty="0" smtClean="0">
                <a:solidFill>
                  <a:srgbClr val="002060"/>
                </a:solidFill>
              </a:rPr>
              <a:t> – </a:t>
            </a:r>
            <a:r>
              <a:rPr lang="ru-RU" b="1" dirty="0" err="1" smtClean="0">
                <a:solidFill>
                  <a:srgbClr val="002060"/>
                </a:solidFill>
              </a:rPr>
              <a:t>pакета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Взмыла к небесам.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Вот </a:t>
            </a:r>
            <a:r>
              <a:rPr lang="ru-RU" b="1" dirty="0" err="1" smtClean="0">
                <a:solidFill>
                  <a:srgbClr val="002060"/>
                </a:solidFill>
              </a:rPr>
              <a:t>такyю</a:t>
            </a:r>
            <a:r>
              <a:rPr lang="ru-RU" b="1" dirty="0" smtClean="0">
                <a:solidFill>
                  <a:srgbClr val="002060"/>
                </a:solidFill>
              </a:rPr>
              <a:t> же </a:t>
            </a:r>
            <a:r>
              <a:rPr lang="ru-RU" b="1" dirty="0" err="1" smtClean="0">
                <a:solidFill>
                  <a:srgbClr val="002060"/>
                </a:solidFill>
              </a:rPr>
              <a:t>pакетy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Я </a:t>
            </a:r>
            <a:r>
              <a:rPr lang="ru-RU" b="1" dirty="0" err="1" smtClean="0">
                <a:solidFill>
                  <a:srgbClr val="002060"/>
                </a:solidFill>
              </a:rPr>
              <a:t>постpою</a:t>
            </a:r>
            <a:r>
              <a:rPr lang="ru-RU" b="1" dirty="0" smtClean="0">
                <a:solidFill>
                  <a:srgbClr val="002060"/>
                </a:solidFill>
              </a:rPr>
              <a:t> сам.</a:t>
            </a:r>
          </a:p>
          <a:p>
            <a:pPr fontAlgn="base"/>
            <a:r>
              <a:rPr lang="ru-RU" b="1" dirty="0" smtClean="0">
                <a:solidFill>
                  <a:srgbClr val="002060"/>
                </a:solidFill>
              </a:rPr>
              <a:t>И на </a:t>
            </a:r>
            <a:r>
              <a:rPr lang="ru-RU" b="1" dirty="0" err="1" smtClean="0">
                <a:solidFill>
                  <a:srgbClr val="002060"/>
                </a:solidFill>
              </a:rPr>
              <a:t>звёзднyю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доpожкy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err="1" smtClean="0">
                <a:solidFill>
                  <a:srgbClr val="002060"/>
                </a:solidFill>
              </a:rPr>
              <a:t>Полечy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на</a:t>
            </a:r>
            <a:r>
              <a:rPr lang="ru-RU" b="1" dirty="0" smtClean="0">
                <a:solidFill>
                  <a:srgbClr val="002060"/>
                </a:solidFill>
              </a:rPr>
              <a:t> ней,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err="1" smtClean="0">
                <a:solidFill>
                  <a:srgbClr val="002060"/>
                </a:solidFill>
              </a:rPr>
              <a:t>Hабеpy</a:t>
            </a:r>
            <a:r>
              <a:rPr lang="ru-RU" b="1" dirty="0" smtClean="0">
                <a:solidFill>
                  <a:srgbClr val="002060"/>
                </a:solidFill>
              </a:rPr>
              <a:t> я звёзд </a:t>
            </a:r>
            <a:r>
              <a:rPr lang="ru-RU" b="1" dirty="0" err="1" smtClean="0">
                <a:solidFill>
                  <a:srgbClr val="002060"/>
                </a:solidFill>
              </a:rPr>
              <a:t>лyкошко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Мамочке моей.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>(Г. </a:t>
            </a:r>
            <a:r>
              <a:rPr lang="ru-RU" b="1" i="1" dirty="0" err="1" smtClean="0">
                <a:solidFill>
                  <a:srgbClr val="002060"/>
                </a:solidFill>
              </a:rPr>
              <a:t>Виеру</a:t>
            </a:r>
            <a:r>
              <a:rPr lang="ru-RU" b="1" i="1" dirty="0" smtClean="0">
                <a:solidFill>
                  <a:srgbClr val="002060"/>
                </a:solidFill>
              </a:rPr>
              <a:t>)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644008" y="2636912"/>
            <a:ext cx="36724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</a:rPr>
              <a:t>Звездный дом</a:t>
            </a:r>
          </a:p>
          <a:p>
            <a:pPr fontAlgn="base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Стартуют в космос корабли –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Вслед за мечтою дерзновенной!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Как здорово, что мы смогли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 просторы вырваться Вселенной!</a:t>
            </a:r>
          </a:p>
          <a:p>
            <a:pPr fontAlgn="base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Приятно всё же сознавать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Себя жильцами в Звёздном Доме,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 Миры как в комнаты шагать –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Через порог на космодроме.</a:t>
            </a:r>
          </a:p>
          <a:p>
            <a:pPr fontAlgn="base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(В.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</a:rPr>
              <a:t>Астеров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908720"/>
            <a:ext cx="316835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u="sng" dirty="0" smtClean="0">
                <a:solidFill>
                  <a:srgbClr val="FF0000"/>
                </a:solidFill>
              </a:rPr>
              <a:t>Что там за родственник Луны…</a:t>
            </a:r>
          </a:p>
          <a:p>
            <a:pPr fontAlgn="base"/>
            <a:r>
              <a:rPr lang="ru-RU" sz="2000" b="1" dirty="0" smtClean="0">
                <a:solidFill>
                  <a:srgbClr val="FF0000"/>
                </a:solidFill>
              </a:rPr>
              <a:t>— Что там за родственник Луны,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Племянник или внучек,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Мелькает между тучек?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— Да это спутник!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— Вот те раз!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— Он спутник каждого из нас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И в целом — всей Земли.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Руками спутник сотворен,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А после на ракете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Доставлен в дали эти.</a:t>
            </a:r>
          </a:p>
          <a:p>
            <a:pPr fontAlgn="base"/>
            <a:r>
              <a:rPr lang="ru-RU" sz="2000" b="1" dirty="0" smtClean="0">
                <a:solidFill>
                  <a:srgbClr val="FF0000"/>
                </a:solidFill>
              </a:rPr>
              <a:t>(Ю. Яковлев)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27584" y="2924944"/>
            <a:ext cx="7920880" cy="3096344"/>
          </a:xfrm>
        </p:spPr>
        <p:txBody>
          <a:bodyPr>
            <a:noAutofit/>
          </a:bodyPr>
          <a:lstStyle/>
          <a:p>
            <a:pPr algn="ctr"/>
            <a:endParaRPr lang="ru-RU" sz="8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8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8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8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Работа с родителями и детьми дистанционно</a:t>
            </a:r>
          </a:p>
          <a:p>
            <a:pPr algn="ctr"/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 «РАДУГА»</a:t>
            </a:r>
            <a:endParaRPr lang="ru-RU" sz="5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13176"/>
            <a:ext cx="9144000" cy="1187847"/>
          </a:xfrm>
        </p:spPr>
        <p:txBody>
          <a:bodyPr>
            <a:normAutofit fontScale="90000"/>
          </a:bodyPr>
          <a:lstStyle/>
          <a:p>
            <a:r>
              <a:rPr lang="ru-RU" sz="2200" b="0" dirty="0" smtClean="0">
                <a:solidFill>
                  <a:schemeClr val="bg1"/>
                </a:solidFill>
              </a:rPr>
              <a:t>Дети просмотрели видео урок об удивительном загадочном  Космосе, Где была поставлена ЦЕЛЬ; формирование представлений детей о Солнечной системе. уточнить и расширить знания детей о планетах и Солнце развивать познавательный интерес  детей, их  внимание и память, речь, умение  наблюдать и анализировать . Воспитать бережное отношение к своей планете.</a:t>
            </a:r>
            <a:r>
              <a:rPr lang="ru-RU" sz="2400" b="0" dirty="0" smtClean="0"/>
              <a:t/>
            </a:r>
            <a:br>
              <a:rPr lang="ru-RU" sz="2400" b="0" dirty="0" smtClean="0"/>
            </a:b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-243408"/>
            <a:ext cx="7955161" cy="1584175"/>
          </a:xfrm>
        </p:spPr>
        <p:txBody>
          <a:bodyPr>
            <a:normAutofit/>
          </a:bodyPr>
          <a:lstStyle/>
          <a:p>
            <a:pPr marL="742950" indent="-742950" algn="ctr">
              <a:buAutoNum type="arabicPeriod"/>
            </a:pPr>
            <a:r>
              <a:rPr lang="ru-RU" sz="4000" b="1" dirty="0" smtClean="0">
                <a:solidFill>
                  <a:srgbClr val="FF0000"/>
                </a:solidFill>
              </a:rPr>
              <a:t>Видео занятие «КОСМОС» Энциклопедия для детей</a:t>
            </a:r>
          </a:p>
        </p:txBody>
      </p:sp>
      <p:pic>
        <p:nvPicPr>
          <p:cNvPr id="7" name="Космос. Энциклопедия для детей (скачатьвидеосютуба.рф) (2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483768" y="1340768"/>
            <a:ext cx="4704522" cy="35283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Красиков\Desktop\КОСМОС\VMNX52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32656"/>
            <a:ext cx="2448272" cy="3264363"/>
          </a:xfrm>
          <a:prstGeom prst="rect">
            <a:avLst/>
          </a:prstGeom>
          <a:noFill/>
        </p:spPr>
      </p:pic>
      <p:pic>
        <p:nvPicPr>
          <p:cNvPr id="1028" name="Picture 4" descr="C:\Users\Красиков\Desktop\КОСМОС\RSNL83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501008"/>
            <a:ext cx="4248472" cy="3186354"/>
          </a:xfrm>
          <a:prstGeom prst="rect">
            <a:avLst/>
          </a:prstGeom>
          <a:noFill/>
        </p:spPr>
      </p:pic>
      <p:pic>
        <p:nvPicPr>
          <p:cNvPr id="1029" name="Picture 5" descr="C:\Users\Красиков\Desktop\КОСМОС\FPVG90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789040"/>
            <a:ext cx="3672408" cy="2754306"/>
          </a:xfrm>
          <a:prstGeom prst="rect">
            <a:avLst/>
          </a:prstGeom>
          <a:noFill/>
        </p:spPr>
      </p:pic>
      <p:pic>
        <p:nvPicPr>
          <p:cNvPr id="8" name="Видео урок про Космос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71600" y="260648"/>
            <a:ext cx="3600400" cy="2700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395536" y="4365104"/>
            <a:ext cx="8748464" cy="1625997"/>
          </a:xfrm>
        </p:spPr>
        <p:txBody>
          <a:bodyPr>
            <a:normAutofit fontScale="25000" lnSpcReduction="20000"/>
          </a:bodyPr>
          <a:lstStyle/>
          <a:p>
            <a:r>
              <a:rPr lang="ru-RU" sz="7200" b="1" dirty="0" smtClean="0">
                <a:solidFill>
                  <a:srgbClr val="FFFF00"/>
                </a:solidFill>
              </a:rPr>
              <a:t>Цель</a:t>
            </a:r>
            <a:r>
              <a:rPr lang="ru-RU" sz="7200" dirty="0" smtClean="0">
                <a:solidFill>
                  <a:srgbClr val="FFFF00"/>
                </a:solidFill>
              </a:rPr>
              <a:t>: знакомство с нетрадиционной техникой рисования. Использование нетрадиционных способов рисования, в результате чего получаются удивительные, волшебные, сказочные картины. совершенствовать умение и навыки детей в свободном экспериментировании с изобразительным материалом. Развивать наблюдательность, воображение и фантазию.</a:t>
            </a:r>
          </a:p>
          <a:p>
            <a:r>
              <a:rPr lang="ru-RU" sz="7200" dirty="0" smtClean="0">
                <a:solidFill>
                  <a:srgbClr val="FFFF00"/>
                </a:solidFill>
              </a:rPr>
              <a:t>Дети с интересом просмотрели видео урок и преступили рисовать свои космические шедевры. Родители тоже помогали своим маленьким художникам.  Каждый ребенок подошел с творческим подходом. Также проявили творческую активность братишки и сестренки наших воспитанников.</a:t>
            </a:r>
          </a:p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88640"/>
            <a:ext cx="89644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2. Видео занятие 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«Как нарисовать КОСМОС поэтапно»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6" name="Как нарисовать космос поэтапно. Поэтапный рисунок гуашью (1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611560" y="1844824"/>
            <a:ext cx="3048000" cy="2286000"/>
          </a:xfrm>
          <a:prstGeom prst="rect">
            <a:avLst/>
          </a:prstGeom>
        </p:spPr>
      </p:pic>
      <p:pic>
        <p:nvPicPr>
          <p:cNvPr id="7" name="Как нарисовать космос. Рисование акварелью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4644008" y="1772816"/>
            <a:ext cx="3168352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ем Космос 2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860032" y="404664"/>
            <a:ext cx="3816424" cy="2862318"/>
          </a:xfrm>
          <a:prstGeom prst="rect">
            <a:avLst/>
          </a:prstGeom>
        </p:spPr>
      </p:pic>
      <p:pic>
        <p:nvPicPr>
          <p:cNvPr id="6" name="Рисуем Космос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403648" y="3356992"/>
            <a:ext cx="4368147" cy="3276110"/>
          </a:xfrm>
          <a:prstGeom prst="rect">
            <a:avLst/>
          </a:prstGeom>
        </p:spPr>
      </p:pic>
      <p:pic>
        <p:nvPicPr>
          <p:cNvPr id="4" name="рисуем космос 3.MP4">
            <a:hlinkClick r:id="" action="ppaction://media"/>
          </p:cNvPr>
          <p:cNvPicPr>
            <a:picLocks noRot="1" noChangeAspect="1"/>
          </p:cNvPicPr>
          <p:nvPr>
            <a:videoFile r:link="rId3"/>
          </p:nvPr>
        </p:nvPicPr>
        <p:blipFill>
          <a:blip r:embed="rId5" cstate="print"/>
          <a:stretch>
            <a:fillRect/>
          </a:stretch>
        </p:blipFill>
        <p:spPr>
          <a:xfrm>
            <a:off x="539552" y="332656"/>
            <a:ext cx="3936437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vide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Красиков\Desktop\КОСМОС\DMGX2259.JPG"/>
          <p:cNvPicPr>
            <a:picLocks noChangeAspect="1" noChangeArrowheads="1"/>
          </p:cNvPicPr>
          <p:nvPr/>
        </p:nvPicPr>
        <p:blipFill>
          <a:blip r:embed="rId2" cstate="print"/>
          <a:srcRect t="42188" r="-530" b="17188"/>
          <a:stretch>
            <a:fillRect/>
          </a:stretch>
        </p:blipFill>
        <p:spPr bwMode="auto">
          <a:xfrm>
            <a:off x="2843808" y="692696"/>
            <a:ext cx="374441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Красиков\Desktop\КОСМОС\OFEL8940.JPG"/>
          <p:cNvPicPr>
            <a:picLocks noChangeAspect="1" noChangeArrowheads="1"/>
          </p:cNvPicPr>
          <p:nvPr/>
        </p:nvPicPr>
        <p:blipFill>
          <a:blip r:embed="rId3" cstate="print"/>
          <a:srcRect t="22388" r="48259"/>
          <a:stretch>
            <a:fillRect/>
          </a:stretch>
        </p:blipFill>
        <p:spPr bwMode="auto">
          <a:xfrm>
            <a:off x="395536" y="764704"/>
            <a:ext cx="1872208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C:\Users\Красиков\Desktop\КОСМОС\MFLY0271.JPG"/>
          <p:cNvPicPr>
            <a:picLocks noChangeAspect="1" noChangeArrowheads="1"/>
          </p:cNvPicPr>
          <p:nvPr/>
        </p:nvPicPr>
        <p:blipFill>
          <a:blip r:embed="rId4" cstate="print"/>
          <a:srcRect t="47034"/>
          <a:stretch>
            <a:fillRect/>
          </a:stretch>
        </p:blipFill>
        <p:spPr bwMode="auto">
          <a:xfrm>
            <a:off x="2627784" y="2924944"/>
            <a:ext cx="4248472" cy="3000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Красиков\Desktop\КОСМОС\PRKM96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717032"/>
            <a:ext cx="3672408" cy="2754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Users\Красиков\Desktop\КОСМОС\AHYT76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80728"/>
            <a:ext cx="4171956" cy="2346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5-конечная звезда 4"/>
          <p:cNvSpPr/>
          <p:nvPr/>
        </p:nvSpPr>
        <p:spPr>
          <a:xfrm>
            <a:off x="4860032" y="3501008"/>
            <a:ext cx="432048" cy="57606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3779912" y="3645024"/>
            <a:ext cx="648072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Красиков\Desktop\КОСМОС\IOUV39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76672"/>
            <a:ext cx="3564396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C:\Users\Красиков\Desktop\КОСМОС\FFWO38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348880"/>
            <a:ext cx="2985796" cy="3981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-конечная звезда 5"/>
          <p:cNvSpPr/>
          <p:nvPr/>
        </p:nvSpPr>
        <p:spPr>
          <a:xfrm>
            <a:off x="2627784" y="1052736"/>
            <a:ext cx="1080120" cy="108012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1475656" y="1268760"/>
            <a:ext cx="936104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Красиков\Desktop\КОСМОС\BXFT82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60648"/>
            <a:ext cx="3857328" cy="28929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Picture 2" descr="C:\Users\Красиков\Desktop\КОСМОС\FMXO82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573016"/>
            <a:ext cx="3528392" cy="30275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172" name="Picture 4" descr="C:\Users\Красиков\Desktop\КОСМОС\ALVC46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60648"/>
            <a:ext cx="3312368" cy="33123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174" name="Picture 6" descr="C:\Users\Красиков\Desktop\КОСМОС\GFEM20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933056"/>
            <a:ext cx="3168352" cy="23762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Красиков\Desktop\КОСМОС\BVAI4498.JPG"/>
          <p:cNvPicPr>
            <a:picLocks noChangeAspect="1" noChangeArrowheads="1"/>
          </p:cNvPicPr>
          <p:nvPr/>
        </p:nvPicPr>
        <p:blipFill>
          <a:blip r:embed="rId2" cstate="print"/>
          <a:srcRect t="59701"/>
          <a:stretch>
            <a:fillRect/>
          </a:stretch>
        </p:blipFill>
        <p:spPr bwMode="auto">
          <a:xfrm>
            <a:off x="683568" y="3501008"/>
            <a:ext cx="4824536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5" name="Picture 3" descr="C:\Users\Красиков\Desktop\КОСМОС\XBGU07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60648"/>
            <a:ext cx="3600400" cy="2700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9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Видео занятие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«Умелые ручки: ракета из бумаги» 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Поделки своими руками для детей. Умелые ручки_ ракета из бумаги на верёвочках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5576" y="1700808"/>
            <a:ext cx="3312368" cy="2484276"/>
          </a:xfrm>
          <a:prstGeom prst="rect">
            <a:avLst/>
          </a:prstGeom>
        </p:spPr>
      </p:pic>
      <p:pic>
        <p:nvPicPr>
          <p:cNvPr id="5" name="Ракета оригами из бумаги _ Rocket origami from paper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2987824" y="4373724"/>
            <a:ext cx="3312368" cy="2484276"/>
          </a:xfrm>
          <a:prstGeom prst="rect">
            <a:avLst/>
          </a:prstGeom>
        </p:spPr>
      </p:pic>
      <p:pic>
        <p:nvPicPr>
          <p:cNvPr id="6" name="Ракета из бумаги и картона своими руками.mp4">
            <a:hlinkClick r:id="" action="ppaction://media"/>
          </p:cNvPr>
          <p:cNvPicPr>
            <a:picLocks noRot="1" noChangeAspect="1"/>
          </p:cNvPicPr>
          <p:nvPr>
            <a:videoFile r:link="rId3"/>
          </p:nvPr>
        </p:nvPicPr>
        <p:blipFill>
          <a:blip r:embed="rId5" cstate="print"/>
          <a:stretch>
            <a:fillRect/>
          </a:stretch>
        </p:blipFill>
        <p:spPr>
          <a:xfrm>
            <a:off x="5076056" y="1556792"/>
            <a:ext cx="3456384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332656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FF00"/>
                </a:solidFill>
              </a:rPr>
              <a:t>Совместная деятельность детей и родителей, а также и самостоятельная деятельность . Учить создавать в </a:t>
            </a:r>
            <a:r>
              <a:rPr lang="ru-RU" sz="2000" b="1" dirty="0" smtClean="0">
                <a:solidFill>
                  <a:srgbClr val="FFFF00"/>
                </a:solidFill>
              </a:rPr>
              <a:t>творческо-конструктивной</a:t>
            </a:r>
            <a:r>
              <a:rPr lang="ru-RU" sz="2000" dirty="0" smtClean="0">
                <a:solidFill>
                  <a:srgbClr val="FFFF00"/>
                </a:solidFill>
              </a:rPr>
              <a:t> деятельности простейшие </a:t>
            </a:r>
            <a:r>
              <a:rPr lang="ru-RU" sz="2000" b="1" dirty="0" smtClean="0">
                <a:solidFill>
                  <a:srgbClr val="FFFF00"/>
                </a:solidFill>
              </a:rPr>
              <a:t>конструкции</a:t>
            </a:r>
            <a:r>
              <a:rPr lang="ru-RU" sz="2000" dirty="0" smtClean="0">
                <a:solidFill>
                  <a:srgbClr val="FFFF00"/>
                </a:solidFill>
              </a:rPr>
              <a:t> как образы окружающего мира. Создавать условия для развития, наглядно-образного мышления, вызывать и поддерживать устойчивый интерес к занятиям художественным творчеством.</a:t>
            </a:r>
            <a:endParaRPr lang="ru-RU" sz="2000" dirty="0">
              <a:solidFill>
                <a:srgbClr val="FFFF00"/>
              </a:solidFill>
            </a:endParaRPr>
          </a:p>
        </p:txBody>
      </p:sp>
      <p:pic>
        <p:nvPicPr>
          <p:cNvPr id="5" name="Picture 5" descr="C:\Users\Красиков\Desktop\КОСМОС\FQVC11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564904"/>
            <a:ext cx="5052053" cy="3789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3" descr="C:\Users\Красиков\Desktop\КОСМОС\WNLM24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120172" y="2024844"/>
            <a:ext cx="2376264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5-конечная звезда 7"/>
          <p:cNvSpPr/>
          <p:nvPr/>
        </p:nvSpPr>
        <p:spPr>
          <a:xfrm>
            <a:off x="1403648" y="3717032"/>
            <a:ext cx="1224136" cy="11521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3419872" y="3068960"/>
            <a:ext cx="1440160" cy="11521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Красиков\Desktop\КОСМОС\JMES88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084" y="1916832"/>
            <a:ext cx="2754306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Picture 4" descr="C:\Users\Красиков\Desktop\КОСМОС\PYIU5955.JPG"/>
          <p:cNvPicPr>
            <a:picLocks noChangeAspect="1" noChangeArrowheads="1"/>
          </p:cNvPicPr>
          <p:nvPr/>
        </p:nvPicPr>
        <p:blipFill>
          <a:blip r:embed="rId3" cstate="print"/>
          <a:srcRect t="49458"/>
          <a:stretch>
            <a:fillRect/>
          </a:stretch>
        </p:blipFill>
        <p:spPr bwMode="auto">
          <a:xfrm>
            <a:off x="4355976" y="1412776"/>
            <a:ext cx="3953604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Красиков\Desktop\КОСМОС\DPWN9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6309320" cy="6309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5-конечная звезда 2"/>
          <p:cNvSpPr/>
          <p:nvPr/>
        </p:nvSpPr>
        <p:spPr>
          <a:xfrm>
            <a:off x="1547664" y="2636912"/>
            <a:ext cx="1224136" cy="144016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5-конечная звезда 3"/>
          <p:cNvSpPr/>
          <p:nvPr/>
        </p:nvSpPr>
        <p:spPr>
          <a:xfrm>
            <a:off x="1763688" y="332656"/>
            <a:ext cx="1152128" cy="9361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5868144" y="0"/>
            <a:ext cx="936104" cy="11521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4716016" y="472514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0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 Занятие Конструирование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«Космические  фантазии»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4457343"/>
            <a:ext cx="842493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solidFill>
                <a:srgbClr val="FFFF00"/>
              </a:solidFill>
            </a:endParaRPr>
          </a:p>
          <a:p>
            <a:r>
              <a:rPr lang="ru-RU" b="1" dirty="0" smtClean="0">
                <a:solidFill>
                  <a:srgbClr val="FFFF00"/>
                </a:solidFill>
              </a:rPr>
              <a:t>Цель; </a:t>
            </a:r>
            <a:r>
              <a:rPr lang="ru-RU" dirty="0" smtClean="0">
                <a:solidFill>
                  <a:srgbClr val="FFFF00"/>
                </a:solidFill>
              </a:rPr>
              <a:t>Развитие способности детей к наглядному моделированию через конструктор</a:t>
            </a:r>
            <a:r>
              <a:rPr lang="ru-RU" b="1" dirty="0" smtClean="0">
                <a:solidFill>
                  <a:srgbClr val="FFFF00"/>
                </a:solidFill>
              </a:rPr>
              <a:t> </a:t>
            </a:r>
            <a:r>
              <a:rPr lang="ru-RU" dirty="0" smtClean="0">
                <a:solidFill>
                  <a:srgbClr val="FFFF00"/>
                </a:solidFill>
              </a:rPr>
              <a:t>"LEGO",магнитный конструктор и кубики.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Способствовать умению осуществлять элементарный анализ</a:t>
            </a:r>
            <a:r>
              <a:rPr lang="ru-RU" b="1" dirty="0" smtClean="0">
                <a:solidFill>
                  <a:srgbClr val="FFFF00"/>
                </a:solidFill>
              </a:rPr>
              <a:t> </a:t>
            </a:r>
            <a:r>
              <a:rPr lang="ru-RU" dirty="0" smtClean="0">
                <a:solidFill>
                  <a:srgbClr val="FFFF00"/>
                </a:solidFill>
              </a:rPr>
              <a:t>объектов, выделять целое и части; передавать характерные особенности</a:t>
            </a:r>
            <a:r>
              <a:rPr lang="ru-RU" b="1" dirty="0" smtClean="0">
                <a:solidFill>
                  <a:srgbClr val="FFFF00"/>
                </a:solidFill>
              </a:rPr>
              <a:t> </a:t>
            </a:r>
            <a:r>
              <a:rPr lang="ru-RU" dirty="0" smtClean="0">
                <a:solidFill>
                  <a:srgbClr val="FFFF00"/>
                </a:solidFill>
              </a:rPr>
              <a:t>постройки, опираясь на схему. Закрепить умение детей строить по образцу.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А кто-то из ребят решил построить свою ракету из «будущего», на который бы он сам не против полететь в этот загадочный и таинственный космос.</a:t>
            </a:r>
          </a:p>
        </p:txBody>
      </p:sp>
      <p:pic>
        <p:nvPicPr>
          <p:cNvPr id="6" name="Picture 2" descr="C:\Users\Красиков\Desktop\КОСМОС\FBWM6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1627076" cy="2892580"/>
          </a:xfrm>
          <a:prstGeom prst="rect">
            <a:avLst/>
          </a:prstGeom>
          <a:noFill/>
        </p:spPr>
      </p:pic>
      <p:pic>
        <p:nvPicPr>
          <p:cNvPr id="7" name="Picture 2" descr="C:\Users\Красиков\Desktop\КОСМОС\KGWW54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484784"/>
            <a:ext cx="1908774" cy="2592288"/>
          </a:xfrm>
          <a:prstGeom prst="rect">
            <a:avLst/>
          </a:prstGeom>
          <a:noFill/>
        </p:spPr>
      </p:pic>
      <p:pic>
        <p:nvPicPr>
          <p:cNvPr id="8" name="Picture 2" descr="C:\Users\Красиков\Desktop\КОСМОС\ADUU54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484784"/>
            <a:ext cx="2304256" cy="2304256"/>
          </a:xfrm>
          <a:prstGeom prst="rect">
            <a:avLst/>
          </a:prstGeom>
          <a:noFill/>
        </p:spPr>
      </p:pic>
      <p:pic>
        <p:nvPicPr>
          <p:cNvPr id="9" name="Picture 2" descr="C:\Users\Красиков\Desktop\КОСМОС\SDQP62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852936"/>
            <a:ext cx="1944216" cy="1944216"/>
          </a:xfrm>
          <a:prstGeom prst="rect">
            <a:avLst/>
          </a:prstGeom>
          <a:noFill/>
        </p:spPr>
      </p:pic>
      <p:pic>
        <p:nvPicPr>
          <p:cNvPr id="16388" name="Picture 4" descr="C:\Users\Красиков\Desktop\КОСМОС\OPWO84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1052736"/>
            <a:ext cx="1656184" cy="1656184"/>
          </a:xfrm>
          <a:prstGeom prst="rect">
            <a:avLst/>
          </a:prstGeom>
          <a:noFill/>
        </p:spPr>
      </p:pic>
      <p:pic>
        <p:nvPicPr>
          <p:cNvPr id="16389" name="Picture 5" descr="C:\Users\Красиков\Desktop\КОСМОС\VNOM432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356992"/>
            <a:ext cx="1440160" cy="144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Красиков\Desktop\КОСМОС\img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764704"/>
            <a:ext cx="5952661" cy="446449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Красиков\Desktop\КОСМОС\KNBT92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4664"/>
            <a:ext cx="3394794" cy="60268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 descr="C:\Users\Красиков\Desktop\КОСМОС\FBWM65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124744"/>
            <a:ext cx="2520280" cy="44804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5-конечная звезда 3"/>
          <p:cNvSpPr/>
          <p:nvPr/>
        </p:nvSpPr>
        <p:spPr>
          <a:xfrm>
            <a:off x="2267744" y="2276872"/>
            <a:ext cx="1080120" cy="12241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Красиков\Desktop\JPAO6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692696"/>
            <a:ext cx="4211960" cy="56159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 descr="C:\Users\Красиков\Desktop\КОСМОС\FBWM65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124744"/>
            <a:ext cx="2520280" cy="44804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5-конечная звезда 3"/>
          <p:cNvSpPr/>
          <p:nvPr/>
        </p:nvSpPr>
        <p:spPr>
          <a:xfrm>
            <a:off x="5004048" y="2420888"/>
            <a:ext cx="1008112" cy="10081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Красиков\Desktop\КОСМОС\KGWW54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2656701" cy="3608040"/>
          </a:xfrm>
          <a:prstGeom prst="rect">
            <a:avLst/>
          </a:prstGeom>
          <a:noFill/>
        </p:spPr>
      </p:pic>
      <p:pic>
        <p:nvPicPr>
          <p:cNvPr id="17411" name="Picture 3" descr="C:\Users\Красиков\Desktop\КОСМОС\WOOP50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32656"/>
            <a:ext cx="3104964" cy="5519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2" name="Picture 4" descr="C:\Users\Красиков\Desktop\КОСМОС\GLWI49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132856"/>
            <a:ext cx="2520280" cy="44804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5-конечная звезда 4"/>
          <p:cNvSpPr/>
          <p:nvPr/>
        </p:nvSpPr>
        <p:spPr>
          <a:xfrm>
            <a:off x="6588224" y="980728"/>
            <a:ext cx="1512168" cy="216024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Красиков\Desktop\КОСМОС\ADUU54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0"/>
            <a:ext cx="2995811" cy="29958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5" name="Picture 3" descr="C:\Users\Красиков\Desktop\КОСМОС\JAVE36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23977"/>
            <a:ext cx="3240360" cy="43340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6" name="Picture 4" descr="C:\Users\Красиков\Desktop\КОСМОС\OWBO60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4148" y="2204864"/>
            <a:ext cx="3489852" cy="4653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5-конечная звезда 4"/>
          <p:cNvSpPr/>
          <p:nvPr/>
        </p:nvSpPr>
        <p:spPr>
          <a:xfrm>
            <a:off x="7236296" y="2204864"/>
            <a:ext cx="1296144" cy="18722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611560" y="3356992"/>
            <a:ext cx="1224136" cy="12241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Красиков\Desktop\КОСМОС\WJDB15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3867894" cy="51571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2" name="Picture 2" descr="C:\Users\Красиков\Desktop\КОСМОС\BLFK6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980728"/>
            <a:ext cx="3416145" cy="45548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5-конечная звезда 3"/>
          <p:cNvSpPr/>
          <p:nvPr/>
        </p:nvSpPr>
        <p:spPr>
          <a:xfrm>
            <a:off x="1835696" y="1844824"/>
            <a:ext cx="1080120" cy="9361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Красиков\Desktop\КОСМОС\SDQP6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4032448" cy="40324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459" name="Picture 3" descr="C:\Users\Красиков\Desktop\КОСМОС\LIJK22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692696"/>
            <a:ext cx="4067944" cy="5423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5-конечная звезда 3"/>
          <p:cNvSpPr/>
          <p:nvPr/>
        </p:nvSpPr>
        <p:spPr>
          <a:xfrm>
            <a:off x="5724128" y="908720"/>
            <a:ext cx="1008112" cy="158417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899592" y="1412776"/>
            <a:ext cx="4572000" cy="21852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Сверкая огромным хвостом в темноте, </a:t>
            </a:r>
          </a:p>
          <a:p>
            <a:r>
              <a:rPr lang="ru-RU" sz="2000" b="1" dirty="0" smtClean="0"/>
              <a:t>Несется среди ярких звезд в пустоте, </a:t>
            </a:r>
          </a:p>
          <a:p>
            <a:r>
              <a:rPr lang="ru-RU" sz="2000" b="1" dirty="0" smtClean="0"/>
              <a:t>Она не звезда, не планета, Загадка Вселенной… </a:t>
            </a:r>
          </a:p>
          <a:p>
            <a:r>
              <a:rPr lang="ru-RU" sz="2000" b="1" i="1" dirty="0" smtClean="0">
                <a:solidFill>
                  <a:srgbClr val="92D050"/>
                </a:solidFill>
              </a:rPr>
              <a:t>(Комета)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Arial Black" pitchFamily="34" charset="0"/>
              </a:rPr>
              <a:t>ЗАГАДКИ</a:t>
            </a:r>
            <a:endParaRPr lang="ru-RU" i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139952" y="4672786"/>
            <a:ext cx="4572000" cy="21852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Освещает ночью путь, </a:t>
            </a:r>
          </a:p>
          <a:p>
            <a:r>
              <a:rPr lang="ru-RU" sz="2000" b="1" dirty="0" smtClean="0"/>
              <a:t>Звездам не дает заснуть. </a:t>
            </a:r>
          </a:p>
          <a:p>
            <a:r>
              <a:rPr lang="ru-RU" sz="2000" b="1" dirty="0" smtClean="0"/>
              <a:t>Пусть все спят, ей не до сна,</a:t>
            </a:r>
          </a:p>
          <a:p>
            <a:r>
              <a:rPr lang="ru-RU" sz="2000" b="1" dirty="0" smtClean="0"/>
              <a:t> В небе светит нам… </a:t>
            </a:r>
          </a:p>
          <a:p>
            <a:r>
              <a:rPr lang="ru-RU" sz="2000" b="1" i="1" dirty="0" smtClean="0">
                <a:solidFill>
                  <a:srgbClr val="92D050"/>
                </a:solidFill>
              </a:rPr>
              <a:t>(Луна)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292080" y="2564904"/>
            <a:ext cx="324036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До Луны не может птица</a:t>
            </a:r>
          </a:p>
          <a:p>
            <a:r>
              <a:rPr lang="ru-RU" sz="2000" b="1" dirty="0" smtClean="0"/>
              <a:t> Долететь и прилуниться,</a:t>
            </a:r>
          </a:p>
          <a:p>
            <a:r>
              <a:rPr lang="ru-RU" sz="2000" b="1" dirty="0" smtClean="0"/>
              <a:t> Но зато умеет это</a:t>
            </a:r>
          </a:p>
          <a:p>
            <a:r>
              <a:rPr lang="ru-RU" sz="2000" b="1" dirty="0" smtClean="0"/>
              <a:t> Делать быстрая… </a:t>
            </a:r>
          </a:p>
          <a:p>
            <a:r>
              <a:rPr lang="ru-RU" sz="2000" b="1" i="1" dirty="0" smtClean="0">
                <a:solidFill>
                  <a:srgbClr val="92D050"/>
                </a:solidFill>
              </a:rPr>
              <a:t>(Ракета)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403648" y="3212976"/>
            <a:ext cx="392392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В небе я свечусь нередко,</a:t>
            </a:r>
          </a:p>
          <a:p>
            <a:r>
              <a:rPr lang="ru-RU" sz="2000" b="1" dirty="0" smtClean="0"/>
              <a:t> Ваша ближняя соседка.</a:t>
            </a:r>
          </a:p>
          <a:p>
            <a:r>
              <a:rPr lang="ru-RU" sz="2000" b="1" dirty="0" smtClean="0"/>
              <a:t> Я Меркурию сестра, </a:t>
            </a:r>
          </a:p>
          <a:p>
            <a:r>
              <a:rPr lang="ru-RU" sz="2000" b="1" dirty="0" smtClean="0"/>
              <a:t>И на мне всегда жара. </a:t>
            </a:r>
          </a:p>
          <a:p>
            <a:r>
              <a:rPr lang="ru-RU" sz="2000" b="1" i="1" dirty="0" smtClean="0">
                <a:solidFill>
                  <a:srgbClr val="92D050"/>
                </a:solidFill>
              </a:rPr>
              <a:t>(Венера)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764704"/>
            <a:ext cx="4572000" cy="21852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Планета голубая, </a:t>
            </a:r>
          </a:p>
          <a:p>
            <a:r>
              <a:rPr lang="ru-RU" sz="2000" b="1" dirty="0" smtClean="0"/>
              <a:t>Любимая, родная.</a:t>
            </a:r>
          </a:p>
          <a:p>
            <a:r>
              <a:rPr lang="ru-RU" sz="2000" b="1" dirty="0" smtClean="0"/>
              <a:t> Она твоя, она моя,</a:t>
            </a:r>
          </a:p>
          <a:p>
            <a:r>
              <a:rPr lang="ru-RU" sz="2000" b="1" dirty="0" smtClean="0"/>
              <a:t> А называется… </a:t>
            </a:r>
          </a:p>
          <a:p>
            <a:r>
              <a:rPr lang="ru-RU" sz="2000" b="1" i="1" dirty="0" smtClean="0">
                <a:solidFill>
                  <a:srgbClr val="92D050"/>
                </a:solidFill>
              </a:rPr>
              <a:t>(Земля)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2492896"/>
            <a:ext cx="4572000" cy="252376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Океан бездонный, океан бескрайний, Безвоздушный, темный и необычайный, </a:t>
            </a:r>
          </a:p>
          <a:p>
            <a:r>
              <a:rPr lang="ru-RU" sz="2000" b="1" dirty="0" smtClean="0"/>
              <a:t>В нем живут вселенные, звезды и кометы, Есть и обитаемые, может быть, планеты. </a:t>
            </a:r>
          </a:p>
          <a:p>
            <a:r>
              <a:rPr lang="ru-RU" sz="2000" b="1" i="1" dirty="0" smtClean="0">
                <a:solidFill>
                  <a:srgbClr val="92D050"/>
                </a:solidFill>
              </a:rPr>
              <a:t>         (Космос)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508104" y="188640"/>
            <a:ext cx="28438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>Бродит одиноко </a:t>
            </a:r>
          </a:p>
          <a:p>
            <a:r>
              <a:rPr lang="ru-RU" sz="2000" b="1" dirty="0" smtClean="0"/>
              <a:t>Огненное око. </a:t>
            </a:r>
          </a:p>
          <a:p>
            <a:r>
              <a:rPr lang="ru-RU" sz="2000" b="1" dirty="0" smtClean="0"/>
              <a:t>Всюду, где бывает, </a:t>
            </a:r>
          </a:p>
          <a:p>
            <a:r>
              <a:rPr lang="ru-RU" sz="2000" b="1" dirty="0" smtClean="0"/>
              <a:t>Взглядом согревает. </a:t>
            </a:r>
          </a:p>
          <a:p>
            <a:r>
              <a:rPr lang="ru-RU" sz="2000" b="1" i="1" dirty="0" smtClean="0">
                <a:solidFill>
                  <a:srgbClr val="92D050"/>
                </a:solidFill>
              </a:rPr>
              <a:t>(Солнце)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4509120"/>
            <a:ext cx="4572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По темному небу рассыпан горошек Цветной карамели из сахарной крошки, </a:t>
            </a:r>
          </a:p>
          <a:p>
            <a:r>
              <a:rPr lang="ru-RU" sz="2000" b="1" dirty="0" smtClean="0"/>
              <a:t>И только тогда, когда утро настанет, </a:t>
            </a:r>
          </a:p>
          <a:p>
            <a:r>
              <a:rPr lang="ru-RU" sz="2000" b="1" dirty="0" smtClean="0"/>
              <a:t>Вся карамель та внезапно растает. </a:t>
            </a:r>
          </a:p>
          <a:p>
            <a:r>
              <a:rPr lang="ru-RU" sz="2000" b="1" i="1" dirty="0" smtClean="0">
                <a:solidFill>
                  <a:srgbClr val="92D050"/>
                </a:solidFill>
              </a:rPr>
              <a:t>(Звезды)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96136" y="2413338"/>
            <a:ext cx="288032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Человек сидит в ракете. </a:t>
            </a:r>
          </a:p>
          <a:p>
            <a:r>
              <a:rPr lang="ru-RU" sz="2000" b="1" dirty="0" smtClean="0"/>
              <a:t>Смело в небо он летит, </a:t>
            </a:r>
          </a:p>
          <a:p>
            <a:r>
              <a:rPr lang="ru-RU" sz="2000" b="1" dirty="0" smtClean="0"/>
              <a:t>И на нас в своем скафандре </a:t>
            </a:r>
          </a:p>
          <a:p>
            <a:r>
              <a:rPr lang="ru-RU" sz="2000" b="1" dirty="0" smtClean="0"/>
              <a:t>Он из космоса глядит. </a:t>
            </a:r>
            <a:r>
              <a:rPr lang="ru-RU" sz="2000" b="1" i="1" dirty="0" smtClean="0">
                <a:solidFill>
                  <a:srgbClr val="92D050"/>
                </a:solidFill>
              </a:rPr>
              <a:t>(Космонавт)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060847"/>
            <a:ext cx="8229600" cy="223224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>
                <a:latin typeface="Georgia" pitchFamily="18" charset="0"/>
              </a:rPr>
              <a:t> </a:t>
            </a:r>
            <a:r>
              <a:rPr lang="ru-RU" sz="6000" dirty="0" smtClean="0">
                <a:solidFill>
                  <a:srgbClr val="7030A0"/>
                </a:solidFill>
                <a:latin typeface="Georgia" pitchFamily="18" charset="0"/>
              </a:rPr>
              <a:t>Спасибо за внимание.</a:t>
            </a:r>
            <a:endParaRPr lang="ru-RU" sz="6000" dirty="0">
              <a:solidFill>
                <a:srgbClr val="7030A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f4d1494e64ce8ea5183f35808e5c6375cc57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535353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535353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832</Words>
  <Application>Microsoft Office PowerPoint</Application>
  <PresentationFormat>Экран (4:3)</PresentationFormat>
  <Paragraphs>111</Paragraphs>
  <Slides>42</Slides>
  <Notes>3</Notes>
  <HiddenSlides>0</HiddenSlides>
  <MMClips>10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ДЕТЯМ   О КОСМОСЕ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СТИХИ о космосе </vt:lpstr>
      <vt:lpstr>Слайд 16</vt:lpstr>
      <vt:lpstr>Слайд 17</vt:lpstr>
      <vt:lpstr>Слайд 18</vt:lpstr>
      <vt:lpstr>Дети просмотрели видео урок об удивительном загадочном  Космосе, Где была поставлена ЦЕЛЬ; формирование представлений детей о Солнечной системе. уточнить и расширить знания детей о планетах и Солнце развивать познавательный интерес  детей, их  внимание и память, речь, умение  наблюдать и анализировать . Воспитать бережное отношение к своей планете. 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ЗАГАДКИ</vt:lpstr>
      <vt:lpstr>Слайд 41</vt:lpstr>
      <vt:lpstr>Слайд 42</vt:lpstr>
    </vt:vector>
  </TitlesOfParts>
  <Company>WolfishLair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Белозёрова</dc:creator>
  <cp:lastModifiedBy>Красиков</cp:lastModifiedBy>
  <cp:revision>66</cp:revision>
  <dcterms:created xsi:type="dcterms:W3CDTF">2013-02-26T18:13:19Z</dcterms:created>
  <dcterms:modified xsi:type="dcterms:W3CDTF">2020-05-10T20:41:34Z</dcterms:modified>
</cp:coreProperties>
</file>