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60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F3F25BE-2BD6-4733-A86B-49D6CAE2C368}" type="datetimeFigureOut">
              <a:rPr lang="ru-RU" smtClean="0"/>
              <a:t>03.11.2015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684D5C8-F82D-4FC7-9508-E2132F26A29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764704"/>
            <a:ext cx="7990656" cy="21602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effectLst/>
                <a:latin typeface="Times New Roman"/>
                <a:ea typeface="Times New Roman"/>
              </a:rPr>
              <a:t>«</a:t>
            </a:r>
            <a:r>
              <a:rPr lang="ru-RU" b="1" dirty="0" smtClean="0">
                <a:solidFill>
                  <a:srgbClr val="FFC000"/>
                </a:solidFill>
                <a:effectLst/>
                <a:latin typeface="Times New Roman"/>
                <a:ea typeface="Times New Roman"/>
              </a:rPr>
              <a:t>Формирование элементарных математических представлений через сказку»</a:t>
            </a:r>
            <a:r>
              <a:rPr lang="ru-RU" sz="2000" dirty="0" smtClean="0">
                <a:solidFill>
                  <a:srgbClr val="FFC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ru-RU" sz="2000" dirty="0" smtClean="0">
                <a:solidFill>
                  <a:srgbClr val="FFC000"/>
                </a:solidFill>
                <a:effectLst/>
                <a:latin typeface="Times New Roman"/>
                <a:ea typeface="Times New Roman"/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48880"/>
            <a:ext cx="7488832" cy="4166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589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844825"/>
            <a:ext cx="7380808" cy="3384376"/>
          </a:xfrm>
        </p:spPr>
        <p:txBody>
          <a:bodyPr>
            <a:normAutofit fontScale="92500" lnSpcReduction="10000"/>
          </a:bodyPr>
          <a:lstStyle/>
          <a:p>
            <a:r>
              <a:rPr lang="ru-RU" sz="4000" b="1" i="1" dirty="0">
                <a:solidFill>
                  <a:schemeClr val="tx1"/>
                </a:solidFill>
              </a:rPr>
              <a:t>Прежде чем давать знания надо,</a:t>
            </a:r>
            <a:endParaRPr lang="ru-RU" sz="4000" dirty="0">
              <a:solidFill>
                <a:schemeClr val="tx1"/>
              </a:solidFill>
            </a:endParaRPr>
          </a:p>
          <a:p>
            <a:r>
              <a:rPr lang="ru-RU" sz="4000" b="1" i="1" dirty="0">
                <a:solidFill>
                  <a:schemeClr val="tx1"/>
                </a:solidFill>
              </a:rPr>
              <a:t>                                                     научить думать, воспринимать,       наблюдать.</a:t>
            </a:r>
            <a:endParaRPr lang="ru-RU" sz="4000" dirty="0">
              <a:solidFill>
                <a:schemeClr val="tx1"/>
              </a:solidFill>
            </a:endParaRPr>
          </a:p>
          <a:p>
            <a:r>
              <a:rPr lang="ru-RU" sz="4000" b="1" i="1" dirty="0">
                <a:solidFill>
                  <a:schemeClr val="tx1"/>
                </a:solidFill>
              </a:rPr>
              <a:t>                                                                                     </a:t>
            </a:r>
            <a:r>
              <a:rPr lang="ru-RU" sz="4000" b="1" i="1" dirty="0" smtClean="0">
                <a:solidFill>
                  <a:schemeClr val="tx1"/>
                </a:solidFill>
              </a:rPr>
              <a:t>  </a:t>
            </a:r>
            <a:r>
              <a:rPr lang="ru-RU" sz="4000" b="1" i="1" dirty="0" err="1" smtClean="0">
                <a:solidFill>
                  <a:schemeClr val="tx1"/>
                </a:solidFill>
              </a:rPr>
              <a:t>В.Сухомлинский</a:t>
            </a:r>
            <a:endParaRPr lang="ru-RU" sz="40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8007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484784"/>
            <a:ext cx="8352928" cy="4104456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0"/>
              </a:spcAft>
            </a:pPr>
            <a:r>
              <a:rPr lang="ru-RU" sz="4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                  Цель</a:t>
            </a:r>
            <a:r>
              <a:rPr lang="ru-RU" sz="4400" b="1" dirty="0">
                <a:solidFill>
                  <a:schemeClr val="tx1"/>
                </a:solidFill>
                <a:latin typeface="Times New Roman"/>
                <a:ea typeface="Times New Roman"/>
              </a:rPr>
              <a:t>: </a:t>
            </a:r>
            <a:endParaRPr lang="ru-RU" sz="44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ru-RU" sz="4400" b="1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sz="4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Формировать </a:t>
            </a:r>
            <a:r>
              <a:rPr lang="ru-RU" sz="4400" dirty="0">
                <a:solidFill>
                  <a:schemeClr val="tx1"/>
                </a:solidFill>
                <a:latin typeface="Times New Roman"/>
                <a:ea typeface="Times New Roman"/>
              </a:rPr>
              <a:t>математические представления старших дошкольников через сказку.</a:t>
            </a:r>
          </a:p>
          <a:p>
            <a:pPr>
              <a:spcAft>
                <a:spcPts val="0"/>
              </a:spcAft>
            </a:pP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 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6004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04665"/>
            <a:ext cx="7408333" cy="511256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Задачи:</a:t>
            </a:r>
          </a:p>
          <a:p>
            <a:r>
              <a:rPr lang="ru-RU" sz="2000" dirty="0">
                <a:solidFill>
                  <a:schemeClr val="tx1"/>
                </a:solidFill>
              </a:rPr>
              <a:t>  Развивать логическое мышление анализ, синтез, </a:t>
            </a:r>
            <a:r>
              <a:rPr lang="ru-RU" sz="2000" dirty="0" err="1">
                <a:solidFill>
                  <a:schemeClr val="tx1"/>
                </a:solidFill>
              </a:rPr>
              <a:t>сравнения,отрицание</a:t>
            </a:r>
            <a:r>
              <a:rPr lang="ru-RU" sz="2000" dirty="0">
                <a:solidFill>
                  <a:schemeClr val="tx1"/>
                </a:solidFill>
              </a:rPr>
              <a:t>, классификация, систематизация, ограничение, обобщение, умозаключение;</a:t>
            </a:r>
          </a:p>
          <a:p>
            <a:r>
              <a:rPr lang="ru-RU" sz="2000" dirty="0">
                <a:solidFill>
                  <a:schemeClr val="tx1"/>
                </a:solidFill>
              </a:rPr>
              <a:t> Формировать умение ориентироваться в пространстве;</a:t>
            </a:r>
          </a:p>
          <a:p>
            <a:r>
              <a:rPr lang="ru-RU" sz="2000" dirty="0">
                <a:solidFill>
                  <a:schemeClr val="tx1"/>
                </a:solidFill>
              </a:rPr>
              <a:t>развивать у детей высшие психические функции, умение рассуждать, доказывать;</a:t>
            </a:r>
          </a:p>
          <a:p>
            <a:r>
              <a:rPr lang="ru-RU" sz="2000" dirty="0">
                <a:solidFill>
                  <a:schemeClr val="tx1"/>
                </a:solidFill>
              </a:rPr>
              <a:t>доставлять детям радость, удовольствие, от игр и упражнений математического содержания, с использованием сказочных средств;</a:t>
            </a:r>
          </a:p>
          <a:p>
            <a:r>
              <a:rPr lang="ru-RU" sz="2000" dirty="0">
                <a:solidFill>
                  <a:schemeClr val="tx1"/>
                </a:solidFill>
              </a:rPr>
              <a:t>продолжать учить применять полученные знания в сказочных и игровых ситуациях;</a:t>
            </a:r>
          </a:p>
          <a:p>
            <a:r>
              <a:rPr lang="ru-RU" sz="2000" dirty="0">
                <a:solidFill>
                  <a:schemeClr val="tx1"/>
                </a:solidFill>
              </a:rPr>
              <a:t>воспитывать стремление к преодолению трудностей, уверенность в себе, желания прийти на помощь сверстнику;</a:t>
            </a:r>
          </a:p>
          <a:p>
            <a:r>
              <a:rPr lang="ru-RU" sz="2000" dirty="0">
                <a:solidFill>
                  <a:schemeClr val="tx1"/>
                </a:solidFill>
              </a:rPr>
              <a:t>воспитывать навыки самостоятельности; </a:t>
            </a:r>
          </a:p>
          <a:p>
            <a:r>
              <a:rPr lang="ru-RU" sz="2000" dirty="0">
                <a:solidFill>
                  <a:schemeClr val="tx1"/>
                </a:solidFill>
              </a:rPr>
              <a:t>воспитывать интерес к математике. </a:t>
            </a:r>
          </a:p>
        </p:txBody>
      </p:sp>
    </p:spTree>
    <p:extLst>
      <p:ext uri="{BB962C8B-B14F-4D97-AF65-F5344CB8AC3E}">
        <p14:creationId xmlns:p14="http://schemas.microsoft.com/office/powerpoint/2010/main" val="3424080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908720"/>
            <a:ext cx="7408333" cy="52174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ru-RU" b="1" dirty="0" smtClean="0">
                <a:solidFill>
                  <a:schemeClr val="tx1"/>
                </a:solidFill>
              </a:rPr>
              <a:t>Основные </a:t>
            </a:r>
            <a:r>
              <a:rPr lang="ru-RU" b="1" dirty="0">
                <a:solidFill>
                  <a:schemeClr val="tx1"/>
                </a:solidFill>
              </a:rPr>
              <a:t>принципы работы  по формированию элементарных математических представлений через сказку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-развивающий характер обучения;</a:t>
            </a:r>
          </a:p>
          <a:p>
            <a:r>
              <a:rPr lang="ru-RU" dirty="0">
                <a:solidFill>
                  <a:schemeClr val="tx1"/>
                </a:solidFill>
              </a:rPr>
              <a:t>-систематичность и последовательность;</a:t>
            </a:r>
          </a:p>
          <a:p>
            <a:r>
              <a:rPr lang="ru-RU" dirty="0">
                <a:solidFill>
                  <a:schemeClr val="tx1"/>
                </a:solidFill>
              </a:rPr>
              <a:t>-сознательность и активность в усвоении;</a:t>
            </a:r>
          </a:p>
          <a:p>
            <a:r>
              <a:rPr lang="ru-RU" dirty="0">
                <a:solidFill>
                  <a:schemeClr val="tx1"/>
                </a:solidFill>
              </a:rPr>
              <a:t>-наглядность;</a:t>
            </a:r>
          </a:p>
          <a:p>
            <a:r>
              <a:rPr lang="ru-RU" dirty="0">
                <a:solidFill>
                  <a:schemeClr val="tx1"/>
                </a:solidFill>
              </a:rPr>
              <a:t> -учёт возрастных индивидуальных особенностей</a:t>
            </a:r>
            <a:r>
              <a:rPr lang="ru-RU" dirty="0" smtClean="0">
                <a:solidFill>
                  <a:schemeClr val="tx1"/>
                </a:solidFill>
              </a:rPr>
              <a:t>.  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599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фото тв\DSC015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352928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492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912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724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фото тв\DSC015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1" t="841" r="21364"/>
          <a:stretch/>
        </p:blipFill>
        <p:spPr bwMode="auto">
          <a:xfrm>
            <a:off x="467545" y="260648"/>
            <a:ext cx="8208912" cy="62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378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фото тв\DSC01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56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1087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фото тв\DSC015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595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фото тв\DSC01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640960" cy="574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177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фото тв\DSC015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566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322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фото тв\DSC0154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1"/>
          <a:stretch/>
        </p:blipFill>
        <p:spPr bwMode="auto">
          <a:xfrm>
            <a:off x="323528" y="404664"/>
            <a:ext cx="8568952" cy="559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977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32656"/>
            <a:ext cx="7408333" cy="5793507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0"/>
              </a:spcAft>
            </a:pPr>
            <a:r>
              <a:rPr lang="ru-RU" sz="3600" b="1" i="1" dirty="0">
                <a:solidFill>
                  <a:schemeClr val="tx1"/>
                </a:solidFill>
                <a:latin typeface="Times New Roman"/>
                <a:ea typeface="Times New Roman"/>
              </a:rPr>
              <a:t>Формы работы: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непосредственно образовательная деятельность;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игровая деятельность;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самостоятельная деятельность детей;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рассматривание;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Для достижения ожидаемого результата целесообразнее придерживаться определенной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структуры непосредственно образовательной деятельности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, например: 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9017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Логическая разминка. 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9017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Основное содержание непосредственно образовательной деятельности – изучение нового материала.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90170" algn="l"/>
              </a:tabLst>
            </a:pPr>
            <a:r>
              <a:rPr lang="ru-RU" dirty="0" err="1">
                <a:solidFill>
                  <a:schemeClr val="tx1"/>
                </a:solidFill>
                <a:latin typeface="Times New Roman"/>
                <a:ea typeface="Times New Roman"/>
              </a:rPr>
              <a:t>Физминутка</a:t>
            </a: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, пальчиковая гимнастика.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9017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Закрепление нового материала.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90170" algn="l"/>
              </a:tabLst>
            </a:pPr>
            <a:r>
              <a:rPr lang="ru-RU" dirty="0">
                <a:solidFill>
                  <a:schemeClr val="tx1"/>
                </a:solidFill>
                <a:latin typeface="Times New Roman"/>
                <a:ea typeface="Times New Roman"/>
              </a:rPr>
              <a:t>Развивающая игра, рисование, штриховка.</a:t>
            </a:r>
            <a:endParaRPr lang="ru-RU" sz="20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7898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836712"/>
            <a:ext cx="8416445" cy="6336704"/>
          </a:xfrm>
        </p:spPr>
        <p:txBody>
          <a:bodyPr>
            <a:normAutofit fontScale="25000" lnSpcReduction="20000"/>
          </a:bodyPr>
          <a:lstStyle/>
          <a:p>
            <a:pPr>
              <a:spcAft>
                <a:spcPts val="0"/>
              </a:spcAft>
            </a:pPr>
            <a:r>
              <a:rPr lang="ru-RU" sz="7200" b="1" dirty="0">
                <a:solidFill>
                  <a:schemeClr val="tx1"/>
                </a:solidFill>
                <a:latin typeface="Times New Roman"/>
                <a:ea typeface="Times New Roman"/>
              </a:rPr>
              <a:t>Выводы</a:t>
            </a:r>
            <a:endParaRPr lang="ru-RU" sz="7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7200" b="1" dirty="0">
                <a:solidFill>
                  <a:schemeClr val="tx1"/>
                </a:solidFill>
                <a:latin typeface="Times New Roman"/>
                <a:ea typeface="Times New Roman"/>
              </a:rPr>
              <a:t> </a:t>
            </a:r>
            <a:endParaRPr lang="ru-RU" sz="72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"/>
            </a:pPr>
            <a:r>
              <a:rPr lang="ru-RU" sz="7200" dirty="0" smtClean="0">
                <a:solidFill>
                  <a:schemeClr val="tx1"/>
                </a:solidFill>
                <a:latin typeface="Times New Roman"/>
                <a:ea typeface="Times New Roman"/>
              </a:rPr>
              <a:t>сказка </a:t>
            </a: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положительно влияет на развитие математических способностей;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комплексный подход при обучении детей математике с применением сказки дает высокие результаты;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с помощью фольклорных сказок дети легче устанавливают временные отношения, учатся порядковому и количественному счёту, определяют пространственное расположение предметов;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"/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сказки помогают запомнить простейшие математические понятия (справа, слева, впереди, сзади), воспитывают любознательность, развивают память, инициативность, учат импровизации.</a:t>
            </a:r>
          </a:p>
          <a:p>
            <a:pPr marL="457200">
              <a:spcAft>
                <a:spcPts val="0"/>
              </a:spcAft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      Поэтому можно сказать, что сказка и её возможности в ФЭМП детей старшего дошкольного возраста безграничны. Так как дети любят сказки, они знакомы им, потому что используются и дома и в детском саду .</a:t>
            </a:r>
          </a:p>
          <a:p>
            <a:pPr>
              <a:spcAft>
                <a:spcPts val="0"/>
              </a:spcAft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     Для успешного овладения детьми старшего дошкольного возраста математическими знаниями, я рекомендую использовать всё многообразие методов и приёмов как традиционные (д/и, </a:t>
            </a:r>
            <a:r>
              <a:rPr lang="ru-RU" sz="7200" dirty="0" err="1">
                <a:solidFill>
                  <a:schemeClr val="tx1"/>
                </a:solidFill>
                <a:latin typeface="Times New Roman"/>
                <a:ea typeface="Times New Roman"/>
              </a:rPr>
              <a:t>логичекие,решение</a:t>
            </a: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 математических задач ), так и инновационные(моделирование, математические сказки).</a:t>
            </a:r>
          </a:p>
          <a:p>
            <a:pPr>
              <a:spcAft>
                <a:spcPts val="0"/>
              </a:spcAft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   При использовании сказок в процессе обучения математике основной акцент делается не на запоминании учебной информации, а на глубоком её понимании , сознательном и активном усвоении , так как дети не замечают, что учатся, развиваются, познают, запоминают новое.</a:t>
            </a:r>
          </a:p>
          <a:p>
            <a:pPr>
              <a:spcAft>
                <a:spcPts val="0"/>
              </a:spcAft>
            </a:pPr>
            <a:r>
              <a:rPr lang="ru-RU" sz="7200" dirty="0">
                <a:solidFill>
                  <a:schemeClr val="tx1"/>
                </a:solidFill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ru-RU" sz="7200" dirty="0">
                <a:latin typeface="Times New Roman"/>
                <a:ea typeface="Times New Roman"/>
              </a:rPr>
              <a:t> </a:t>
            </a:r>
          </a:p>
          <a:p>
            <a:pPr marL="228600">
              <a:spcAft>
                <a:spcPts val="0"/>
              </a:spcAft>
            </a:pPr>
            <a:r>
              <a:rPr lang="ru-RU" sz="7200" dirty="0">
                <a:latin typeface="Times New Roman"/>
                <a:ea typeface="Times New Roman"/>
              </a:rPr>
              <a:t> </a:t>
            </a:r>
          </a:p>
          <a:p>
            <a:pPr marL="228600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 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7833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57</TotalTime>
  <Words>179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«Формирование элементарных математических представлений через сказку»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элементарных математических представлений через сказку»</dc:title>
  <dc:creator>1</dc:creator>
  <cp:lastModifiedBy>1</cp:lastModifiedBy>
  <cp:revision>8</cp:revision>
  <dcterms:created xsi:type="dcterms:W3CDTF">2015-11-01T02:16:11Z</dcterms:created>
  <dcterms:modified xsi:type="dcterms:W3CDTF">2015-11-03T01:56:39Z</dcterms:modified>
</cp:coreProperties>
</file>