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2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5" r:id="rId19"/>
    <p:sldId id="27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B2385AB-FBB8-487B-BB07-977F7138413F}" type="datetimeFigureOut">
              <a:rPr lang="ru-RU" smtClean="0"/>
              <a:t>24.02.2012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6708C9A-747A-4BFD-A78E-0A77959D198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11\Desktop\якутия\Якутия\_DSF0733-1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25"/>
            <a:ext cx="9144000" cy="68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40854" y="2492896"/>
            <a:ext cx="3703146" cy="2880320"/>
          </a:xfrm>
        </p:spPr>
        <p:txBody>
          <a:bodyPr>
            <a:normAutofit/>
          </a:bodyPr>
          <a:lstStyle/>
          <a:p>
            <a:r>
              <a:rPr lang="ru-RU" sz="2400" i="1" dirty="0" smtClean="0"/>
              <a:t>    </a:t>
            </a:r>
            <a:r>
              <a:rPr lang="ru-RU" sz="2800" i="1" dirty="0" smtClean="0">
                <a:solidFill>
                  <a:schemeClr val="bg1"/>
                </a:solidFill>
              </a:rPr>
              <a:t>Хочу прославить</a:t>
            </a:r>
            <a:r>
              <a:rPr lang="ru-RU" sz="2800" i="1" dirty="0">
                <a:solidFill>
                  <a:schemeClr val="bg1"/>
                </a:solidFill>
              </a:rPr>
              <a:t>,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ru-RU" sz="2800" i="1" dirty="0">
                <a:solidFill>
                  <a:schemeClr val="bg1"/>
                </a:solidFill>
              </a:rPr>
              <a:t>    </a:t>
            </a:r>
            <a:r>
              <a:rPr lang="ru-RU" sz="2800" i="1" dirty="0" smtClean="0">
                <a:solidFill>
                  <a:schemeClr val="bg1"/>
                </a:solidFill>
              </a:rPr>
              <a:t> Словами </a:t>
            </a:r>
            <a:r>
              <a:rPr lang="ru-RU" sz="2800" i="1" dirty="0">
                <a:solidFill>
                  <a:schemeClr val="bg1"/>
                </a:solidFill>
              </a:rPr>
              <a:t>играя,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ru-RU" sz="2800" i="1" dirty="0">
                <a:solidFill>
                  <a:schemeClr val="bg1"/>
                </a:solidFill>
              </a:rPr>
              <a:t>   </a:t>
            </a:r>
            <a:r>
              <a:rPr lang="ru-RU" sz="2800" i="1" dirty="0" smtClean="0">
                <a:solidFill>
                  <a:schemeClr val="bg1"/>
                </a:solidFill>
              </a:rPr>
              <a:t> Все </a:t>
            </a:r>
            <a:r>
              <a:rPr lang="ru-RU" sz="2800" i="1" dirty="0">
                <a:solidFill>
                  <a:schemeClr val="bg1"/>
                </a:solidFill>
              </a:rPr>
              <a:t>красоты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ru-RU" sz="2800" i="1" dirty="0">
                <a:solidFill>
                  <a:schemeClr val="bg1"/>
                </a:solidFill>
              </a:rPr>
              <a:t>      </a:t>
            </a:r>
            <a:r>
              <a:rPr lang="ru-RU" sz="2800" i="1" dirty="0" smtClean="0">
                <a:solidFill>
                  <a:schemeClr val="bg1"/>
                </a:solidFill>
              </a:rPr>
              <a:t>Родного </a:t>
            </a:r>
            <a:r>
              <a:rPr lang="ru-RU" sz="2800" i="1" dirty="0">
                <a:solidFill>
                  <a:schemeClr val="bg1"/>
                </a:solidFill>
              </a:rPr>
              <a:t>края!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ru-RU" i="1" dirty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60648"/>
            <a:ext cx="7704856" cy="2232248"/>
          </a:xfrm>
        </p:spPr>
        <p:txBody>
          <a:bodyPr/>
          <a:lstStyle/>
          <a:p>
            <a:pPr marL="182880" indent="0">
              <a:buNone/>
            </a:pPr>
            <a:r>
              <a:rPr lang="ru-RU" sz="1800" dirty="0" smtClean="0">
                <a:effectLst/>
              </a:rPr>
              <a:t>                          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effectLst/>
              </a:rPr>
              <a:t>АЛАМПА</a:t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  <a:effectLst/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effectLst/>
              </a:rPr>
              <a:t> Софронов </a:t>
            </a:r>
            <a:r>
              <a:rPr lang="ru-RU" sz="3600" dirty="0" err="1" smtClean="0">
                <a:solidFill>
                  <a:schemeClr val="tx2">
                    <a:lumMod val="50000"/>
                  </a:schemeClr>
                </a:solidFill>
                <a:effectLst/>
              </a:rPr>
              <a:t>Анемподист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effectLst/>
              </a:rPr>
              <a:t/>
            </a:r>
            <a:br>
              <a:rPr lang="ru-RU" sz="3600" dirty="0">
                <a:solidFill>
                  <a:schemeClr val="tx2">
                    <a:lumMod val="50000"/>
                  </a:schemeClr>
                </a:solidFill>
                <a:effectLst/>
              </a:rPr>
            </a:br>
            <a:r>
              <a:rPr lang="ru-RU" sz="3600" dirty="0">
                <a:solidFill>
                  <a:schemeClr val="tx2">
                    <a:lumMod val="50000"/>
                  </a:schemeClr>
                </a:solidFill>
                <a:effectLst/>
              </a:rPr>
              <a:t>           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effectLst/>
              </a:rPr>
              <a:t> 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effectLst/>
              </a:rPr>
              <a:t>Иванович  </a:t>
            </a:r>
            <a:br>
              <a:rPr lang="ru-RU" sz="3600" dirty="0">
                <a:solidFill>
                  <a:schemeClr val="tx2">
                    <a:lumMod val="50000"/>
                  </a:schemeClr>
                </a:solidFill>
                <a:effectLst/>
              </a:rPr>
            </a:br>
            <a:r>
              <a:rPr lang="ru-RU" sz="3600" dirty="0">
                <a:solidFill>
                  <a:schemeClr val="tx2">
                    <a:lumMod val="50000"/>
                  </a:schemeClr>
                </a:solidFill>
                <a:effectLst/>
              </a:rPr>
              <a:t>        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effectLst/>
              </a:rPr>
              <a:t>(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effectLst/>
              </a:rPr>
              <a:t>1886 -  1935 г.)</a:t>
            </a:r>
            <a:r>
              <a:rPr lang="ru-RU" sz="8800" i="1" dirty="0">
                <a:solidFill>
                  <a:schemeClr val="tx2">
                    <a:lumMod val="50000"/>
                  </a:schemeClr>
                </a:solidFill>
                <a:effectLst/>
              </a:rPr>
              <a:t/>
            </a:r>
            <a:br>
              <a:rPr lang="ru-RU" sz="8800" i="1" dirty="0">
                <a:solidFill>
                  <a:schemeClr val="tx2">
                    <a:lumMod val="50000"/>
                  </a:schemeClr>
                </a:solidFill>
                <a:effectLst/>
              </a:rPr>
            </a:br>
            <a:r>
              <a:rPr lang="ru-RU" sz="8800" i="1" dirty="0">
                <a:solidFill>
                  <a:schemeClr val="tx2">
                    <a:lumMod val="50000"/>
                  </a:schemeClr>
                </a:solidFill>
                <a:effectLst/>
              </a:rPr>
              <a:t> </a:t>
            </a:r>
            <a:endParaRPr lang="ru-RU" sz="8800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50137" y="4581128"/>
            <a:ext cx="4997927" cy="22768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i="1" smtClean="0"/>
              <a:t>    </a:t>
            </a:r>
            <a:r>
              <a:rPr lang="ru-RU" sz="2800" i="1" smtClean="0">
                <a:solidFill>
                  <a:schemeClr val="bg1"/>
                </a:solidFill>
              </a:rPr>
              <a:t>Составил - </a:t>
            </a:r>
          </a:p>
          <a:p>
            <a:r>
              <a:rPr lang="ru-RU" sz="2800" i="1" dirty="0" smtClean="0">
                <a:solidFill>
                  <a:schemeClr val="bg1"/>
                </a:solidFill>
              </a:rPr>
              <a:t>учитель КНЯ Каленова Е.М</a:t>
            </a:r>
          </a:p>
          <a:p>
            <a:r>
              <a:rPr lang="ru-RU" sz="2800" i="1" dirty="0" smtClean="0">
                <a:solidFill>
                  <a:schemeClr val="bg1"/>
                </a:solidFill>
              </a:rPr>
              <a:t>МОУ ИТЛ №24</a:t>
            </a:r>
          </a:p>
          <a:p>
            <a:r>
              <a:rPr lang="ru-RU" sz="2800" i="1" dirty="0" smtClean="0">
                <a:solidFill>
                  <a:schemeClr val="bg1"/>
                </a:solidFill>
              </a:rPr>
              <a:t>Город Нерюнгри</a:t>
            </a:r>
          </a:p>
          <a:p>
            <a:r>
              <a:rPr lang="ru-RU" sz="2800" i="1" dirty="0" smtClean="0">
                <a:solidFill>
                  <a:schemeClr val="bg1"/>
                </a:solidFill>
              </a:rPr>
              <a:t> </a:t>
            </a:r>
            <a:r>
              <a:rPr lang="ru-RU" sz="2800" i="1" dirty="0">
                <a:solidFill>
                  <a:schemeClr val="bg1"/>
                </a:solidFill>
              </a:rPr>
              <a:t>р</a:t>
            </a:r>
            <a:r>
              <a:rPr lang="ru-RU" sz="2800" i="1" dirty="0" smtClean="0">
                <a:solidFill>
                  <a:schemeClr val="bg1"/>
                </a:solidFill>
              </a:rPr>
              <a:t>еспублика Саха(Якутия).</a:t>
            </a:r>
          </a:p>
        </p:txBody>
      </p:sp>
    </p:spTree>
    <p:extLst>
      <p:ext uri="{BB962C8B-B14F-4D97-AF65-F5344CB8AC3E}">
        <p14:creationId xmlns:p14="http://schemas.microsoft.com/office/powerpoint/2010/main" val="425204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908720"/>
            <a:ext cx="6512511" cy="864096"/>
          </a:xfrm>
        </p:spPr>
        <p:txBody>
          <a:bodyPr/>
          <a:lstStyle/>
          <a:p>
            <a:pPr marL="0" indent="0" algn="l">
              <a:buNone/>
            </a:pPr>
            <a:r>
              <a:rPr lang="ru-RU" sz="4000" dirty="0" smtClean="0"/>
              <a:t>            </a:t>
            </a:r>
            <a:endParaRPr lang="ru-RU" sz="40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23528" y="260648"/>
            <a:ext cx="7776864" cy="2592288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l">
              <a:buFont typeface="Georgia" pitchFamily="18" charset="0"/>
              <a:buNone/>
            </a:pPr>
            <a:r>
              <a:rPr lang="ru-RU" sz="2800" u="sng" dirty="0" smtClean="0"/>
              <a:t>Цель</a:t>
            </a:r>
            <a:r>
              <a:rPr lang="ru-RU" sz="2800" dirty="0" smtClean="0"/>
              <a:t>:</a:t>
            </a:r>
          </a:p>
          <a:p>
            <a:pPr marL="0" indent="0" algn="l">
              <a:buFont typeface="Georgia" pitchFamily="18" charset="0"/>
              <a:buNone/>
            </a:pPr>
            <a:r>
              <a:rPr lang="ru-RU" sz="2800" dirty="0" smtClean="0"/>
              <a:t>Привлечь внимание учащихся к личности  выдающегося якутского писателя А.И. Софронова и раскрыть основные моменты  его творчества .</a:t>
            </a:r>
            <a:endParaRPr lang="ru-RU" sz="2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2564904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l">
              <a:buFont typeface="Georgia" pitchFamily="18" charset="0"/>
              <a:buNone/>
            </a:pPr>
            <a:r>
              <a:rPr lang="ru-RU" sz="2800" u="sng" dirty="0" smtClean="0"/>
              <a:t>Задачи:</a:t>
            </a:r>
            <a:endParaRPr lang="ru-RU" sz="2800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3429000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1. Пробудить интерес  учащихся к творчеству </a:t>
            </a:r>
            <a:r>
              <a:rPr lang="ru-RU" sz="2400" dirty="0" err="1" smtClean="0"/>
              <a:t>А.И.Софронова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2.Расширить кругозор учащихся в освоении национального культурного наследия.</a:t>
            </a:r>
          </a:p>
          <a:p>
            <a:r>
              <a:rPr lang="ru-RU" sz="2400" dirty="0" smtClean="0"/>
              <a:t>3.Побудить к участию в проектно-исследовательской деятельности по изучению творчества </a:t>
            </a:r>
            <a:r>
              <a:rPr lang="ru-RU" sz="2400" dirty="0" err="1" smtClean="0"/>
              <a:t>А.И.Софронова</a:t>
            </a:r>
            <a:r>
              <a:rPr lang="ru-RU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977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568952" cy="5760640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ru-RU" dirty="0" smtClean="0"/>
              <a:t>1. Трудное детство ;</a:t>
            </a:r>
          </a:p>
          <a:p>
            <a:pPr marL="45720" indent="0">
              <a:buNone/>
            </a:pPr>
            <a:r>
              <a:rPr lang="ru-RU" dirty="0" smtClean="0"/>
              <a:t>2. Становление личности, страсть к знаниям;</a:t>
            </a:r>
          </a:p>
          <a:p>
            <a:pPr marL="45720" indent="0">
              <a:buNone/>
            </a:pPr>
            <a:r>
              <a:rPr lang="ru-RU" dirty="0" smtClean="0"/>
              <a:t>3.Литературный дебют;</a:t>
            </a:r>
          </a:p>
          <a:p>
            <a:pPr marL="45720" indent="0">
              <a:buNone/>
            </a:pPr>
            <a:r>
              <a:rPr lang="ru-RU" dirty="0" smtClean="0"/>
              <a:t>4. Тема родины в творчестве </a:t>
            </a:r>
            <a:r>
              <a:rPr lang="ru-RU" dirty="0" err="1" smtClean="0"/>
              <a:t>Анемподиста</a:t>
            </a:r>
            <a:r>
              <a:rPr lang="ru-RU" dirty="0" smtClean="0"/>
              <a:t> Софронова;</a:t>
            </a:r>
          </a:p>
          <a:p>
            <a:pPr marL="45720" indent="0">
              <a:buNone/>
            </a:pPr>
            <a:r>
              <a:rPr lang="ru-RU" dirty="0" smtClean="0"/>
              <a:t>5. Увлечение театром;</a:t>
            </a:r>
          </a:p>
          <a:p>
            <a:pPr marL="45720" indent="0">
              <a:buNone/>
            </a:pPr>
            <a:r>
              <a:rPr lang="ru-RU" dirty="0" smtClean="0"/>
              <a:t>6. Создание Якутского национального театра;</a:t>
            </a:r>
          </a:p>
          <a:p>
            <a:pPr marL="45720" indent="0">
              <a:buNone/>
            </a:pPr>
            <a:r>
              <a:rPr lang="ru-RU" dirty="0" smtClean="0"/>
              <a:t>7. Софронов – драматург;</a:t>
            </a:r>
          </a:p>
          <a:p>
            <a:pPr marL="45720" indent="0">
              <a:buNone/>
            </a:pPr>
            <a:r>
              <a:rPr lang="ru-RU" dirty="0" smtClean="0"/>
              <a:t>8. Культурно-просветительская деятельность </a:t>
            </a:r>
            <a:r>
              <a:rPr lang="ru-RU" dirty="0" err="1" smtClean="0"/>
              <a:t>Анемподиста</a:t>
            </a:r>
            <a:r>
              <a:rPr lang="ru-RU" dirty="0" smtClean="0"/>
              <a:t> Софронова – </a:t>
            </a:r>
            <a:r>
              <a:rPr lang="ru-RU" dirty="0" err="1" smtClean="0"/>
              <a:t>Алампа</a:t>
            </a:r>
            <a:r>
              <a:rPr lang="ru-RU" dirty="0" smtClean="0"/>
              <a:t>;</a:t>
            </a:r>
          </a:p>
          <a:p>
            <a:pPr marL="45720" indent="0">
              <a:buNone/>
            </a:pPr>
            <a:r>
              <a:rPr lang="ru-RU" dirty="0" smtClean="0"/>
              <a:t>9. Писатель и власть;</a:t>
            </a:r>
          </a:p>
          <a:p>
            <a:pPr marL="45720" indent="0">
              <a:buNone/>
            </a:pPr>
            <a:r>
              <a:rPr lang="ru-RU" dirty="0" smtClean="0"/>
              <a:t>10.  Личная драма;</a:t>
            </a:r>
          </a:p>
          <a:p>
            <a:pPr marL="45720" indent="0">
              <a:buNone/>
            </a:pPr>
            <a:r>
              <a:rPr lang="ru-RU" dirty="0" smtClean="0"/>
              <a:t>11.  Годы ссылки;</a:t>
            </a:r>
          </a:p>
          <a:p>
            <a:pPr marL="45720" indent="0">
              <a:buNone/>
            </a:pPr>
            <a:r>
              <a:rPr lang="ru-RU" dirty="0" smtClean="0"/>
              <a:t>12. Завещание;</a:t>
            </a:r>
          </a:p>
          <a:p>
            <a:pPr marL="45720" indent="0">
              <a:buNone/>
            </a:pPr>
            <a:r>
              <a:rPr lang="ru-RU" dirty="0" smtClean="0"/>
              <a:t>13. Своеобразие лирики А. Софронова;</a:t>
            </a:r>
          </a:p>
          <a:p>
            <a:pPr marL="45720" indent="0">
              <a:buNone/>
            </a:pPr>
            <a:r>
              <a:rPr lang="ru-RU" dirty="0" smtClean="0"/>
              <a:t>14. Заключение;</a:t>
            </a:r>
          </a:p>
          <a:p>
            <a:pPr marL="45720" indent="0">
              <a:buNone/>
            </a:pPr>
            <a:r>
              <a:rPr lang="ru-RU" dirty="0" smtClean="0"/>
              <a:t>15. Список литературы.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693" y="238826"/>
            <a:ext cx="6512511" cy="792088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>
                <a:effectLst/>
              </a:rPr>
              <a:t>Трудное </a:t>
            </a:r>
            <a:r>
              <a:rPr lang="ru-RU" dirty="0" smtClean="0">
                <a:effectLst/>
              </a:rPr>
              <a:t>детство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352020" y="1173355"/>
            <a:ext cx="4468452" cy="3911829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Вспоминаю отца и весь наш род,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Вспоминаю якутский народ,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     </a:t>
            </a: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мыслях вижу приземистую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Захудалую, покосившуюся,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землю наполовину провалившуюся                           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Навозом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обмазанную,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С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камельком единственным                  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С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окошечками маленькими,      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Подслеповатыми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Вместо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стёкол льдом загороженными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Дымную якутскую юрту.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           (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« В далёком городе»)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95536" y="4725144"/>
            <a:ext cx="8352928" cy="187220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 smtClean="0"/>
              <a:t>Анемподист</a:t>
            </a:r>
            <a:r>
              <a:rPr lang="ru-RU" dirty="0" smtClean="0"/>
              <a:t> </a:t>
            </a:r>
            <a:r>
              <a:rPr lang="ru-RU" dirty="0"/>
              <a:t>Иванович Софронов- </a:t>
            </a:r>
            <a:r>
              <a:rPr lang="ru-RU" dirty="0" err="1"/>
              <a:t>Алампа</a:t>
            </a:r>
            <a:r>
              <a:rPr lang="ru-RU" dirty="0"/>
              <a:t> родился </a:t>
            </a:r>
          </a:p>
          <a:p>
            <a:pPr marL="45720" indent="0">
              <a:buNone/>
            </a:pPr>
            <a:r>
              <a:rPr lang="ru-RU" dirty="0"/>
              <a:t>14 ноября 1886 года в 1 </a:t>
            </a:r>
            <a:r>
              <a:rPr lang="ru-RU" dirty="0" err="1" smtClean="0"/>
              <a:t>Жохсогонском</a:t>
            </a:r>
            <a:r>
              <a:rPr lang="ru-RU" dirty="0" smtClean="0"/>
              <a:t> </a:t>
            </a:r>
            <a:r>
              <a:rPr lang="ru-RU" dirty="0"/>
              <a:t>наслеге </a:t>
            </a:r>
            <a:r>
              <a:rPr lang="ru-RU" dirty="0" err="1"/>
              <a:t>Ботурусского</a:t>
            </a:r>
            <a:r>
              <a:rPr lang="ru-RU" dirty="0"/>
              <a:t> улуса в крестьянской семье рода </a:t>
            </a:r>
            <a:r>
              <a:rPr lang="ru-RU" dirty="0" err="1"/>
              <a:t>Кыстыгый</a:t>
            </a:r>
            <a:r>
              <a:rPr lang="ru-RU" dirty="0"/>
              <a:t>.</a:t>
            </a:r>
          </a:p>
          <a:p>
            <a:r>
              <a:rPr lang="ru-RU" dirty="0"/>
              <a:t>Воспитан приёмными родителями, с малых лет познал все тяготы крестьянской жизни.</a:t>
            </a:r>
          </a:p>
          <a:p>
            <a:endParaRPr lang="ru-RU" dirty="0"/>
          </a:p>
        </p:txBody>
      </p:sp>
      <p:pic>
        <p:nvPicPr>
          <p:cNvPr id="7" name="Picture 4" descr="C:\Users\Admin\Desktop\анемподист\b_i_1410024000_001_4402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96752"/>
            <a:ext cx="4176464" cy="31323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332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136904" cy="1080120"/>
          </a:xfrm>
        </p:spPr>
        <p:txBody>
          <a:bodyPr/>
          <a:lstStyle/>
          <a:p>
            <a:pPr marL="0" indent="0" algn="l">
              <a:buNone/>
            </a:pPr>
            <a:r>
              <a:rPr lang="ru-RU" sz="3600" dirty="0">
                <a:effectLst/>
              </a:rPr>
              <a:t>Становление личности, страсть к </a:t>
            </a:r>
            <a:r>
              <a:rPr lang="ru-RU" sz="3600" dirty="0" smtClean="0">
                <a:effectLst/>
              </a:rPr>
              <a:t>знаниям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484784"/>
            <a:ext cx="3672408" cy="2592288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Всё, что видел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И всё, что я слышал,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Что якутскому сердцу мило,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                          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Всё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душа вбирала, копила.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( « Кто меня научил…)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48752" y="4221088"/>
            <a:ext cx="8443727" cy="237626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Любознательный мальчик с  детства мечтал учиться, но  надо было помогать семье. Старший брат научил его </a:t>
            </a:r>
            <a:r>
              <a:rPr lang="ru-RU" dirty="0" smtClean="0"/>
              <a:t>читать.</a:t>
            </a:r>
            <a:endParaRPr lang="ru-RU" dirty="0"/>
          </a:p>
          <a:p>
            <a:r>
              <a:rPr lang="ru-RU" dirty="0"/>
              <a:t> В  1902 году, когда </a:t>
            </a:r>
            <a:r>
              <a:rPr lang="ru-RU" dirty="0" err="1" smtClean="0"/>
              <a:t>Анемподисту</a:t>
            </a:r>
            <a:r>
              <a:rPr lang="ru-RU" dirty="0" smtClean="0"/>
              <a:t> </a:t>
            </a:r>
            <a:r>
              <a:rPr lang="ru-RU" dirty="0"/>
              <a:t>было уже 16 лет, он поступил учиться в </a:t>
            </a:r>
            <a:r>
              <a:rPr lang="ru-RU" dirty="0" err="1"/>
              <a:t>Черкехскую</a:t>
            </a:r>
            <a:r>
              <a:rPr lang="ru-RU" dirty="0"/>
              <a:t> четырёхгодичную церковно- приходскую школу, которую закончил за два года. Больше учиться не довелось.  Тогда он занялся самообразованием и за три года под руководством старшего брата Василия прошёл курс реального училища. Читая произведения Пушкина, Лермонтова, Гоголя, Некрасова, он сам мечтал написать правду о жизни своего народа.    </a:t>
            </a:r>
          </a:p>
          <a:p>
            <a:pPr marL="45720" indent="0">
              <a:buFont typeface="Georgia" pitchFamily="18" charset="0"/>
              <a:buNone/>
            </a:pPr>
            <a:endParaRPr lang="ru-RU" dirty="0"/>
          </a:p>
        </p:txBody>
      </p:sp>
      <p:pic>
        <p:nvPicPr>
          <p:cNvPr id="5" name="Picture 3" descr="C:\Users\Admin\Desktop\анемподист\1410031000_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692696"/>
            <a:ext cx="4392488" cy="33218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833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6552728" cy="576064"/>
          </a:xfrm>
        </p:spPr>
        <p:txBody>
          <a:bodyPr/>
          <a:lstStyle/>
          <a:p>
            <a:pPr marL="0" indent="0" algn="l">
              <a:buNone/>
            </a:pPr>
            <a:r>
              <a:rPr lang="ru-RU" sz="3600" dirty="0">
                <a:effectLst/>
              </a:rPr>
              <a:t>Литературный дебют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053492" y="908511"/>
            <a:ext cx="5112568" cy="403244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Воспою я простых якутов,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Живущих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на таёжных полянах.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Обитающих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на далёких </a:t>
            </a:r>
            <a:r>
              <a:rPr lang="ru-RU" i="1" dirty="0" err="1" smtClean="0">
                <a:solidFill>
                  <a:schemeClr val="accent1">
                    <a:lumMod val="50000"/>
                  </a:schemeClr>
                </a:solidFill>
              </a:rPr>
              <a:t>аласах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С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озером светлым посредине,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Живущих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в маленькой юрте,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От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которой дымок постоянно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Кверху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в небо струится…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( « О чём петь?»)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39552" y="4869160"/>
            <a:ext cx="7860704" cy="18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i="1" dirty="0"/>
              <a:t> </a:t>
            </a:r>
            <a:r>
              <a:rPr lang="ru-RU" dirty="0"/>
              <a:t>С 1907 года  </a:t>
            </a:r>
            <a:r>
              <a:rPr lang="ru-RU" dirty="0" err="1" smtClean="0"/>
              <a:t>Анемподист</a:t>
            </a:r>
            <a:r>
              <a:rPr lang="ru-RU" dirty="0" smtClean="0"/>
              <a:t> </a:t>
            </a:r>
            <a:r>
              <a:rPr lang="ru-RU" dirty="0"/>
              <a:t>Софронов живёт в Якутске, работает наборщиком в типографии. Здесь им написаны первые стихи сначала на русском, потом на якутском языке.</a:t>
            </a:r>
          </a:p>
        </p:txBody>
      </p:sp>
      <p:pic>
        <p:nvPicPr>
          <p:cNvPr id="6" name="Picture 2" descr="C:\Users\Admin\Desktop\анемподист\972330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18293"/>
            <a:ext cx="3168352" cy="43402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007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52928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dirty="0">
                <a:effectLst/>
              </a:rPr>
              <a:t>Тема родины в творчестве </a:t>
            </a:r>
            <a:r>
              <a:rPr lang="ru-RU" sz="2800" dirty="0" err="1" smtClean="0">
                <a:effectLst/>
              </a:rPr>
              <a:t>Анемподиста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>
                <a:effectLst/>
              </a:rPr>
              <a:t>Софронова</a:t>
            </a:r>
            <a:r>
              <a:rPr lang="ru-RU" sz="2800" i="1" dirty="0">
                <a:effectLst/>
              </a:rPr>
              <a:t>               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340768"/>
            <a:ext cx="3600400" cy="3168352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Как гвоздь, я вбит по 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шляпку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мороженую,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Злую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, ледяную,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Лежащую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под толстым слоем снега,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Живущую в плену у лютой стужи          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Страдалицу-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Якутию мою.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    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( «Родина моя»)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23528" y="4149080"/>
            <a:ext cx="8568952" cy="25922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А.Е. Кулаковский  с товарищами организовали « Кружок  любителей якутской литературы», который вскоре был запрещён, но первый литературный опыт А. Софронов приобрёл в общении с членами этого кружка. Появляются его первые стихи, рассказы, переводы. В 1912 – 13 году в журнале « Саха </a:t>
            </a:r>
            <a:r>
              <a:rPr lang="ru-RU" dirty="0" err="1"/>
              <a:t>сангата</a:t>
            </a:r>
            <a:r>
              <a:rPr lang="ru-RU" dirty="0"/>
              <a:t>» были опубликованы его стихотворение «Родина», перевод басни И. Крылова «Стрекоза и муравей», ряд рассказов и статей.</a:t>
            </a:r>
          </a:p>
          <a:p>
            <a:r>
              <a:rPr lang="ru-RU" i="1" dirty="0"/>
              <a:t>   </a:t>
            </a:r>
            <a:r>
              <a:rPr lang="ru-RU" dirty="0"/>
              <a:t>   Горячий патриотизм, идеи свободолюбия, вечные темы добра и зла, неиссякаемый оптимизм,  яркие фольклорные и христианские образы, созданные молодым поэтом в своих поэмах не могли не затронуть сердца истинных любителей поэзии.</a:t>
            </a:r>
          </a:p>
          <a:p>
            <a:r>
              <a:rPr lang="ru-RU" i="1" dirty="0"/>
              <a:t> </a:t>
            </a:r>
            <a:endParaRPr lang="ru-RU" dirty="0"/>
          </a:p>
          <a:p>
            <a:endParaRPr lang="ru-RU" dirty="0"/>
          </a:p>
        </p:txBody>
      </p:sp>
      <p:pic>
        <p:nvPicPr>
          <p:cNvPr id="2050" name="Picture 2" descr="C:\Users\111\Desktop\якутия\Якутия\00200005-1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04700"/>
            <a:ext cx="4896544" cy="326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231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>
                <a:effectLst/>
              </a:rPr>
              <a:t>Увлечение театром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79806"/>
            <a:ext cx="5256584" cy="554553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Поскольку в начале 20 века грамотных в Якутии было всего 7 %, местная интеллигенция вела просветительскую работу среди населения через самодеятельные спектакли и выступления. Театра ещё не было, спектакли и концерты проходили в клубе Общества приказчиков. В 1909 году там была поставлена комедия Гоголя «Женитьба», которую </a:t>
            </a:r>
            <a:r>
              <a:rPr lang="ru-RU" dirty="0" err="1" smtClean="0"/>
              <a:t>Анемподитст</a:t>
            </a:r>
            <a:r>
              <a:rPr lang="ru-RU" dirty="0" smtClean="0"/>
              <a:t> </a:t>
            </a:r>
            <a:r>
              <a:rPr lang="ru-RU" dirty="0"/>
              <a:t>Софронов перевёл на якутский язык. Играли в пьесе он сам, его жена Е.К. Яковлева, А.Е. Кулаковский, Н.Е. Соснин. Спектакль имел большой успех у зрителей.</a:t>
            </a:r>
          </a:p>
          <a:p>
            <a:r>
              <a:rPr lang="ru-RU" i="1" dirty="0"/>
              <a:t>     </a:t>
            </a:r>
            <a:r>
              <a:rPr lang="ru-RU" dirty="0"/>
              <a:t>В эти годы при участии </a:t>
            </a:r>
            <a:r>
              <a:rPr lang="ru-RU" dirty="0" err="1"/>
              <a:t>А.Софронова</a:t>
            </a:r>
            <a:r>
              <a:rPr lang="ru-RU" dirty="0"/>
              <a:t> были переведены на якутский язык пьеса Л Толстого «От неё все качества»,</a:t>
            </a:r>
          </a:p>
          <a:p>
            <a:r>
              <a:rPr lang="ru-RU" dirty="0"/>
              <a:t>Комедия Д Фонвизина «Недоросль», пьесы А Чехова «Медведь» и «Предложение</a:t>
            </a:r>
            <a:r>
              <a:rPr lang="ru-RU" dirty="0" smtClean="0"/>
              <a:t>». Но </a:t>
            </a:r>
            <a:r>
              <a:rPr lang="ru-RU" dirty="0"/>
              <a:t>власти запретили постановку этих пьес.</a:t>
            </a:r>
            <a:r>
              <a:rPr lang="ru-RU" i="1" dirty="0"/>
              <a:t>   </a:t>
            </a:r>
            <a:endParaRPr lang="ru-RU" dirty="0"/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788" y="883082"/>
            <a:ext cx="3550773" cy="2607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130" y="3704189"/>
            <a:ext cx="2828088" cy="274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159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089" y="-13383"/>
            <a:ext cx="5472608" cy="634071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smtClean="0">
                <a:effectLst/>
              </a:rPr>
              <a:t>Софронов </a:t>
            </a:r>
            <a:r>
              <a:rPr lang="ru-RU" sz="2400" dirty="0">
                <a:effectLst/>
              </a:rPr>
              <a:t>– </a:t>
            </a:r>
            <a:r>
              <a:rPr lang="ru-RU" sz="2400" dirty="0" smtClean="0">
                <a:effectLst/>
              </a:rPr>
              <a:t>драматург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436096" y="260648"/>
            <a:ext cx="3520480" cy="3960440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Робкий якут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Смущённый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якут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Пусть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на мир смелее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глядит,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По своей тропинке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Пусть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смелее идёт.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Он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глаза свои закрывает-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я их открою,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Он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мысли свои зарывает,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я их отрою.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Его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пасмурные мысли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Пусть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проясняются,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Его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робкие думы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Пусть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воспаряют.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26620" y="4077072"/>
            <a:ext cx="8064896" cy="247621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В 1914 году </a:t>
            </a:r>
            <a:r>
              <a:rPr lang="ru-RU" dirty="0" err="1"/>
              <a:t>А.Софронов</a:t>
            </a:r>
            <a:r>
              <a:rPr lang="ru-RU" dirty="0"/>
              <a:t> написал драму  «Бедный Яков», но спектакль по этой пьесе был запрещен, и только в 1917 году его увидели якутские зрители. Этот спектакль стал знаменательным событием ещё и потому, что в нем приняли участие </a:t>
            </a:r>
            <a:r>
              <a:rPr lang="ru-RU" dirty="0" err="1"/>
              <a:t>М.К.Аммосов</a:t>
            </a:r>
            <a:r>
              <a:rPr lang="ru-RU" dirty="0"/>
              <a:t> и П.А. </a:t>
            </a:r>
            <a:r>
              <a:rPr lang="ru-RU" dirty="0" err="1"/>
              <a:t>Ойунский</a:t>
            </a:r>
            <a:r>
              <a:rPr lang="ru-RU" dirty="0"/>
              <a:t>.</a:t>
            </a:r>
          </a:p>
          <a:p>
            <a:r>
              <a:rPr lang="ru-RU" dirty="0"/>
              <a:t>      С 1914 по 1927  </a:t>
            </a:r>
            <a:r>
              <a:rPr lang="ru-RU" dirty="0" err="1" smtClean="0"/>
              <a:t>Анемподистом</a:t>
            </a:r>
            <a:r>
              <a:rPr lang="ru-RU" dirty="0" smtClean="0"/>
              <a:t> </a:t>
            </a:r>
            <a:r>
              <a:rPr lang="ru-RU" dirty="0"/>
              <a:t>Софроновым написаны пьесы « Любовь», « Скупой без завещания», Тина жизни», «</a:t>
            </a:r>
            <a:r>
              <a:rPr lang="ru-RU" dirty="0" err="1"/>
              <a:t>Манчаары</a:t>
            </a:r>
            <a:r>
              <a:rPr lang="ru-RU" dirty="0"/>
              <a:t>», « Игра жизни», « Обрусевший», « Девушка, выходящая замуж», «Споткнувшийся не выпрямляется».</a:t>
            </a:r>
          </a:p>
          <a:p>
            <a:pPr marL="45720" indent="0">
              <a:buFont typeface="Georgia" pitchFamily="18" charset="0"/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6" name="Picture 2" descr="C:\Users\Admin\Desktop\анемподист\146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747335"/>
            <a:ext cx="2373172" cy="30416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615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20080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dirty="0">
                <a:effectLst/>
              </a:rPr>
              <a:t>С</a:t>
            </a:r>
            <a:r>
              <a:rPr lang="ru-RU" sz="2800" dirty="0" smtClean="0">
                <a:effectLst/>
              </a:rPr>
              <a:t>оздание </a:t>
            </a:r>
            <a:r>
              <a:rPr lang="ru-RU" sz="2800" dirty="0">
                <a:effectLst/>
              </a:rPr>
              <a:t>якутского национального </a:t>
            </a:r>
            <a:r>
              <a:rPr lang="ru-RU" sz="2800" dirty="0" smtClean="0">
                <a:effectLst/>
              </a:rPr>
              <a:t>театра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980728"/>
            <a:ext cx="5400600" cy="540060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На базе кружка любителей литературы и музыки был организован русский народный театр, первый профессиональны театр в Якутии. Времена были трудные.</a:t>
            </a:r>
          </a:p>
          <a:p>
            <a:r>
              <a:rPr lang="ru-RU" dirty="0"/>
              <a:t>Театр нечем было отапливать, поэтому был установлен «дровяной налог» на зрителей: « На первое представление приносить по два полена на один билет. Дрова принимаются при входе на спектакль»</a:t>
            </a:r>
          </a:p>
          <a:p>
            <a:r>
              <a:rPr lang="ru-RU" dirty="0"/>
              <a:t>          Якутская труппа свой первый сезон открыла 17 ноября 1925 года. В конце 1926 года якутская группа народного театра  стала ядром Якутского национального театра, директором которого назначили А. Софронова.</a:t>
            </a:r>
          </a:p>
          <a:p>
            <a:r>
              <a:rPr lang="ru-RU" dirty="0"/>
              <a:t> Его пьесы стали основой репертуара театра.    </a:t>
            </a:r>
          </a:p>
          <a:p>
            <a:endParaRPr lang="ru-RU" dirty="0"/>
          </a:p>
        </p:txBody>
      </p:sp>
      <p:pic>
        <p:nvPicPr>
          <p:cNvPr id="1026" name="Picture 2" descr="F:\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052736"/>
            <a:ext cx="346018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21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7982272" cy="697341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dirty="0">
                <a:effectLst/>
              </a:rPr>
              <a:t>Культурно- просветительская деятельность </a:t>
            </a:r>
            <a:br>
              <a:rPr lang="ru-RU" sz="2000" dirty="0">
                <a:effectLst/>
              </a:rPr>
            </a:br>
            <a:r>
              <a:rPr lang="ru-RU" sz="2000" dirty="0">
                <a:effectLst/>
              </a:rPr>
              <a:t>                       </a:t>
            </a:r>
            <a:r>
              <a:rPr lang="ru-RU" sz="2000" dirty="0" err="1" smtClean="0">
                <a:effectLst/>
              </a:rPr>
              <a:t>Анемподиста</a:t>
            </a:r>
            <a:r>
              <a:rPr lang="ru-RU" sz="2000" dirty="0" smtClean="0">
                <a:effectLst/>
              </a:rPr>
              <a:t> </a:t>
            </a:r>
            <a:r>
              <a:rPr lang="ru-RU" sz="2000" dirty="0">
                <a:effectLst/>
              </a:rPr>
              <a:t>Софронова- </a:t>
            </a:r>
            <a:r>
              <a:rPr lang="ru-RU" sz="2000" dirty="0" err="1" smtClean="0">
                <a:effectLst/>
              </a:rPr>
              <a:t>Алампа</a:t>
            </a:r>
            <a:r>
              <a:rPr lang="ru-RU" sz="2400" dirty="0">
                <a:effectLst/>
              </a:rPr>
              <a:t/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8600" y="952809"/>
            <a:ext cx="4824536" cy="573325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А.И. Сафронов редактировал газету «</a:t>
            </a:r>
            <a:r>
              <a:rPr lang="ru-RU" dirty="0" err="1"/>
              <a:t>Манчаары</a:t>
            </a:r>
            <a:r>
              <a:rPr lang="ru-RU" dirty="0"/>
              <a:t>»,  был основателем, редактором и оформителем журнала « </a:t>
            </a:r>
            <a:r>
              <a:rPr lang="ru-RU" dirty="0" err="1"/>
              <a:t>Чолбон</a:t>
            </a:r>
            <a:r>
              <a:rPr lang="ru-RU" dirty="0"/>
              <a:t>», в котором публиковались произведения якутских писателей, статьи о литературе, искусстве и театре, в том числе и его статьи :</a:t>
            </a:r>
          </a:p>
          <a:p>
            <a:r>
              <a:rPr lang="ru-RU" dirty="0"/>
              <a:t>« Что такое драма?», «Якутская литература», «Что такое театр и какая от него польза?», « Якутские писатели, их задачи». Он руководствовался в творчестве принципом </a:t>
            </a:r>
          </a:p>
          <a:p>
            <a:r>
              <a:rPr lang="ru-RU" dirty="0"/>
              <a:t> «</a:t>
            </a:r>
            <a:r>
              <a:rPr lang="ru-RU" dirty="0" err="1"/>
              <a:t>кыларыйан</a:t>
            </a:r>
            <a:r>
              <a:rPr lang="ru-RU" dirty="0"/>
              <a:t> </a:t>
            </a:r>
            <a:r>
              <a:rPr lang="ru-RU" dirty="0" err="1"/>
              <a:t>турар</a:t>
            </a:r>
            <a:r>
              <a:rPr lang="ru-RU" dirty="0"/>
              <a:t> </a:t>
            </a:r>
            <a:r>
              <a:rPr lang="ru-RU" dirty="0" err="1"/>
              <a:t>кырдьыгы</a:t>
            </a:r>
            <a:r>
              <a:rPr lang="ru-RU" dirty="0"/>
              <a:t>»- «писать наичистейшую правду», и этого требовал от других писателей.</a:t>
            </a:r>
          </a:p>
          <a:p>
            <a:r>
              <a:rPr lang="ru-RU" dirty="0"/>
              <a:t>    Он Избирался депутатом ЯЦИК, дружил с </a:t>
            </a:r>
            <a:r>
              <a:rPr lang="ru-RU" dirty="0" err="1"/>
              <a:t>П.Ойунским</a:t>
            </a:r>
            <a:r>
              <a:rPr lang="ru-RU" dirty="0"/>
              <a:t>, М. </a:t>
            </a:r>
            <a:r>
              <a:rPr lang="ru-RU" dirty="0" err="1" smtClean="0"/>
              <a:t>Аммосовым</a:t>
            </a:r>
            <a:r>
              <a:rPr lang="ru-RU" dirty="0"/>
              <a:t>, И. </a:t>
            </a:r>
            <a:r>
              <a:rPr lang="ru-RU" dirty="0" err="1"/>
              <a:t>Бараховым</a:t>
            </a:r>
            <a:r>
              <a:rPr lang="ru-RU" dirty="0"/>
              <a:t> и другими выдающимися личностями.</a:t>
            </a:r>
          </a:p>
          <a:p>
            <a:r>
              <a:rPr lang="ru-RU" dirty="0"/>
              <a:t>   В 1925 году был приглашён в качестве представителя республики на 200-летний юбилей АН СССР, побывал в Москве и Ленинграде.</a:t>
            </a:r>
          </a:p>
          <a:p>
            <a:r>
              <a:rPr lang="ru-RU" dirty="0"/>
              <a:t>   В 1926 году принимал участие в работе 1 тюркологического съезда в Баку.</a:t>
            </a:r>
          </a:p>
          <a:p>
            <a:r>
              <a:rPr lang="ru-RU" dirty="0"/>
              <a:t>     </a:t>
            </a:r>
          </a:p>
          <a:p>
            <a:endParaRPr lang="ru-RU" dirty="0"/>
          </a:p>
        </p:txBody>
      </p:sp>
      <p:pic>
        <p:nvPicPr>
          <p:cNvPr id="2050" name="Picture 2" descr="F:\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152" y="697341"/>
            <a:ext cx="3734075" cy="304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02" y="3738170"/>
            <a:ext cx="3945529" cy="296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10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6512511" cy="432048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dirty="0">
                <a:effectLst/>
              </a:rPr>
              <a:t>Личная </a:t>
            </a:r>
            <a:r>
              <a:rPr lang="ru-RU" sz="2400" dirty="0" smtClean="0">
                <a:effectLst/>
              </a:rPr>
              <a:t>драма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31912" y="5445224"/>
            <a:ext cx="8704521" cy="1080120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ru-RU" dirty="0"/>
              <a:t>Тяжело переживал он уход любимой жены к другому, и какой силой духа надо обладать, чтоб сказать её вслед: «Будь же счастлива», это можно сравнить только с пушкинской строкой : « Так дай Вам Бог любимой быть другим».  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508104" y="404664"/>
            <a:ext cx="3312368" cy="5040560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Ты струилась в жизни моей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Легче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светлой речной струи,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Ты светилась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в жизни моей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Ярче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2500" i="1" dirty="0" err="1">
                <a:solidFill>
                  <a:schemeClr val="accent1">
                    <a:lumMod val="50000"/>
                  </a:schemeClr>
                </a:solidFill>
              </a:rPr>
              <a:t>трепетнее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звезды,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Ты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стояла в жизни моей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Стройным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деревцем молодым,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Свежестью, шелестом 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Ежедневно маня… 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вот той же лёгкой походкой,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Той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же плавной походкой,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Грациозной походкой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Уходишь ты от </a:t>
            </a: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меня.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Я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гляжу сквозь </a:t>
            </a: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слёз</a:t>
            </a: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На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тебя, уходящую,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сквозь слёзы тебе говорю: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Пусть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тебя огорченья не тронут,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Пусть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тебя все заботы минуют,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Будь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же счастлива, -</a:t>
            </a:r>
            <a:endParaRPr lang="ru-RU" sz="25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sz="2500" i="1" dirty="0" smtClean="0">
                <a:solidFill>
                  <a:schemeClr val="accent1">
                    <a:lumMod val="50000"/>
                  </a:schemeClr>
                </a:solidFill>
              </a:rPr>
              <a:t>Тебе </a:t>
            </a:r>
            <a:r>
              <a:rPr lang="ru-RU" sz="2500" i="1" dirty="0">
                <a:solidFill>
                  <a:schemeClr val="accent1">
                    <a:lumMod val="50000"/>
                  </a:schemeClr>
                </a:solidFill>
              </a:rPr>
              <a:t>говорю.           </a:t>
            </a:r>
            <a:r>
              <a:rPr lang="ru-RU" sz="2500" dirty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9682" y="1124744"/>
            <a:ext cx="2918614" cy="39604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Georgia" pitchFamily="18" charset="0"/>
              <a:buNone/>
            </a:pPr>
            <a:r>
              <a:rPr lang="ru-RU" dirty="0" err="1" smtClean="0"/>
              <a:t>Анемподист</a:t>
            </a:r>
            <a:r>
              <a:rPr lang="ru-RU" dirty="0" smtClean="0"/>
              <a:t> Иванович Сафронов  был женат на актрисе Саха театра Евдокии Константиновне Яковлевой- </a:t>
            </a:r>
            <a:r>
              <a:rPr lang="ru-RU" dirty="0" err="1" smtClean="0"/>
              <a:t>Гоголевой</a:t>
            </a:r>
            <a:r>
              <a:rPr lang="ru-RU" dirty="0" smtClean="0"/>
              <a:t>, с которой они прожили вместе 14 лет. Их объединила в юности любовь к театру, Евдокия Константиновна стала музой юного поэта, играла в его пьесах главные роли. Ей посвящены лучшие его стихи.</a:t>
            </a:r>
          </a:p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4540" y="1124744"/>
            <a:ext cx="2448272" cy="317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999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512511" cy="496992"/>
          </a:xfrm>
        </p:spPr>
        <p:txBody>
          <a:bodyPr/>
          <a:lstStyle/>
          <a:p>
            <a:pPr marL="0" indent="0" algn="l">
              <a:buNone/>
            </a:pPr>
            <a:r>
              <a:rPr lang="ru-RU" sz="3200" dirty="0">
                <a:effectLst/>
              </a:rPr>
              <a:t>Годы ссылки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836712"/>
            <a:ext cx="4896544" cy="2520280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ru-RU" dirty="0"/>
              <a:t> Не зря говорится: беда никогда не приходит одна.            !6 января 1927 года его арестовали по ложному доносу</a:t>
            </a:r>
          </a:p>
          <a:p>
            <a:r>
              <a:rPr lang="ru-RU" dirty="0"/>
              <a:t>за участие в заговоре. Он повёл в  Архангельской ссылке</a:t>
            </a:r>
          </a:p>
          <a:p>
            <a:r>
              <a:rPr lang="ru-RU" dirty="0"/>
              <a:t>долгих шесть лет и только в 1933 году вернулся на родину.</a:t>
            </a:r>
          </a:p>
          <a:p>
            <a:r>
              <a:rPr lang="ru-RU" dirty="0"/>
              <a:t>   А </a:t>
            </a:r>
            <a:r>
              <a:rPr lang="ru-RU" dirty="0" smtClean="0"/>
              <a:t>реабилитировали </a:t>
            </a:r>
            <a:r>
              <a:rPr lang="ru-RU" dirty="0"/>
              <a:t>его, вернув честное имя, </a:t>
            </a:r>
            <a:r>
              <a:rPr lang="ru-RU" dirty="0" smtClean="0"/>
              <a:t>только </a:t>
            </a:r>
            <a:r>
              <a:rPr lang="ru-RU" dirty="0"/>
              <a:t>в 1962 году.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148064" y="116632"/>
            <a:ext cx="3816424" cy="633670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Быть подстреленным самострелом,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Набредя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на него по ошибке,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Быть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увязнувшим в жирной земле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По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колено,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Быть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замешанным в сплетне,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Заподозренным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быть в преступленье,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Которого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не совершал,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Быть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причисленным к заговору,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котором не состоял,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Быть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носителем злого умысла,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О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котором не знал,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Быть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предлогом ложного наговора,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Который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нельзя опровергнуть,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Горько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Обидно,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Несправедливо,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Стыдно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Печально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Некрасиво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Убийственно-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тяжело,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НЕВЫНОСИМО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…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( « По ошибке»)                       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                      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1520" y="3717032"/>
            <a:ext cx="4896544" cy="2520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В ссылке </a:t>
            </a:r>
            <a:r>
              <a:rPr lang="ru-RU" dirty="0" err="1"/>
              <a:t>А.Софронов</a:t>
            </a:r>
            <a:r>
              <a:rPr lang="ru-RU" dirty="0"/>
              <a:t> написал 30 стихотворений, две драмы, стихи в виде письма, философские размышления,</a:t>
            </a:r>
          </a:p>
          <a:p>
            <a:r>
              <a:rPr lang="ru-RU" dirty="0"/>
              <a:t>акростих, поэмы- всё это говорит о силе духа поэта. </a:t>
            </a:r>
          </a:p>
          <a:p>
            <a:endParaRPr lang="ru-RU" dirty="0"/>
          </a:p>
          <a:p>
            <a:pPr marL="45720" indent="0">
              <a:buFont typeface="Georgia" pitchFamily="18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67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6444208" cy="864096"/>
          </a:xfrm>
        </p:spPr>
        <p:txBody>
          <a:bodyPr/>
          <a:lstStyle/>
          <a:p>
            <a:pPr marL="0" indent="0" algn="l">
              <a:buNone/>
            </a:pPr>
            <a:r>
              <a:rPr lang="ru-RU" sz="4000" dirty="0">
                <a:effectLst/>
              </a:rPr>
              <a:t>Завещание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836712"/>
            <a:ext cx="4824536" cy="554461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 Здоровье подорвано ссылкой. Последние два года прошли в борьбе с тяжелыми недугами и бытовыми трудностями.</a:t>
            </a:r>
          </a:p>
          <a:p>
            <a:r>
              <a:rPr lang="ru-RU" dirty="0"/>
              <a:t>    В 1934 году его приняли в члены Союза советских писателей Якутии. Он пишет статьи, рассказы, усевает </a:t>
            </a:r>
          </a:p>
          <a:p>
            <a:r>
              <a:rPr lang="ru-RU" dirty="0"/>
              <a:t>закончить пьесу « От старого к новому» о </a:t>
            </a:r>
            <a:r>
              <a:rPr lang="ru-RU" dirty="0" smtClean="0"/>
              <a:t>преобразованиях в </a:t>
            </a:r>
            <a:r>
              <a:rPr lang="ru-RU" dirty="0"/>
              <a:t>советском обществе.</a:t>
            </a:r>
          </a:p>
          <a:p>
            <a:r>
              <a:rPr lang="ru-RU" dirty="0"/>
              <a:t>      За два дня до смерти он подпишет завещание:</a:t>
            </a:r>
          </a:p>
          <a:p>
            <a:r>
              <a:rPr lang="ru-RU" dirty="0"/>
              <a:t>    «Я, Софронов </a:t>
            </a:r>
            <a:r>
              <a:rPr lang="ru-RU" dirty="0" err="1" smtClean="0"/>
              <a:t>Анемподист</a:t>
            </a:r>
            <a:r>
              <a:rPr lang="ru-RU" dirty="0" smtClean="0"/>
              <a:t> </a:t>
            </a:r>
            <a:r>
              <a:rPr lang="ru-RU" dirty="0"/>
              <a:t>Иванович… в здравом уме составил следующее завещание.</a:t>
            </a:r>
          </a:p>
          <a:p>
            <a:pPr lvl="0"/>
            <a:r>
              <a:rPr lang="ru-RU" dirty="0"/>
              <a:t>Всё своё литературное наследство данным завещанием передаю Союзу советских писателей Якутии, как напечатанное, так и в рукописях по прилагаемой описи.</a:t>
            </a:r>
          </a:p>
          <a:p>
            <a:pPr marL="45720" lvl="0" indent="0">
              <a:buNone/>
            </a:pPr>
            <a:r>
              <a:rPr lang="ru-RU" dirty="0"/>
              <a:t>Передаю все личные документы.</a:t>
            </a:r>
          </a:p>
          <a:p>
            <a:pPr lvl="0"/>
            <a:r>
              <a:rPr lang="ru-RU" dirty="0"/>
              <a:t>Союз советских писателей Якутии должен учредить из средств, выручаемых из моего литературного наследства, постоянную премию моего имени </a:t>
            </a:r>
            <a:r>
              <a:rPr lang="ru-RU" dirty="0" smtClean="0"/>
              <a:t>за лучшие </a:t>
            </a:r>
            <a:r>
              <a:rPr lang="ru-RU" dirty="0"/>
              <a:t>драматургические произведения на якутском </a:t>
            </a:r>
            <a:r>
              <a:rPr lang="ru-RU" dirty="0" smtClean="0"/>
              <a:t> языке</a:t>
            </a:r>
            <a:r>
              <a:rPr lang="ru-RU" dirty="0"/>
              <a:t>».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0688"/>
            <a:ext cx="3953142" cy="513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208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5832647" cy="792088"/>
          </a:xfrm>
        </p:spPr>
        <p:txBody>
          <a:bodyPr/>
          <a:lstStyle/>
          <a:p>
            <a:pPr marL="0" indent="0" algn="l">
              <a:buNone/>
            </a:pPr>
            <a:r>
              <a:rPr lang="ru-RU" sz="4000" dirty="0" smtClean="0"/>
              <a:t>Писатель и власть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24744"/>
            <a:ext cx="5328592" cy="5328592"/>
          </a:xfrm>
        </p:spPr>
        <p:txBody>
          <a:bodyPr>
            <a:normAutofit fontScale="92500"/>
          </a:bodyPr>
          <a:lstStyle/>
          <a:p>
            <a:r>
              <a:rPr lang="ru-RU" dirty="0"/>
              <a:t>Десятилетия  творчество </a:t>
            </a:r>
            <a:r>
              <a:rPr lang="ru-RU" dirty="0" err="1" smtClean="0"/>
              <a:t>Анемподиста</a:t>
            </a:r>
            <a:r>
              <a:rPr lang="ru-RU" dirty="0" smtClean="0"/>
              <a:t> </a:t>
            </a:r>
            <a:r>
              <a:rPr lang="ru-RU" dirty="0"/>
              <a:t>Софронова замалчивалось, произведения его запрещались, потому что официальная критика приклеила к нему ярлык буржуазно- националистического писателя. Лишь мужественная гражданская позиция и настойчивость учёного – историка профессора Г.П </a:t>
            </a:r>
            <a:r>
              <a:rPr lang="ru-RU" dirty="0" err="1"/>
              <a:t>Башарина</a:t>
            </a:r>
            <a:r>
              <a:rPr lang="ru-RU" dirty="0"/>
              <a:t>, исследовавшего жизнь и творчество </a:t>
            </a:r>
            <a:r>
              <a:rPr lang="ru-RU" dirty="0" err="1"/>
              <a:t>А.Софронова</a:t>
            </a:r>
            <a:r>
              <a:rPr lang="ru-RU" dirty="0"/>
              <a:t>, вернули писателю доброе имя и дали читателям возможность познакомиться с творчеством талантливого писателя и драматурга из плеяды основоположников якутской литературы.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703734" y="188640"/>
            <a:ext cx="2871936" cy="276302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Будущее, прошедшее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настоящее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Запылают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 стихах 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Костром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горящим.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Ото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льда оттаявшим, 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Отогретым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Буду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я тогда 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Якутским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поэтом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  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( « Выслушайте…»)         </a:t>
            </a:r>
            <a:r>
              <a:rPr lang="ru-RU" dirty="0"/>
              <a:t>              </a:t>
            </a:r>
          </a:p>
        </p:txBody>
      </p:sp>
      <p:pic>
        <p:nvPicPr>
          <p:cNvPr id="5" name="Picture 2" descr="C:\Users\Admin\Desktop\анемподист\file.jpegнн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94428" y="2944201"/>
            <a:ext cx="2704790" cy="38019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803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266"/>
            <a:ext cx="8136904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sz="3200" dirty="0">
                <a:effectLst/>
              </a:rPr>
              <a:t>Своеобразие лирики </a:t>
            </a:r>
            <a:r>
              <a:rPr lang="ru-RU" sz="3200" dirty="0" err="1" smtClean="0">
                <a:effectLst/>
              </a:rPr>
              <a:t>А.Софронова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841972"/>
            <a:ext cx="3888432" cy="5899395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«Лирика его- это вся жизнь поэта в правдивом поэтическом пересказе, в искренних переживаниях,</a:t>
            </a:r>
          </a:p>
          <a:p>
            <a:r>
              <a:rPr lang="ru-RU" dirty="0"/>
              <a:t>Это как бы единый лирический дневник,» - так писал о творчестве А.И. Софронова- </a:t>
            </a:r>
            <a:r>
              <a:rPr lang="ru-RU" dirty="0" err="1"/>
              <a:t>Алампа</a:t>
            </a:r>
            <a:r>
              <a:rPr lang="ru-RU" dirty="0"/>
              <a:t> выдающийся русский поэт и прозаик Владимир Солоухин, в переводах которого стихи якутского поэта получили новое рождение. Значительно расширился круг читателей и почитателей творчества  </a:t>
            </a:r>
            <a:r>
              <a:rPr lang="ru-RU" dirty="0" err="1" smtClean="0"/>
              <a:t>Анемподиста</a:t>
            </a:r>
            <a:r>
              <a:rPr lang="ru-RU" dirty="0" smtClean="0"/>
              <a:t> </a:t>
            </a:r>
            <a:r>
              <a:rPr lang="ru-RU" dirty="0"/>
              <a:t>Софронова, мастер слова из Якутии получил достойное признание в литературной среде России.</a:t>
            </a:r>
          </a:p>
          <a:p>
            <a:endParaRPr lang="ru-RU" dirty="0"/>
          </a:p>
        </p:txBody>
      </p:sp>
      <p:pic>
        <p:nvPicPr>
          <p:cNvPr id="5122" name="Picture 2" descr="C:\Users\111\Desktop\якутия\Якутия\DSC_99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48680"/>
            <a:ext cx="4896646" cy="325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11\Desktop\якутия\Якутия\DSC_16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000" y="3824130"/>
            <a:ext cx="4320531" cy="286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86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488832" cy="2808312"/>
          </a:xfrm>
        </p:spPr>
        <p:txBody>
          <a:bodyPr/>
          <a:lstStyle/>
          <a:p>
            <a:pPr marL="0" indent="0" algn="l">
              <a:buNone/>
            </a:pPr>
            <a:r>
              <a:rPr lang="ru-RU" sz="1800" b="0" dirty="0">
                <a:effectLst/>
              </a:rPr>
              <a:t>В его поэтике нашли отражение как национальные, так и общечеловеческие проблемы. Великолепны живописные пейзажи родной земли, изображённые волшебным пером богато одарённого от природы </a:t>
            </a:r>
            <a:br>
              <a:rPr lang="ru-RU" sz="1800" b="0" dirty="0">
                <a:effectLst/>
              </a:rPr>
            </a:br>
            <a:r>
              <a:rPr lang="ru-RU" sz="1800" b="0" dirty="0">
                <a:effectLst/>
              </a:rPr>
              <a:t>художника. Пронзительно искренняя его любовная лирика. В его стихах глубокая философская мудрость,</a:t>
            </a:r>
            <a:br>
              <a:rPr lang="ru-RU" sz="1800" b="0" dirty="0">
                <a:effectLst/>
              </a:rPr>
            </a:br>
            <a:r>
              <a:rPr lang="ru-RU" sz="1800" b="0" dirty="0">
                <a:effectLst/>
              </a:rPr>
              <a:t>неиссякаемый оптимизм, высокая сила духа и неистребимая вера в лучшее будущее для своего народа.</a:t>
            </a:r>
            <a:r>
              <a:rPr lang="ru-RU" b="0" dirty="0">
                <a:effectLst/>
              </a:rPr>
              <a:t/>
            </a:r>
            <a:br>
              <a:rPr lang="ru-RU" b="0" dirty="0">
                <a:effectLst/>
              </a:rPr>
            </a:br>
            <a:endParaRPr lang="ru-RU" b="0" dirty="0"/>
          </a:p>
        </p:txBody>
      </p:sp>
      <p:pic>
        <p:nvPicPr>
          <p:cNvPr id="4099" name="Picture 3" descr="C:\Users\111\Desktop\якутия\Якутия\DSCF1872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53" y="2564904"/>
            <a:ext cx="4535695" cy="30351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395536" y="11266"/>
            <a:ext cx="8136904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l">
              <a:buFont typeface="Georgia" pitchFamily="18" charset="0"/>
              <a:buNone/>
            </a:pPr>
            <a:r>
              <a:rPr lang="ru-RU" sz="2000" dirty="0" smtClean="0">
                <a:effectLst/>
              </a:rPr>
              <a:t>Заключение</a:t>
            </a:r>
            <a:endParaRPr lang="ru-RU" sz="2000" dirty="0"/>
          </a:p>
        </p:txBody>
      </p:sp>
      <p:pic>
        <p:nvPicPr>
          <p:cNvPr id="4098" name="Picture 2" descr="F:\Ленский зака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988" y="3644268"/>
            <a:ext cx="4536332" cy="30348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76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4932040" y="0"/>
            <a:ext cx="4032447" cy="5544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 … Новым взглядом 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На всё посмотрел я вокруг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И подумал я вдруг: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У плохого хорошая есть сторона.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Всё дурное, шальное,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Всё нечистое, злое,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Все невзгоды лихие, 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Словно волны морские,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На нас набегают.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Худа, – правду народ говорит,-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Без добра не бывает.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Если жизнь только радость,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Острых мыслей в тебе- не родится.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Если жизнь только праздник,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Не думать ты будешь – резвиться.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Если солнышко светит,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Забудешь про чёрные ночи,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Если сыт, про голодных 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Совсем вспоминать не захочешь.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Коль добился ты власти,  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То к правде навстречу не выйдешь,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Но наступят несчастья,</a:t>
            </a:r>
            <a:endParaRPr lang="ru-RU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sz="1400" b="1" i="1" dirty="0" smtClean="0">
                <a:solidFill>
                  <a:schemeClr val="accent1">
                    <a:lumMod val="50000"/>
                  </a:schemeClr>
                </a:solidFill>
              </a:rPr>
              <a:t>И снова ты – слышишь и видишь. </a:t>
            </a:r>
            <a:endParaRPr lang="ru-RU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 descr="F:\DSCF19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3016"/>
            <a:ext cx="4574475" cy="3061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F:\Кондакова Анна Егоровна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4581722" cy="3065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21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11\Desktop\якутия\Якутия\Утренний тума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5121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sz="3600" dirty="0" smtClean="0"/>
              <a:t>Использованная литература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7704856" cy="5256584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1)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Башарин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Г. П., А. И. Софронов. Жизнь и творчество. [1886-1935], Якутск, 1969.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2)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Д.К.Максимов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очерк истории Якутского драматического театра;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3) Якутский театр.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П.Никитин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;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4) А.И. Софронов.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Алампа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. Проблемы исследования жизни и творчества. Академия наук республики Саха(Якутия). Институт гуманитарных исследований;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5)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Алампа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. Возвращение. Писатели земли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Олонхо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. Софронов А.И. 2006 год.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Лугинов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Н.В., </a:t>
            </a:r>
            <a:r>
              <a:rPr lang="ru-RU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Рыкунов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Н.Н., Кузьмин А.Т.</a:t>
            </a:r>
          </a:p>
          <a:p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59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466</TotalTime>
  <Words>2043</Words>
  <Application>Microsoft Office PowerPoint</Application>
  <PresentationFormat>Экран (4:3)</PresentationFormat>
  <Paragraphs>217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Воздушный поток</vt:lpstr>
      <vt:lpstr>                           АЛАМПА  Софронов Анемподист              Иванович            (1886 -  1935 г.)  </vt:lpstr>
      <vt:lpstr>            </vt:lpstr>
      <vt:lpstr>Содержание</vt:lpstr>
      <vt:lpstr>Трудное детство</vt:lpstr>
      <vt:lpstr>Становление личности, страсть к знаниям</vt:lpstr>
      <vt:lpstr>Литературный дебют </vt:lpstr>
      <vt:lpstr>Тема родины в творчестве Анемподиста Софронова                </vt:lpstr>
      <vt:lpstr>Увлечение театром</vt:lpstr>
      <vt:lpstr>Софронов – драматург</vt:lpstr>
      <vt:lpstr>Создание якутского национального театра</vt:lpstr>
      <vt:lpstr>Культурно- просветительская деятельность                         Анемподиста Софронова- Алампа </vt:lpstr>
      <vt:lpstr>Личная драма </vt:lpstr>
      <vt:lpstr>Годы ссылки </vt:lpstr>
      <vt:lpstr>Завещание </vt:lpstr>
      <vt:lpstr>Писатель и власть</vt:lpstr>
      <vt:lpstr>Своеобразие лирики А.Софронова</vt:lpstr>
      <vt:lpstr>В его поэтике нашли отражение как национальные, так и общечеловеческие проблемы. Великолепны живописные пейзажи родной земли, изображённые волшебным пером богато одарённого от природы  художника. Пронзительно искренняя его любовная лирика. В его стихах глубокая философская мудрость, неиссякаемый оптимизм, высокая сила духа и неистребимая вера в лучшее будущее для своего народа. </vt:lpstr>
      <vt:lpstr>Презентация PowerPoint</vt:lpstr>
      <vt:lpstr>Использованная литература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АЛАМПА  Софронов Амниподист              Иванович            (1886 -  1935 г.)</dc:title>
  <dc:creator>111</dc:creator>
  <cp:lastModifiedBy>111</cp:lastModifiedBy>
  <cp:revision>39</cp:revision>
  <cp:lastPrinted>2012-02-17T03:45:38Z</cp:lastPrinted>
  <dcterms:created xsi:type="dcterms:W3CDTF">2012-02-17T01:41:55Z</dcterms:created>
  <dcterms:modified xsi:type="dcterms:W3CDTF">2012-02-24T04:35:50Z</dcterms:modified>
</cp:coreProperties>
</file>