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6" r:id="rId6"/>
    <p:sldId id="268" r:id="rId7"/>
    <p:sldId id="260" r:id="rId8"/>
    <p:sldId id="270" r:id="rId9"/>
    <p:sldId id="261" r:id="rId10"/>
    <p:sldId id="262" r:id="rId11"/>
    <p:sldId id="263" r:id="rId12"/>
    <p:sldId id="264" r:id="rId13"/>
  </p:sldIdLst>
  <p:sldSz cx="12192000" cy="6858000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201E-DE8B-4F22-883D-F7847C5CCC2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DD8E1-E89D-482F-91B2-EB6C4E11A2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103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201E-DE8B-4F22-883D-F7847C5CCC2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DD8E1-E89D-482F-91B2-EB6C4E11A2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650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201E-DE8B-4F22-883D-F7847C5CCC2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DD8E1-E89D-482F-91B2-EB6C4E11A2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6253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201E-DE8B-4F22-883D-F7847C5CCC2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DD8E1-E89D-482F-91B2-EB6C4E11A2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509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201E-DE8B-4F22-883D-F7847C5CCC2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DD8E1-E89D-482F-91B2-EB6C4E11A2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096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201E-DE8B-4F22-883D-F7847C5CCC2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DD8E1-E89D-482F-91B2-EB6C4E11A2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177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201E-DE8B-4F22-883D-F7847C5CCC2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DD8E1-E89D-482F-91B2-EB6C4E11A2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596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201E-DE8B-4F22-883D-F7847C5CCC2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DD8E1-E89D-482F-91B2-EB6C4E11A2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692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201E-DE8B-4F22-883D-F7847C5CCC2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DD8E1-E89D-482F-91B2-EB6C4E11A2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353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201E-DE8B-4F22-883D-F7847C5CCC2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DD8E1-E89D-482F-91B2-EB6C4E11A2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216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201E-DE8B-4F22-883D-F7847C5CCC2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DD8E1-E89D-482F-91B2-EB6C4E11A2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729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8201E-DE8B-4F22-883D-F7847C5CCC2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DD8E1-E89D-482F-91B2-EB6C4E11A2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338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0817" y="1444335"/>
            <a:ext cx="9144000" cy="2387600"/>
          </a:xfrm>
        </p:spPr>
        <p:txBody>
          <a:bodyPr>
            <a:noAutofit/>
          </a:bodyPr>
          <a:lstStyle/>
          <a:p>
            <a:pPr algn="l"/>
            <a:r>
              <a:rPr lang="ru-RU" sz="3600" b="1" dirty="0">
                <a:solidFill>
                  <a:schemeClr val="accent6"/>
                </a:solidFill>
              </a:rPr>
              <a:t>Музыкальное сопровождение учебных занятий по </a:t>
            </a:r>
            <a:r>
              <a:rPr lang="ru-RU" sz="3600" b="1" dirty="0" smtClean="0">
                <a:solidFill>
                  <a:schemeClr val="accent6"/>
                </a:solidFill>
              </a:rPr>
              <a:t>дополнительной общеобразовательной общеразвивающей программе</a:t>
            </a:r>
            <a:r>
              <a:rPr lang="ru-RU" sz="3600" b="1" dirty="0" smtClean="0">
                <a:solidFill>
                  <a:schemeClr val="accent6"/>
                </a:solidFill>
              </a:rPr>
              <a:t> </a:t>
            </a:r>
            <a:r>
              <a:rPr lang="ru-RU" sz="3600" b="1" dirty="0">
                <a:solidFill>
                  <a:schemeClr val="accent6"/>
                </a:solidFill>
              </a:rPr>
              <a:t>«Основы хореографии» как одно из условий достижения высоких предметных результатов младших школьников.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11888" y="4542196"/>
            <a:ext cx="9144000" cy="1655762"/>
          </a:xfrm>
        </p:spPr>
        <p:txBody>
          <a:bodyPr>
            <a:normAutofit lnSpcReduction="10000"/>
          </a:bodyPr>
          <a:lstStyle/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dirty="0" smtClean="0"/>
              <a:t>Выполнила: </a:t>
            </a:r>
            <a:endParaRPr lang="ru-RU" dirty="0" smtClean="0"/>
          </a:p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dirty="0" smtClean="0"/>
              <a:t>концертмейстер МОАУ  ДО ДДТ «Вдохновение» </a:t>
            </a:r>
          </a:p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dirty="0" smtClean="0"/>
              <a:t>города Кирова </a:t>
            </a:r>
          </a:p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dirty="0" smtClean="0"/>
              <a:t>Лобанова </a:t>
            </a:r>
            <a:r>
              <a:rPr lang="ru-RU" dirty="0"/>
              <a:t>Ю</a:t>
            </a:r>
            <a:r>
              <a:rPr lang="ru-RU" dirty="0" smtClean="0"/>
              <a:t>лия Николаевна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789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1079" y="326489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chemeClr val="accent6"/>
                </a:solidFill>
              </a:rPr>
              <a:t>Содержание</a:t>
            </a:r>
            <a:endParaRPr lang="ru-RU" b="1" dirty="0">
              <a:solidFill>
                <a:schemeClr val="accent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Введение: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1</a:t>
            </a:r>
            <a:r>
              <a:rPr lang="ru-RU" dirty="0" smtClean="0"/>
              <a:t>. Деятельность </a:t>
            </a:r>
            <a:r>
              <a:rPr lang="ru-RU" dirty="0"/>
              <a:t>концертмейстера в классе хореографии</a:t>
            </a:r>
          </a:p>
          <a:p>
            <a:pPr marL="0" indent="0">
              <a:buNone/>
            </a:pPr>
            <a:r>
              <a:rPr lang="ru-RU" dirty="0"/>
              <a:t>2</a:t>
            </a:r>
            <a:r>
              <a:rPr lang="ru-RU" dirty="0" smtClean="0"/>
              <a:t>. Влияние </a:t>
            </a:r>
            <a:r>
              <a:rPr lang="ru-RU" dirty="0"/>
              <a:t>музыки на совершенствование двигательных навыков детей </a:t>
            </a:r>
          </a:p>
          <a:p>
            <a:pPr marL="0" indent="0">
              <a:buNone/>
            </a:pPr>
            <a:r>
              <a:rPr lang="ru-RU" dirty="0"/>
              <a:t>3. Основные этапы ознакомления с музыкальным сопровождением</a:t>
            </a:r>
          </a:p>
          <a:p>
            <a:pPr marL="0" indent="0">
              <a:buNone/>
            </a:pPr>
            <a:r>
              <a:rPr lang="ru-RU" dirty="0"/>
              <a:t>4. Музыкальное сопровождение учебных занятий младших </a:t>
            </a:r>
            <a:r>
              <a:rPr lang="ru-RU" dirty="0" smtClean="0"/>
              <a:t>школьников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5. Заключение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692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/>
                </a:solidFill>
              </a:rPr>
              <a:t>Введение</a:t>
            </a:r>
            <a:endParaRPr lang="ru-RU" b="1" dirty="0">
              <a:solidFill>
                <a:schemeClr val="accent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1" y="1786988"/>
            <a:ext cx="10515600" cy="435133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sz="4200" dirty="0" smtClean="0"/>
              <a:t>Среди </a:t>
            </a:r>
            <a:r>
              <a:rPr lang="ru-RU" sz="4200" dirty="0"/>
              <a:t>множества форм художественного воспитания подрастающего поколения хореография занимает особое место. Занятия танцем не только учат понимать и создавать прекрасное, они также развивают образное мышление и фантазию, дают гармоничное пластическое развитие, а также </a:t>
            </a:r>
            <a:r>
              <a:rPr lang="ru-RU" sz="4200" dirty="0" smtClean="0"/>
              <a:t>помогают </a:t>
            </a:r>
            <a:r>
              <a:rPr lang="ru-RU" sz="4200" dirty="0"/>
              <a:t>развивать музыкальную и образную выразительность ребенка в творчестве. Хореография обладает огромными возможностями для полноценного эстетического развития </a:t>
            </a:r>
            <a:r>
              <a:rPr lang="ru-RU" sz="4200" dirty="0" smtClean="0"/>
              <a:t>ребенка, </a:t>
            </a:r>
            <a:r>
              <a:rPr lang="ru-RU" sz="4200" dirty="0"/>
              <a:t>раскрытия его внутреннего мира и творческой одаренности.</a:t>
            </a:r>
          </a:p>
          <a:p>
            <a:pPr marL="0" indent="0">
              <a:buNone/>
            </a:pPr>
            <a:r>
              <a:rPr lang="ru-RU" sz="4200" dirty="0" smtClean="0">
                <a:solidFill>
                  <a:schemeClr val="accent6"/>
                </a:solidFill>
              </a:rPr>
              <a:t>	Музыкальное </a:t>
            </a:r>
            <a:r>
              <a:rPr lang="ru-RU" sz="4200" dirty="0">
                <a:solidFill>
                  <a:schemeClr val="accent6"/>
                </a:solidFill>
              </a:rPr>
              <a:t>оформление </a:t>
            </a:r>
            <a:r>
              <a:rPr lang="ru-RU" sz="4200" dirty="0"/>
              <a:t>прививает школьникам эстетический вкус, осознанное отношение к музыкальному </a:t>
            </a:r>
            <a:r>
              <a:rPr lang="ru-RU" sz="4200" dirty="0" smtClean="0"/>
              <a:t>произведению. </a:t>
            </a:r>
            <a:r>
              <a:rPr lang="ru-RU" sz="4200" dirty="0"/>
              <a:t>У</a:t>
            </a:r>
            <a:r>
              <a:rPr lang="ru-RU" sz="4200" dirty="0" smtClean="0"/>
              <a:t>мение </a:t>
            </a:r>
            <a:r>
              <a:rPr lang="ru-RU" sz="4200" dirty="0"/>
              <a:t>слышать музыкальную </a:t>
            </a:r>
            <a:r>
              <a:rPr lang="ru-RU" sz="4200" dirty="0" smtClean="0"/>
              <a:t>фразу </a:t>
            </a:r>
            <a:r>
              <a:rPr lang="ru-RU" sz="4200" dirty="0"/>
              <a:t>помогает ориентироваться в характере музыки, ритмическом рисунке, динамике.</a:t>
            </a:r>
          </a:p>
          <a:p>
            <a:pPr marL="0" indent="0">
              <a:buNone/>
            </a:pPr>
            <a:r>
              <a:rPr lang="ru-RU" sz="4200" dirty="0" smtClean="0"/>
              <a:t>	Именно </a:t>
            </a:r>
            <a:r>
              <a:rPr lang="ru-RU" sz="4200" dirty="0" smtClean="0"/>
              <a:t>хорошо подобранная музыка </a:t>
            </a:r>
            <a:r>
              <a:rPr lang="ru-RU" sz="4200" dirty="0"/>
              <a:t>позволяет с первого урока </a:t>
            </a:r>
            <a:r>
              <a:rPr lang="ru-RU" sz="4200" dirty="0" smtClean="0"/>
              <a:t>избежать </a:t>
            </a:r>
            <a:r>
              <a:rPr lang="ru-RU" sz="4200" dirty="0"/>
              <a:t>формального подхода к самым простым упражнениям.</a:t>
            </a:r>
          </a:p>
          <a:p>
            <a:pPr marL="0" indent="0">
              <a:buNone/>
            </a:pPr>
            <a:r>
              <a:rPr lang="ru-RU" sz="4200" dirty="0" smtClean="0"/>
              <a:t>	Музыкальное </a:t>
            </a:r>
            <a:r>
              <a:rPr lang="ru-RU" sz="4200" dirty="0"/>
              <a:t>сопровождение </a:t>
            </a:r>
            <a:r>
              <a:rPr lang="ru-RU" sz="4200" dirty="0" smtClean="0"/>
              <a:t>урока - </a:t>
            </a:r>
            <a:r>
              <a:rPr lang="ru-RU" sz="4200" dirty="0"/>
              <a:t>дело первостепенной важности. Именно в течение последовательного ряда </a:t>
            </a:r>
            <a:r>
              <a:rPr lang="ru-RU" sz="4200" dirty="0" smtClean="0"/>
              <a:t>занятий </a:t>
            </a:r>
            <a:r>
              <a:rPr lang="ru-RU" sz="4200" dirty="0"/>
              <a:t>ребенок приучается к своеобразному мышлению. Но </a:t>
            </a:r>
            <a:r>
              <a:rPr lang="ru-RU" sz="4200" dirty="0" smtClean="0"/>
              <a:t>что бы </a:t>
            </a:r>
            <a:r>
              <a:rPr lang="ru-RU" sz="4200" dirty="0"/>
              <a:t>воспитанник </a:t>
            </a:r>
            <a:r>
              <a:rPr lang="ru-RU" sz="4200" dirty="0" smtClean="0"/>
              <a:t>ни делал - упражнение </a:t>
            </a:r>
            <a:r>
              <a:rPr lang="ru-RU" sz="4200" dirty="0"/>
              <a:t>или </a:t>
            </a:r>
            <a:r>
              <a:rPr lang="ru-RU" sz="4200" dirty="0" smtClean="0"/>
              <a:t>танец - необходимо </a:t>
            </a:r>
            <a:r>
              <a:rPr lang="ru-RU" sz="4200" dirty="0"/>
              <a:t>выбирать предельно ясные мелодии, особенно на первых этапах 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314036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6"/>
                </a:solidFill>
              </a:rPr>
              <a:t>Деятельность концертмейстера в классе хореографии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	Искусство </a:t>
            </a:r>
            <a:r>
              <a:rPr lang="ru-RU" dirty="0"/>
              <a:t>танца без музыки существовать не может. Поэтому на занятиях в хореографических классах с детьми работают два педагога – хореограф и музыкант (концертмейстер). Дети получают не только физическое развитие, но и музыкальное</a:t>
            </a:r>
            <a:r>
              <a:rPr lang="ru-RU" dirty="0" smtClean="0"/>
              <a:t>.</a:t>
            </a: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dirty="0" smtClean="0"/>
              <a:t>	Успех </a:t>
            </a:r>
            <a:r>
              <a:rPr lang="ru-RU" dirty="0"/>
              <a:t>работы с детьми во многом зависит от того, насколько правильно, выразительно и художественно пианист исполняет музыку, доносит ее содержание до детей. Ясная фразировка, яркие динамические контрасты помогают детям услышать музыку и отразить ее в танцевальных движениях. Музыка и танец в своем гармоничном единстве – прекрасное средство развития эмоциональной сферы детей, основа эстетического воспитания.</a:t>
            </a:r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48079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3493" y="914400"/>
            <a:ext cx="924703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	Программирует </a:t>
            </a:r>
            <a:r>
              <a:rPr lang="ru-RU" sz="2800" dirty="0"/>
              <a:t>и планирует работу в классах педагог- хореограф. </a:t>
            </a:r>
            <a:r>
              <a:rPr lang="ru-RU" sz="2800" dirty="0">
                <a:solidFill>
                  <a:schemeClr val="accent6"/>
                </a:solidFill>
              </a:rPr>
              <a:t>Концертмейстер</a:t>
            </a:r>
            <a:r>
              <a:rPr lang="ru-RU" sz="2800" dirty="0"/>
              <a:t> обязан знать программу и план каждого занятия. Сотворчество педагога–хореографа и концертмейстера необходимо во всех сферах (планирование, реализация программ учебной и постановочной работы). От концертмейстера не зависит построение занятий, это решает хореограф. А вот какова будет отдача, на каком эмоциональном уровне они пройдут, во многом зависит от музыканта, от подобранной и предложенной им музыки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53195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01521" y="797511"/>
            <a:ext cx="87833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800" dirty="0">
                <a:solidFill>
                  <a:schemeClr val="accent6"/>
                </a:solidFill>
              </a:rPr>
              <a:t>Технология</a:t>
            </a:r>
            <a:r>
              <a:rPr lang="ru-RU" sz="2800" dirty="0">
                <a:solidFill>
                  <a:prstClr val="black"/>
                </a:solidFill>
              </a:rPr>
              <a:t> подбора концертмейстером музыкальных произведений базируется на глубоких знаниях системно-хореографического образования и предполагает:</a:t>
            </a:r>
          </a:p>
          <a:p>
            <a:pPr lvl="0" algn="just"/>
            <a:r>
              <a:rPr lang="ru-RU" sz="2800" dirty="0">
                <a:solidFill>
                  <a:prstClr val="black"/>
                </a:solidFill>
              </a:rPr>
              <a:t>- знание школ и направлений танцевального искусства;</a:t>
            </a:r>
          </a:p>
          <a:p>
            <a:pPr lvl="0" algn="just"/>
            <a:r>
              <a:rPr lang="ru-RU" sz="2800" dirty="0">
                <a:solidFill>
                  <a:prstClr val="black"/>
                </a:solidFill>
              </a:rPr>
              <a:t>- знание традиционных форм и этапов обучения детей хореографии;</a:t>
            </a:r>
          </a:p>
          <a:p>
            <a:pPr lvl="0" algn="just"/>
            <a:r>
              <a:rPr lang="ru-RU" sz="2800" dirty="0">
                <a:solidFill>
                  <a:prstClr val="black"/>
                </a:solidFill>
              </a:rPr>
              <a:t>- знание форм построения занятия, образовательных импровизационных моментов.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5963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8048" y="146184"/>
            <a:ext cx="10515600" cy="1325563"/>
          </a:xfrm>
        </p:spPr>
        <p:txBody>
          <a:bodyPr/>
          <a:lstStyle/>
          <a:p>
            <a:r>
              <a:rPr lang="ru-RU" b="1" dirty="0">
                <a:solidFill>
                  <a:schemeClr val="accent6"/>
                </a:solidFill>
              </a:rPr>
              <a:t>Влияние музыки на совершенствование двигательных навыков </a:t>
            </a:r>
            <a:r>
              <a:rPr lang="ru-RU" b="1" dirty="0" smtClean="0">
                <a:solidFill>
                  <a:schemeClr val="accent6"/>
                </a:solidFill>
              </a:rPr>
              <a:t>детей</a:t>
            </a:r>
            <a:endParaRPr lang="ru-RU" b="1" dirty="0">
              <a:solidFill>
                <a:schemeClr val="accent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5169" y="1503653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1800" dirty="0"/>
              <a:t>	</a:t>
            </a:r>
            <a:r>
              <a:rPr lang="ru-RU" sz="2200" dirty="0" smtClean="0"/>
              <a:t>Мы </a:t>
            </a:r>
            <a:r>
              <a:rPr lang="ru-RU" sz="2200" dirty="0"/>
              <a:t>говорим : «Следует научить детей красиво двигаться». Но для </a:t>
            </a:r>
            <a:r>
              <a:rPr lang="ru-RU" sz="2200" dirty="0" smtClean="0"/>
              <a:t>того </a:t>
            </a:r>
            <a:r>
              <a:rPr lang="ru-RU" sz="2200" dirty="0"/>
              <a:t>чтобы это получилось, надо выбрать очень хорошую музыку, воспитать культуру движения на лучших образцах музыкального творчества. Музыка, обладая исключительной силой эмоционального воздействия, сопровождая движения, повышает качество их </a:t>
            </a:r>
            <a:r>
              <a:rPr lang="ru-RU" sz="2200" dirty="0" smtClean="0"/>
              <a:t>исполнения - </a:t>
            </a:r>
            <a:r>
              <a:rPr lang="ru-RU" sz="2200" b="1" i="1" dirty="0"/>
              <a:t>выразительность, ритмичность, четкость, координацию</a:t>
            </a:r>
            <a:r>
              <a:rPr lang="ru-RU" sz="2200" dirty="0"/>
              <a:t>. </a:t>
            </a:r>
            <a:r>
              <a:rPr lang="ru-RU" sz="2200" dirty="0" smtClean="0"/>
              <a:t>Конечно</a:t>
            </a:r>
            <a:r>
              <a:rPr lang="ru-RU" sz="2200" dirty="0"/>
              <a:t>, надо обращать внимание на музыкальность ребенка, его способность пластически отражать особенности музыки- ритмические, темповые, эмоциональные</a:t>
            </a:r>
            <a:r>
              <a:rPr lang="ru-RU" sz="2200" dirty="0" smtClean="0"/>
              <a:t>.</a:t>
            </a:r>
            <a:endParaRPr lang="ru-RU" sz="2200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2200" dirty="0" smtClean="0"/>
              <a:t>	Основное </a:t>
            </a:r>
            <a:r>
              <a:rPr lang="ru-RU" sz="2200" dirty="0"/>
              <a:t>положительные влияние музыки проявляется в улучшении двигательной реакции. Также музыка активизирует </a:t>
            </a:r>
            <a:r>
              <a:rPr lang="ru-RU" sz="2200" b="1" i="1" dirty="0"/>
              <a:t>волевые усилия</a:t>
            </a:r>
            <a:r>
              <a:rPr lang="ru-RU" sz="2200" dirty="0"/>
              <a:t>. Вызывает </a:t>
            </a:r>
            <a:r>
              <a:rPr lang="ru-RU" sz="2200" b="1" i="1" dirty="0"/>
              <a:t>эмоциональные переживания и стремление к творчеству. </a:t>
            </a:r>
            <a:r>
              <a:rPr lang="ru-RU" sz="2200" dirty="0"/>
              <a:t>Она должна быть </a:t>
            </a:r>
            <a:r>
              <a:rPr lang="ru-RU" sz="2200" dirty="0" smtClean="0"/>
              <a:t>ритмичной, жизнерадостной</a:t>
            </a:r>
            <a:r>
              <a:rPr lang="ru-RU" sz="2200" dirty="0"/>
              <a:t>, побуждать к движениям</a:t>
            </a:r>
            <a:r>
              <a:rPr lang="ru-RU" sz="2200" dirty="0" smtClean="0"/>
              <a:t>.</a:t>
            </a:r>
            <a:endParaRPr lang="ru-RU" sz="2200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2200" dirty="0" smtClean="0"/>
              <a:t>	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36650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92428" y="622782"/>
            <a:ext cx="10998558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sz="2200" dirty="0" smtClean="0"/>
              <a:t>На </a:t>
            </a:r>
            <a:r>
              <a:rPr lang="ru-RU" sz="2200" dirty="0"/>
              <a:t>уроках младшего школьного возраста танец проходит в сочетании с игрой, который помогает переработать напряжение чувств, а музыка способствует выражению радости и легкости исполнения движений. Музыкальные игры пользуются у детей популярностью, вызывают у них веселое настроение, укрепляют жизненный тонус. Дети «вживаются» в разнотипные образы, проявляя своеобразный индивидуальный артистизм. Такая работа педагога с ребенком несет в себе ценностно- познавательный смысл, необходимый для личностного и общественного развития детей</a:t>
            </a:r>
            <a:r>
              <a:rPr lang="ru-RU" sz="2200" dirty="0" smtClean="0"/>
              <a:t>.</a:t>
            </a:r>
            <a:endParaRPr lang="ru-RU" sz="2200" dirty="0"/>
          </a:p>
          <a:p>
            <a:pPr algn="just"/>
            <a:r>
              <a:rPr lang="ru-RU" sz="2200" dirty="0" smtClean="0"/>
              <a:t>	Музыкальное </a:t>
            </a:r>
            <a:r>
              <a:rPr lang="ru-RU" sz="2200" dirty="0"/>
              <a:t>сопровождение на занятиях хореографией должно быть непрерывным. Ритмичным и состоять из популярных мелодий.</a:t>
            </a:r>
          </a:p>
          <a:p>
            <a:pPr algn="just"/>
            <a:r>
              <a:rPr lang="ru-RU" sz="2200" dirty="0"/>
              <a:t>	Главная задача хореографа, совместно с концертмейстером, создать у детей младшего школьного возраста эмоциональный настрой во время занятий. Отсюда вытекают требования к музыкальному оформлению занятий:</a:t>
            </a:r>
          </a:p>
          <a:p>
            <a:pPr algn="just"/>
            <a:r>
              <a:rPr lang="ru-RU" sz="2200" dirty="0"/>
              <a:t>  	- правильный подбор музыкального произведения в соответствии с исполненным движением;</a:t>
            </a:r>
          </a:p>
          <a:p>
            <a:pPr algn="just"/>
            <a:r>
              <a:rPr lang="ru-RU" sz="2200" dirty="0"/>
              <a:t>	- художественное и выразительное исполнение музыки.</a:t>
            </a:r>
          </a:p>
          <a:p>
            <a:pPr algn="just"/>
            <a:endParaRPr lang="ru-RU" dirty="0"/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8222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6"/>
                </a:solidFill>
              </a:rPr>
              <a:t>Основные этапы ознакомления с музыкальным </a:t>
            </a:r>
            <a:r>
              <a:rPr lang="ru-RU" b="1" dirty="0" smtClean="0">
                <a:solidFill>
                  <a:schemeClr val="accent6"/>
                </a:solidFill>
              </a:rPr>
              <a:t>сопровождением</a:t>
            </a:r>
            <a:endParaRPr lang="ru-RU" b="1" dirty="0">
              <a:solidFill>
                <a:schemeClr val="accent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>
                <a:solidFill>
                  <a:schemeClr val="accent6"/>
                </a:solidFill>
              </a:rPr>
              <a:t>Первый этап- </a:t>
            </a:r>
            <a:r>
              <a:rPr lang="ru-RU" dirty="0"/>
              <a:t>первоначальное знакомство с музыкальным произведением. В процессе освоения нового музыкального материала участвуют слуховой, зрительный и двигательный анализаторы.</a:t>
            </a:r>
          </a:p>
          <a:p>
            <a:pPr algn="just"/>
            <a:r>
              <a:rPr lang="ru-RU" dirty="0">
                <a:solidFill>
                  <a:schemeClr val="accent6"/>
                </a:solidFill>
              </a:rPr>
              <a:t>Второй этап- </a:t>
            </a:r>
            <a:r>
              <a:rPr lang="ru-RU" dirty="0"/>
              <a:t>формирование умений в области музыкального исполнения движений, восприятия музыкального сопровождения в единстве с движениями. Здесь ставятся задачи: умение исполнять движения в соответствии с характером музыки, углубленное восприятие и передача настроения музыки в движении, координации слуха и характера движений. </a:t>
            </a:r>
          </a:p>
          <a:p>
            <a:pPr algn="just"/>
            <a:r>
              <a:rPr lang="ru-RU" dirty="0">
                <a:solidFill>
                  <a:schemeClr val="accent6"/>
                </a:solidFill>
              </a:rPr>
              <a:t>Третий этап- </a:t>
            </a:r>
            <a:r>
              <a:rPr lang="ru-RU" dirty="0"/>
              <a:t>автоматизация способов выполнения заданий в точном соответствии с характером, темпом, ритмическим рисунком музыкального фрагмента. </a:t>
            </a:r>
          </a:p>
          <a:p>
            <a:pPr marL="0" indent="0" algn="just">
              <a:buNone/>
            </a:pPr>
            <a:r>
              <a:rPr lang="ru-RU" dirty="0" smtClean="0"/>
              <a:t>	В </a:t>
            </a:r>
            <a:r>
              <a:rPr lang="ru-RU" dirty="0"/>
              <a:t>процессе систематической работы, учащиеся приобретают умение слушать музыку, запоминать и узнавать ее. Они проникаются содержанием произведения, красотой формы, образов. У детей развивается интерес и любовь к музыке. Через музыкальные образы дети познают прекрасное в окружающей действительности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278997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accent6"/>
                </a:solidFill>
              </a:rPr>
              <a:t>Музыкальное </a:t>
            </a:r>
            <a:r>
              <a:rPr lang="ru-RU" sz="3600" b="1" dirty="0">
                <a:solidFill>
                  <a:schemeClr val="accent6"/>
                </a:solidFill>
              </a:rPr>
              <a:t>сопровождение учебных занятий младшего школьного </a:t>
            </a:r>
            <a:r>
              <a:rPr lang="ru-RU" sz="3600" b="1" dirty="0" smtClean="0">
                <a:solidFill>
                  <a:schemeClr val="accent6"/>
                </a:solidFill>
              </a:rPr>
              <a:t>возраста</a:t>
            </a:r>
            <a:r>
              <a:rPr lang="ru-RU" sz="3600" b="1" dirty="0"/>
              <a:t/>
            </a:r>
            <a:br>
              <a:rPr lang="ru-RU" sz="3600" b="1" dirty="0"/>
            </a:b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	Выбор </a:t>
            </a:r>
            <a:r>
              <a:rPr lang="ru-RU" dirty="0"/>
              <a:t>музыкального сопровождения определяется характером упражнения, а также уровнем эстетической подготовленности детей. При этом используется музыка из любимых мультфильмов, музыкальных сказок, кинофильмов, понятных детям. Многие музыкальные произведение помогают использовать приемы имитации и подражания, а также образные сравнения, которые повышают эмоциональный фон занятия и способствуют развития мышления, воображения, творческих способностей и познавательной активности. Музыка должна быть доступна восприятию ребенка. Для младших школьников наиболее приемлем умеренно быстрый или умеренно медленный темп.</a:t>
            </a:r>
          </a:p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chemeClr val="accent6"/>
                </a:solidFill>
              </a:rPr>
              <a:t>Музыкальный </a:t>
            </a:r>
            <a:r>
              <a:rPr lang="ru-RU" dirty="0">
                <a:solidFill>
                  <a:schemeClr val="accent6"/>
                </a:solidFill>
              </a:rPr>
              <a:t>темп </a:t>
            </a:r>
            <a:r>
              <a:rPr lang="ru-RU" dirty="0"/>
              <a:t>определяется характером упражнений и должен меняться на протяжении урока.</a:t>
            </a:r>
          </a:p>
          <a:p>
            <a:pPr marL="0" indent="0">
              <a:buNone/>
            </a:pPr>
            <a:r>
              <a:rPr lang="ru-RU" dirty="0" smtClean="0"/>
              <a:t>	Важнейший </a:t>
            </a:r>
            <a:r>
              <a:rPr lang="ru-RU" dirty="0"/>
              <a:t>элемент </a:t>
            </a:r>
            <a:r>
              <a:rPr lang="ru-RU" dirty="0" smtClean="0"/>
              <a:t>музыки - </a:t>
            </a:r>
            <a:r>
              <a:rPr lang="ru-RU" dirty="0">
                <a:solidFill>
                  <a:schemeClr val="accent6"/>
                </a:solidFill>
              </a:rPr>
              <a:t>ритм</a:t>
            </a:r>
            <a:r>
              <a:rPr lang="ru-RU" dirty="0"/>
              <a:t>. Так же характерная особенность- чередование тяжелых звуков с более легкими- это </a:t>
            </a:r>
            <a:r>
              <a:rPr lang="ru-RU" dirty="0">
                <a:solidFill>
                  <a:schemeClr val="accent6"/>
                </a:solidFill>
              </a:rPr>
              <a:t>понятие метра </a:t>
            </a:r>
            <a:r>
              <a:rPr lang="ru-RU" dirty="0"/>
              <a:t>в музыке. Ритм, мелодия, метр, гармония, тембр-в совокупности составляют язык музыки, и концертмейстер учит детей понимать его. Тонкое чувство восприятия музыки развивается у детей во время органичного соединения движения и музыкальной фразы (начало и окончание).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11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250510" cy="1000036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accent6"/>
                </a:solidFill>
              </a:rPr>
              <a:t>Музыкальный репертуар для младшего школьного возраста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654" y="1284712"/>
            <a:ext cx="11203545" cy="4974420"/>
          </a:xfrm>
        </p:spPr>
        <p:txBody>
          <a:bodyPr numCol="3">
            <a:normAutofit fontScale="25000" lnSpcReduction="20000"/>
          </a:bodyPr>
          <a:lstStyle/>
          <a:p>
            <a:pPr marL="0" indent="0">
              <a:buNone/>
            </a:pPr>
            <a:endParaRPr lang="ru-RU" sz="7200" b="1" dirty="0" smtClean="0"/>
          </a:p>
          <a:p>
            <a:pPr marL="0" indent="0">
              <a:buNone/>
            </a:pPr>
            <a:r>
              <a:rPr lang="ru-RU" sz="7200" b="1" dirty="0" smtClean="0"/>
              <a:t>1.Танцевальные </a:t>
            </a:r>
            <a:r>
              <a:rPr lang="ru-RU" sz="7200" b="1" dirty="0"/>
              <a:t>шаги</a:t>
            </a:r>
          </a:p>
          <a:p>
            <a:pPr marL="0" indent="0">
              <a:buNone/>
            </a:pPr>
            <a:r>
              <a:rPr lang="ru-RU" sz="6400" dirty="0"/>
              <a:t>К. Хачатурян. Марш</a:t>
            </a:r>
          </a:p>
          <a:p>
            <a:pPr marL="0" indent="0">
              <a:buNone/>
            </a:pPr>
            <a:r>
              <a:rPr lang="ru-RU" sz="7200" b="1" dirty="0"/>
              <a:t>2. Танцевальный бег</a:t>
            </a:r>
          </a:p>
          <a:p>
            <a:pPr marL="0" indent="0">
              <a:buNone/>
            </a:pPr>
            <a:r>
              <a:rPr lang="ru-RU" sz="6400" b="1" i="1" dirty="0"/>
              <a:t>- легкий бег</a:t>
            </a:r>
          </a:p>
          <a:p>
            <a:pPr marL="0" indent="0">
              <a:buNone/>
            </a:pPr>
            <a:r>
              <a:rPr lang="ru-RU" sz="6400" dirty="0"/>
              <a:t>Р. Шуман «Веселый Крестьянин»</a:t>
            </a:r>
          </a:p>
          <a:p>
            <a:pPr marL="0" indent="0">
              <a:buNone/>
            </a:pPr>
            <a:r>
              <a:rPr lang="ru-RU" sz="6400" b="1" i="1" dirty="0"/>
              <a:t>- бег с высоко поднятыми коленями</a:t>
            </a:r>
          </a:p>
          <a:p>
            <a:pPr marL="0" indent="0">
              <a:buNone/>
            </a:pPr>
            <a:r>
              <a:rPr lang="ru-RU" sz="6400" dirty="0"/>
              <a:t>Н. Александрова «Игра в мяч</a:t>
            </a:r>
            <a:r>
              <a:rPr lang="ru-RU" sz="6400" dirty="0" smtClean="0"/>
              <a:t>»</a:t>
            </a:r>
            <a:endParaRPr lang="ru-RU" sz="6400" dirty="0"/>
          </a:p>
          <a:p>
            <a:pPr marL="0" indent="0">
              <a:buNone/>
            </a:pPr>
            <a:r>
              <a:rPr lang="ru-RU" sz="6400" b="1" i="1" dirty="0"/>
              <a:t>- бег с выбрасыванием ног вперед на 45 градусов</a:t>
            </a:r>
          </a:p>
          <a:p>
            <a:pPr marL="0" indent="0">
              <a:buNone/>
            </a:pPr>
            <a:r>
              <a:rPr lang="ru-RU" sz="6400" dirty="0"/>
              <a:t>Л. А. Беляк «На велосипеде</a:t>
            </a:r>
            <a:r>
              <a:rPr lang="ru-RU" sz="6400" dirty="0" smtClean="0"/>
              <a:t>»</a:t>
            </a:r>
            <a:endParaRPr lang="ru-RU" sz="6400" dirty="0"/>
          </a:p>
          <a:p>
            <a:pPr marL="0" indent="0">
              <a:buNone/>
            </a:pPr>
            <a:r>
              <a:rPr lang="ru-RU" sz="6400" b="1" i="1" dirty="0"/>
              <a:t>- мелкий бег на </a:t>
            </a:r>
            <a:r>
              <a:rPr lang="ru-RU" sz="6400" b="1" i="1" dirty="0" err="1"/>
              <a:t>полупальцах</a:t>
            </a:r>
            <a:endParaRPr lang="ru-RU" sz="6400" b="1" i="1" dirty="0"/>
          </a:p>
          <a:p>
            <a:pPr marL="0" indent="0">
              <a:buNone/>
            </a:pPr>
            <a:r>
              <a:rPr lang="ru-RU" sz="6400" dirty="0"/>
              <a:t>А. </a:t>
            </a:r>
            <a:r>
              <a:rPr lang="ru-RU" sz="6400" dirty="0" err="1"/>
              <a:t>Гедике</a:t>
            </a:r>
            <a:r>
              <a:rPr lang="ru-RU" sz="6400" dirty="0"/>
              <a:t> «Этюд</a:t>
            </a:r>
            <a:r>
              <a:rPr lang="ru-RU" sz="6400" dirty="0" smtClean="0"/>
              <a:t>»</a:t>
            </a:r>
            <a:endParaRPr lang="ru-RU" sz="6400" dirty="0"/>
          </a:p>
          <a:p>
            <a:pPr marL="0" indent="0">
              <a:buNone/>
            </a:pPr>
            <a:r>
              <a:rPr lang="ru-RU" sz="7200" b="1" dirty="0"/>
              <a:t>3. Галоп</a:t>
            </a:r>
          </a:p>
          <a:p>
            <a:pPr marL="0" indent="0">
              <a:buNone/>
            </a:pPr>
            <a:r>
              <a:rPr lang="ru-RU" sz="6400" b="1" i="1" dirty="0"/>
              <a:t>- обычный</a:t>
            </a:r>
          </a:p>
          <a:p>
            <a:pPr marL="0" indent="0">
              <a:buNone/>
            </a:pPr>
            <a:r>
              <a:rPr lang="ru-RU" sz="6400" dirty="0"/>
              <a:t>Э. Григ «Поэтическая картинка»</a:t>
            </a:r>
          </a:p>
          <a:p>
            <a:pPr marL="0" indent="0">
              <a:buNone/>
            </a:pPr>
            <a:r>
              <a:rPr lang="ru-RU" sz="6400" b="1" i="1" dirty="0"/>
              <a:t>- с разворотом</a:t>
            </a:r>
          </a:p>
          <a:p>
            <a:pPr marL="0" indent="0">
              <a:buNone/>
            </a:pPr>
            <a:r>
              <a:rPr lang="ru-RU" sz="6400" dirty="0"/>
              <a:t>А. </a:t>
            </a:r>
            <a:r>
              <a:rPr lang="ru-RU" sz="6400" dirty="0" err="1"/>
              <a:t>Гедике</a:t>
            </a:r>
            <a:r>
              <a:rPr lang="ru-RU" sz="6400" dirty="0"/>
              <a:t> </a:t>
            </a:r>
            <a:r>
              <a:rPr lang="ru-RU" sz="6400" dirty="0" smtClean="0"/>
              <a:t>Этюд</a:t>
            </a:r>
          </a:p>
          <a:p>
            <a:pPr marL="0" indent="0">
              <a:buNone/>
            </a:pPr>
            <a:endParaRPr lang="ru-RU" sz="7200" b="1" dirty="0" smtClean="0"/>
          </a:p>
          <a:p>
            <a:pPr marL="0" indent="0">
              <a:buNone/>
            </a:pPr>
            <a:endParaRPr lang="ru-RU" sz="7200" b="1" dirty="0"/>
          </a:p>
          <a:p>
            <a:pPr marL="0" indent="0">
              <a:buNone/>
            </a:pPr>
            <a:r>
              <a:rPr lang="ru-RU" sz="7200" b="1" dirty="0" smtClean="0"/>
              <a:t>4. Подскок</a:t>
            </a:r>
          </a:p>
          <a:p>
            <a:pPr marL="0" indent="0">
              <a:buNone/>
            </a:pPr>
            <a:r>
              <a:rPr lang="ru-RU" sz="6400" dirty="0" smtClean="0"/>
              <a:t>П. Чайковский «Шалунья»</a:t>
            </a:r>
          </a:p>
          <a:p>
            <a:pPr marL="0" indent="0">
              <a:buNone/>
            </a:pPr>
            <a:r>
              <a:rPr lang="ru-RU" sz="7200" b="1" dirty="0" smtClean="0"/>
              <a:t>5. Перестроения</a:t>
            </a:r>
          </a:p>
          <a:p>
            <a:pPr marL="0" indent="0">
              <a:buNone/>
            </a:pPr>
            <a:r>
              <a:rPr lang="ru-RU" sz="6400" dirty="0" smtClean="0"/>
              <a:t>С. Прокофьев Марш</a:t>
            </a:r>
          </a:p>
          <a:p>
            <a:pPr marL="0" indent="0">
              <a:buNone/>
            </a:pPr>
            <a:r>
              <a:rPr lang="ru-RU" sz="7200" b="1" dirty="0" smtClean="0"/>
              <a:t>6. Полька</a:t>
            </a:r>
          </a:p>
          <a:p>
            <a:pPr marL="0" indent="0">
              <a:buNone/>
            </a:pPr>
            <a:r>
              <a:rPr lang="ru-RU" sz="6400" dirty="0" smtClean="0"/>
              <a:t>П. Чайковский «Полька»</a:t>
            </a:r>
          </a:p>
          <a:p>
            <a:pPr marL="0" indent="0">
              <a:buNone/>
            </a:pPr>
            <a:r>
              <a:rPr lang="ru-RU" sz="6400" dirty="0" smtClean="0"/>
              <a:t>С. Рахманинов «Полька»</a:t>
            </a:r>
          </a:p>
          <a:p>
            <a:pPr marL="0" indent="0">
              <a:buNone/>
            </a:pPr>
            <a:r>
              <a:rPr lang="ru-RU" sz="7200" b="1" dirty="0" smtClean="0"/>
              <a:t>7. Экзерсис у станка</a:t>
            </a:r>
          </a:p>
          <a:p>
            <a:pPr marL="0" indent="0">
              <a:buNone/>
            </a:pPr>
            <a:r>
              <a:rPr lang="ru-RU" sz="6400" b="1" i="1" dirty="0" smtClean="0"/>
              <a:t>- </a:t>
            </a:r>
            <a:r>
              <a:rPr lang="en-US" sz="6400" b="1" i="1" dirty="0" smtClean="0"/>
              <a:t>demi</a:t>
            </a:r>
            <a:r>
              <a:rPr lang="ru-RU" sz="6400" b="1" i="1" dirty="0" smtClean="0"/>
              <a:t>’ </a:t>
            </a:r>
            <a:r>
              <a:rPr lang="en-US" sz="6400" b="1" i="1" dirty="0" smtClean="0"/>
              <a:t>grand </a:t>
            </a:r>
            <a:r>
              <a:rPr lang="en-US" sz="6400" b="1" i="1" dirty="0" err="1" smtClean="0"/>
              <a:t>plie</a:t>
            </a:r>
            <a:r>
              <a:rPr lang="en-US" sz="6400" b="1" i="1" dirty="0" smtClean="0"/>
              <a:t> </a:t>
            </a:r>
            <a:r>
              <a:rPr lang="ru-RU" sz="6400" b="1" i="1" dirty="0" smtClean="0"/>
              <a:t>по позициям</a:t>
            </a:r>
          </a:p>
          <a:p>
            <a:pPr marL="0" indent="0">
              <a:buNone/>
            </a:pPr>
            <a:r>
              <a:rPr lang="ru-RU" sz="6400" dirty="0" smtClean="0"/>
              <a:t>Ф. Шопен. Ноктюрн</a:t>
            </a:r>
          </a:p>
          <a:p>
            <a:pPr marL="0" indent="0">
              <a:buNone/>
            </a:pPr>
            <a:r>
              <a:rPr lang="ru-RU" sz="6400" b="1" i="1" dirty="0" smtClean="0"/>
              <a:t>- </a:t>
            </a:r>
            <a:r>
              <a:rPr lang="en-US" sz="6400" b="1" i="1" dirty="0" err="1" smtClean="0"/>
              <a:t>battment</a:t>
            </a:r>
            <a:r>
              <a:rPr lang="en-US" sz="6400" b="1" i="1" dirty="0" smtClean="0"/>
              <a:t> </a:t>
            </a:r>
            <a:r>
              <a:rPr lang="en-US" sz="6400" b="1" i="1" dirty="0" err="1" smtClean="0"/>
              <a:t>tendu</a:t>
            </a:r>
            <a:r>
              <a:rPr lang="en-US" sz="6400" b="1" i="1" dirty="0" smtClean="0"/>
              <a:t> </a:t>
            </a:r>
            <a:r>
              <a:rPr lang="ru-RU" sz="6400" b="1" i="1" dirty="0" smtClean="0"/>
              <a:t>из 1 позиции</a:t>
            </a:r>
          </a:p>
          <a:p>
            <a:pPr marL="0" indent="0">
              <a:buNone/>
            </a:pPr>
            <a:r>
              <a:rPr lang="ru-RU" sz="6400" dirty="0" smtClean="0"/>
              <a:t>К. </a:t>
            </a:r>
            <a:r>
              <a:rPr lang="ru-RU" sz="6400" dirty="0" err="1" smtClean="0"/>
              <a:t>Молдобасанов</a:t>
            </a:r>
            <a:r>
              <a:rPr lang="ru-RU" sz="6400" dirty="0" smtClean="0"/>
              <a:t> «Веселый марш»</a:t>
            </a:r>
          </a:p>
          <a:p>
            <a:pPr marL="0" indent="0">
              <a:buNone/>
            </a:pPr>
            <a:r>
              <a:rPr lang="ru-RU" sz="6400" b="1" i="1" dirty="0" smtClean="0"/>
              <a:t>-</a:t>
            </a:r>
            <a:r>
              <a:rPr lang="en-US" sz="6400" b="1" i="1" dirty="0" err="1" smtClean="0"/>
              <a:t>battment</a:t>
            </a:r>
            <a:r>
              <a:rPr lang="en-US" sz="6400" b="1" i="1" dirty="0" smtClean="0"/>
              <a:t> </a:t>
            </a:r>
            <a:r>
              <a:rPr lang="en-US" sz="6400" b="1" i="1" dirty="0" err="1" smtClean="0"/>
              <a:t>tendu</a:t>
            </a:r>
            <a:r>
              <a:rPr lang="en-US" sz="6400" b="1" i="1" dirty="0" smtClean="0"/>
              <a:t> </a:t>
            </a:r>
            <a:r>
              <a:rPr lang="en-US" sz="6400" b="1" i="1" dirty="0" err="1" smtClean="0"/>
              <a:t>iete</a:t>
            </a:r>
            <a:r>
              <a:rPr lang="ru-RU" sz="6400" b="1" i="1" dirty="0" smtClean="0"/>
              <a:t> из 1 позиции</a:t>
            </a:r>
          </a:p>
          <a:p>
            <a:pPr marL="0" indent="0">
              <a:buNone/>
            </a:pPr>
            <a:r>
              <a:rPr lang="ru-RU" sz="6400" dirty="0" smtClean="0"/>
              <a:t>С. </a:t>
            </a:r>
            <a:r>
              <a:rPr lang="ru-RU" sz="6400" dirty="0" err="1" smtClean="0"/>
              <a:t>Насидзе</a:t>
            </a:r>
            <a:r>
              <a:rPr lang="ru-RU" sz="6400" dirty="0" smtClean="0"/>
              <a:t>  « Попрыгунья»</a:t>
            </a:r>
          </a:p>
          <a:p>
            <a:pPr marL="0" indent="0">
              <a:buNone/>
            </a:pPr>
            <a:endParaRPr lang="ru-RU" sz="6400" b="1" i="1" dirty="0" smtClean="0"/>
          </a:p>
          <a:p>
            <a:pPr marL="0" indent="0">
              <a:buNone/>
            </a:pPr>
            <a:endParaRPr lang="ru-RU" sz="6400" b="1" i="1" dirty="0"/>
          </a:p>
          <a:p>
            <a:pPr marL="0" indent="0">
              <a:buNone/>
            </a:pPr>
            <a:endParaRPr lang="ru-RU" sz="6400" b="1" i="1" dirty="0" smtClean="0"/>
          </a:p>
          <a:p>
            <a:pPr marL="0" indent="0">
              <a:buNone/>
            </a:pPr>
            <a:endParaRPr lang="ru-RU" sz="6400" b="1" i="1" dirty="0"/>
          </a:p>
          <a:p>
            <a:pPr marL="0" indent="0">
              <a:buNone/>
            </a:pPr>
            <a:r>
              <a:rPr lang="ru-RU" sz="6400" b="1" i="1" dirty="0" smtClean="0"/>
              <a:t>- с разворотом</a:t>
            </a:r>
          </a:p>
          <a:p>
            <a:pPr marL="0" indent="0">
              <a:buNone/>
            </a:pPr>
            <a:r>
              <a:rPr lang="ru-RU" sz="6400" dirty="0" smtClean="0"/>
              <a:t>Э. Григ «Поэтическая картинка», №6</a:t>
            </a:r>
          </a:p>
          <a:p>
            <a:pPr marL="0" indent="0">
              <a:buNone/>
            </a:pPr>
            <a:r>
              <a:rPr lang="ru-RU" sz="6400" dirty="0" smtClean="0"/>
              <a:t>Обр</a:t>
            </a:r>
            <a:r>
              <a:rPr lang="ru-RU" sz="6400" dirty="0"/>
              <a:t>. Локтева «Не стучи, не греми»</a:t>
            </a:r>
          </a:p>
          <a:p>
            <a:pPr marL="0" indent="0">
              <a:buNone/>
            </a:pPr>
            <a:r>
              <a:rPr lang="ru-RU" sz="6400" dirty="0"/>
              <a:t>Л. </a:t>
            </a:r>
            <a:r>
              <a:rPr lang="ru-RU" sz="6400" dirty="0" err="1"/>
              <a:t>Абелян</a:t>
            </a:r>
            <a:r>
              <a:rPr lang="ru-RU" sz="6400" dirty="0"/>
              <a:t> «Песенка про хомячка»</a:t>
            </a:r>
          </a:p>
          <a:p>
            <a:pPr marL="0" indent="0">
              <a:buNone/>
            </a:pPr>
            <a:r>
              <a:rPr lang="ru-RU" sz="7200" b="1" dirty="0" smtClean="0"/>
              <a:t>8. </a:t>
            </a:r>
            <a:r>
              <a:rPr lang="ru-RU" sz="7200" b="1" dirty="0" smtClean="0"/>
              <a:t>Перестроения</a:t>
            </a:r>
            <a:endParaRPr lang="ru-RU" sz="7200" b="1" dirty="0"/>
          </a:p>
          <a:p>
            <a:pPr marL="0" indent="0">
              <a:buNone/>
            </a:pPr>
            <a:r>
              <a:rPr lang="ru-RU" sz="6400" dirty="0"/>
              <a:t>Ю. Богословский « Марш»</a:t>
            </a:r>
          </a:p>
          <a:p>
            <a:pPr marL="0" indent="0">
              <a:buNone/>
            </a:pPr>
            <a:r>
              <a:rPr lang="ru-RU" sz="6400" dirty="0"/>
              <a:t>С. Прокофьев «Марш»</a:t>
            </a:r>
          </a:p>
          <a:p>
            <a:pPr marL="0" indent="0">
              <a:buNone/>
            </a:pPr>
            <a:r>
              <a:rPr lang="ru-RU" sz="7200" b="1" dirty="0" smtClean="0"/>
              <a:t>9. </a:t>
            </a:r>
            <a:r>
              <a:rPr lang="ru-RU" sz="7200" b="1" dirty="0" smtClean="0"/>
              <a:t>Партерная </a:t>
            </a:r>
            <a:r>
              <a:rPr lang="ru-RU" sz="7200" b="1" dirty="0"/>
              <a:t>гимнастика</a:t>
            </a:r>
          </a:p>
          <a:p>
            <a:pPr marL="0" indent="0">
              <a:buNone/>
            </a:pPr>
            <a:r>
              <a:rPr lang="ru-RU" sz="6400" dirty="0" smtClean="0"/>
              <a:t>А</a:t>
            </a:r>
            <a:r>
              <a:rPr lang="ru-RU" sz="6400" dirty="0"/>
              <a:t>. </a:t>
            </a:r>
            <a:r>
              <a:rPr lang="ru-RU" sz="6400" dirty="0" err="1"/>
              <a:t>Гондельвейзер</a:t>
            </a:r>
            <a:r>
              <a:rPr lang="ru-RU" sz="6400" dirty="0"/>
              <a:t> «Песня без слов»</a:t>
            </a:r>
          </a:p>
          <a:p>
            <a:pPr marL="0" indent="0">
              <a:buNone/>
            </a:pPr>
            <a:r>
              <a:rPr lang="ru-RU" sz="6400" dirty="0"/>
              <a:t>М. </a:t>
            </a:r>
            <a:r>
              <a:rPr lang="ru-RU" sz="6400" dirty="0" err="1"/>
              <a:t>Броннер</a:t>
            </a:r>
            <a:r>
              <a:rPr lang="ru-RU" sz="6400" dirty="0"/>
              <a:t> «Прогулка»</a:t>
            </a:r>
          </a:p>
          <a:p>
            <a:pPr marL="0" indent="0">
              <a:buNone/>
            </a:pPr>
            <a:r>
              <a:rPr lang="ru-RU" sz="6400" dirty="0"/>
              <a:t>В. Дехтярев «Вальс»</a:t>
            </a:r>
          </a:p>
          <a:p>
            <a:pPr marL="0" indent="0">
              <a:buNone/>
            </a:pPr>
            <a:r>
              <a:rPr lang="ru-RU" sz="6400" dirty="0"/>
              <a:t>Р. Шуман «Пьеса»</a:t>
            </a:r>
          </a:p>
          <a:p>
            <a:pPr marL="0" indent="0">
              <a:buNone/>
            </a:pPr>
            <a:r>
              <a:rPr lang="ru-RU" sz="6400" dirty="0"/>
              <a:t>А. Хачатурян «Романс»</a:t>
            </a:r>
          </a:p>
          <a:p>
            <a:pPr marL="0" indent="0">
              <a:buNone/>
            </a:pPr>
            <a:r>
              <a:rPr lang="ru-RU" sz="7200" b="1" dirty="0" smtClean="0"/>
              <a:t>10. </a:t>
            </a:r>
            <a:r>
              <a:rPr lang="ru-RU" sz="7200" b="1" dirty="0" smtClean="0"/>
              <a:t>Прыжки</a:t>
            </a:r>
            <a:endParaRPr lang="ru-RU" sz="7200" b="1" dirty="0"/>
          </a:p>
          <a:p>
            <a:pPr marL="0" indent="0">
              <a:buNone/>
            </a:pPr>
            <a:r>
              <a:rPr lang="ru-RU" sz="6400" dirty="0" err="1"/>
              <a:t>А.Гедике</a:t>
            </a:r>
            <a:r>
              <a:rPr lang="ru-RU" sz="6400" dirty="0"/>
              <a:t> «Этюд»</a:t>
            </a:r>
          </a:p>
          <a:p>
            <a:pPr marL="0" indent="0">
              <a:buNone/>
            </a:pPr>
            <a:r>
              <a:rPr lang="ru-RU" sz="6400" dirty="0"/>
              <a:t>Д. Шостакович «Шарманка»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08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6"/>
                </a:solidFill>
              </a:rPr>
              <a:t>Заключение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	Педагогическая </a:t>
            </a:r>
            <a:r>
              <a:rPr lang="ru-RU" dirty="0"/>
              <a:t>сторона деятельности концертмейстера отчетливо выявляется в работе с учащимися хореографического класса. Мастерство концертмейстера глубоко специфично, поэтому требует от него разносторонних </a:t>
            </a:r>
            <a:r>
              <a:rPr lang="ru-RU" dirty="0" smtClean="0"/>
              <a:t>музыкально-исполнительских </a:t>
            </a:r>
            <a:r>
              <a:rPr lang="ru-RU" dirty="0"/>
              <a:t>дарований, отличного музыкального слуха. Концертмейстер всегда остается «в тени», его работа растворяется в общем труде всего коллектива и труд по своему предназначению сродни труду педагога.</a:t>
            </a:r>
          </a:p>
          <a:p>
            <a:pPr marL="0" indent="0">
              <a:buNone/>
            </a:pPr>
            <a:r>
              <a:rPr lang="ru-RU" dirty="0" smtClean="0"/>
              <a:t>	В </a:t>
            </a:r>
            <a:r>
              <a:rPr lang="ru-RU" dirty="0"/>
              <a:t>том, как пользоваться несметным богатством музыкальной культуры, как выбирать музыкальный материал для целей и задач каждого отдельного урока, как научить воспринимать музыку всем сердцем и душой – лучший советчик и помощник педагогу- хореографу – концертмейстер, который помогает развитию музыкального мышления юных танцоров, видению художественного образа.</a:t>
            </a:r>
          </a:p>
          <a:p>
            <a:pPr marL="0" indent="0">
              <a:buNone/>
            </a:pPr>
            <a:r>
              <a:rPr lang="ru-RU" smtClean="0"/>
              <a:t>	Работая </a:t>
            </a:r>
            <a:r>
              <a:rPr lang="ru-RU" dirty="0"/>
              <a:t>более десяти лет концертмейстером в школе современного танца «</a:t>
            </a:r>
            <a:r>
              <a:rPr lang="ru-RU" dirty="0" err="1"/>
              <a:t>Мелиссента</a:t>
            </a:r>
            <a:r>
              <a:rPr lang="ru-RU" dirty="0"/>
              <a:t>», я </a:t>
            </a:r>
            <a:r>
              <a:rPr lang="ru-RU" dirty="0" smtClean="0"/>
              <a:t>поняла, </a:t>
            </a:r>
            <a:r>
              <a:rPr lang="ru-RU" dirty="0"/>
              <a:t>какое огромное значение </a:t>
            </a:r>
            <a:r>
              <a:rPr lang="ru-RU" dirty="0" smtClean="0"/>
              <a:t>имеет </a:t>
            </a:r>
            <a:r>
              <a:rPr lang="ru-RU" dirty="0"/>
              <a:t>присутствие опытного концертмейстера и его помощь </a:t>
            </a:r>
            <a:r>
              <a:rPr lang="ru-RU" dirty="0" smtClean="0"/>
              <a:t>педагогу-хореографу </a:t>
            </a:r>
            <a:r>
              <a:rPr lang="ru-RU" dirty="0"/>
              <a:t>в творческом процессе. На занятиях </a:t>
            </a:r>
            <a:r>
              <a:rPr lang="ru-RU" dirty="0" smtClean="0"/>
              <a:t>по хореографии </a:t>
            </a:r>
            <a:r>
              <a:rPr lang="ru-RU" dirty="0"/>
              <a:t>младшего школьного возраста я стараюсь своим исполнением на </a:t>
            </a:r>
            <a:r>
              <a:rPr lang="ru-RU" dirty="0" smtClean="0"/>
              <a:t>фортепиано </a:t>
            </a:r>
            <a:r>
              <a:rPr lang="ru-RU" dirty="0"/>
              <a:t>всесторонне развить ребенка через музыкально- ритмическое </a:t>
            </a:r>
            <a:r>
              <a:rPr lang="ru-RU" dirty="0" smtClean="0"/>
              <a:t>воспитание.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842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3fd324744109117495fe05cbf902bb4e9b97a56"/>
</p:tagLst>
</file>

<file path=ppt/theme/theme1.xml><?xml version="1.0" encoding="utf-8"?>
<a:theme xmlns:a="http://schemas.openxmlformats.org/drawingml/2006/main" name="Office Theme">
  <a:themeElements>
    <a:clrScheme name="Красный и оранжевый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</TotalTime>
  <Words>489</Words>
  <Application>Microsoft Office PowerPoint</Application>
  <PresentationFormat>Широкоэкранный</PresentationFormat>
  <Paragraphs>101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Музыкальное сопровождение учебных занятий по дополнительной общеобразовательной общеразвивающей программе «Основы хореографии» как одно из условий достижения высоких предметных результатов младших школьников.</vt:lpstr>
      <vt:lpstr>Содержание</vt:lpstr>
      <vt:lpstr>Введение</vt:lpstr>
      <vt:lpstr>Деятельность концертмейстера в классе хореографии</vt:lpstr>
      <vt:lpstr>Презентация PowerPoint</vt:lpstr>
      <vt:lpstr>Презентация PowerPoint</vt:lpstr>
      <vt:lpstr>Влияние музыки на совершенствование двигательных навыков детей</vt:lpstr>
      <vt:lpstr>Презентация PowerPoint</vt:lpstr>
      <vt:lpstr>Основные этапы ознакомления с музыкальным сопровождением</vt:lpstr>
      <vt:lpstr>Музыкальное сопровождение учебных занятий младшего школьного возраста </vt:lpstr>
      <vt:lpstr>Музыкальный репертуар для младшего школьного возраста</vt:lpstr>
      <vt:lpstr>Заключение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Музыкальное сопровождение учебных занятий по ДООП «Основы хореографии» как одно из условий достижения высоких предметных результатов младших школьников.</dc:title>
  <dc:creator>User</dc:creator>
  <cp:lastModifiedBy>Аттестация</cp:lastModifiedBy>
  <cp:revision>14</cp:revision>
  <dcterms:created xsi:type="dcterms:W3CDTF">2019-06-26T07:48:49Z</dcterms:created>
  <dcterms:modified xsi:type="dcterms:W3CDTF">2019-10-10T08:26:24Z</dcterms:modified>
</cp:coreProperties>
</file>