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7796A-FB96-4F7F-ACA3-F8A8CA5D5954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96549-07FC-4558-BA5F-FC3399EFC9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518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96549-07FC-4558-BA5F-FC3399EFC9B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039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96549-07FC-4558-BA5F-FC3399EFC9B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459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prstTxWarp prst="textPlain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Свойства логарифмов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2000" y="5085184"/>
            <a:ext cx="6858000" cy="936104"/>
          </a:xfrm>
        </p:spPr>
        <p:txBody>
          <a:bodyPr>
            <a:normAutofit fontScale="92500"/>
          </a:bodyPr>
          <a:lstStyle/>
          <a:p>
            <a:r>
              <a:rPr lang="ru-RU" sz="2200" b="1" dirty="0">
                <a:solidFill>
                  <a:srgbClr val="002060"/>
                </a:solidFill>
              </a:rPr>
              <a:t>Выполнила учитель математики </a:t>
            </a:r>
          </a:p>
          <a:p>
            <a:r>
              <a:rPr lang="ru-RU" sz="2200" b="1" dirty="0">
                <a:solidFill>
                  <a:srgbClr val="002060"/>
                </a:solidFill>
              </a:rPr>
              <a:t>МБОУ «СОШ с. </a:t>
            </a:r>
            <a:r>
              <a:rPr lang="ru-RU" sz="2200" b="1" dirty="0" err="1">
                <a:solidFill>
                  <a:srgbClr val="002060"/>
                </a:solidFill>
              </a:rPr>
              <a:t>Малокурильское</a:t>
            </a:r>
            <a:r>
              <a:rPr lang="ru-RU" sz="2200" b="1" dirty="0">
                <a:solidFill>
                  <a:srgbClr val="002060"/>
                </a:solidFill>
              </a:rPr>
              <a:t>»  Илларионова И.М.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571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27584" y="692696"/>
                <a:ext cx="7543800" cy="5407496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r>
                  <a:rPr lang="ru-RU" sz="2900" dirty="0"/>
                  <a:t>После введения нового понятия логарифма и новой операции логарифмирования необходимо изучить их свойства. Это необходимо для более эффективного решения самых разнообразных задач. Рассмотрим ряд теорем.</a:t>
                </a:r>
              </a:p>
              <a:p>
                <a:pPr marL="0" indent="0">
                  <a:buNone/>
                </a:pPr>
                <a:r>
                  <a:rPr lang="ru-RU" sz="2900" b="1" dirty="0">
                    <a:solidFill>
                      <a:srgbClr val="0070C0"/>
                    </a:solidFill>
                  </a:rPr>
                  <a:t>Теорема 1.</a:t>
                </a:r>
              </a:p>
              <a:p>
                <a:pPr marL="0" indent="0">
                  <a:buNone/>
                </a:pPr>
                <a:r>
                  <a:rPr lang="ru-RU" sz="2900" dirty="0"/>
                  <a:t>Логарифм произведения двух положительных чисел равен сумме логарифмов этих чисел, т.е.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(</m:t>
                        </m:r>
                      </m:e>
                    </m:func>
                    <m:r>
                      <a:rPr lang="ru-RU" sz="2900" i="1">
                        <a:solidFill>
                          <a:srgbClr val="0070C0"/>
                        </a:solidFill>
                        <a:latin typeface="Cambria Math"/>
                      </a:rPr>
                      <m:t>𝑏𝑐</m:t>
                    </m:r>
                    <m:r>
                      <a:rPr lang="ru-RU" sz="2900" i="1">
                        <a:solidFill>
                          <a:srgbClr val="0070C0"/>
                        </a:solidFill>
                        <a:latin typeface="Cambria Math"/>
                      </a:rPr>
                      <m:t>)= </m:t>
                    </m:r>
                    <m:func>
                      <m:funcPr>
                        <m:ctrlPr>
                          <a:rPr lang="ru-RU" sz="29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ru-RU" sz="29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+ </m:t>
                        </m:r>
                        <m:func>
                          <m:funcPr>
                            <m:ctrlP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ru-RU" sz="2900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ru-RU" sz="2900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9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ru-RU" sz="29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</m:func>
                      </m:e>
                    </m:func>
                  </m:oMath>
                </a14:m>
                <a:r>
                  <a:rPr lang="ru-RU" sz="2900" dirty="0">
                    <a:solidFill>
                      <a:srgbClr val="0070C0"/>
                    </a:solidFill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sz="2900" dirty="0"/>
                  <a:t>Докажем это утверждение. Обратите внимание на доказательство, т.к. подобная схема используется и при рассмотрении других свойств логарифмов и основана на свойствах степеней.</a:t>
                </a:r>
              </a:p>
              <a:p>
                <a:pPr marL="0" indent="0">
                  <a:buNone/>
                </a:pPr>
                <a:r>
                  <a:rPr lang="ru-RU" sz="2900" dirty="0"/>
                  <a:t>Обозначим: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latin typeface="Cambria Math"/>
                          </a:rPr>
                          <m:t>(</m:t>
                        </m:r>
                      </m:e>
                    </m:func>
                    <m:r>
                      <a:rPr lang="ru-RU" sz="2900" i="1">
                        <a:latin typeface="Cambria Math"/>
                      </a:rPr>
                      <m:t>𝑏𝑐</m:t>
                    </m:r>
                    <m:r>
                      <a:rPr lang="ru-RU" sz="2900" i="1">
                        <a:latin typeface="Cambria Math"/>
                      </a:rPr>
                      <m:t>)= </m:t>
                    </m:r>
                  </m:oMath>
                </a14:m>
                <a:r>
                  <a:rPr lang="en-US" sz="2900" dirty="0"/>
                  <a:t>x</a:t>
                </a:r>
                <a:r>
                  <a:rPr lang="ru-RU" sz="2900" dirty="0"/>
                  <a:t>,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900" i="1">
                            <a:latin typeface="Cambria Math"/>
                          </a:rPr>
                          <m:t>𝑏</m:t>
                        </m:r>
                        <m:r>
                          <a:rPr lang="en-US" sz="2900" i="1">
                            <a:latin typeface="Cambria Math"/>
                          </a:rPr>
                          <m:t>=</m:t>
                        </m:r>
                        <m:r>
                          <a:rPr lang="en-US" sz="2900" i="1">
                            <a:latin typeface="Cambria Math"/>
                          </a:rPr>
                          <m:t>𝑦</m:t>
                        </m:r>
                        <m:r>
                          <a:rPr lang="en-US" sz="2900" i="1">
                            <a:latin typeface="Cambria Math"/>
                          </a:rPr>
                          <m:t> и </m:t>
                        </m:r>
                        <m:func>
                          <m:func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ru-RU" sz="29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ru-RU" sz="290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900" i="1"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ru-RU" sz="2900" i="1">
                                <a:latin typeface="Cambria Math"/>
                              </a:rPr>
                              <m:t>𝑐</m:t>
                            </m:r>
                          </m:e>
                        </m:func>
                      </m:e>
                    </m:func>
                  </m:oMath>
                </a14:m>
                <a:r>
                  <a:rPr lang="en-US" sz="2900" dirty="0"/>
                  <a:t> = z</a:t>
                </a:r>
                <a:r>
                  <a:rPr lang="ru-RU" sz="2900" dirty="0"/>
                  <a:t>. Надо доказать, что выполняется </a:t>
                </a:r>
                <a:r>
                  <a:rPr lang="en-US" sz="2900" dirty="0"/>
                  <a:t>x = y + z</a:t>
                </a:r>
                <a:r>
                  <a:rPr lang="ru-RU" sz="2900" dirty="0"/>
                  <a:t>. Т.к.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latin typeface="Cambria Math"/>
                          </a:rPr>
                          <m:t>(</m:t>
                        </m:r>
                      </m:e>
                    </m:func>
                    <m:r>
                      <a:rPr lang="ru-RU" sz="2900" i="1">
                        <a:latin typeface="Cambria Math"/>
                      </a:rPr>
                      <m:t>𝑏𝑐</m:t>
                    </m:r>
                    <m:r>
                      <a:rPr lang="ru-RU" sz="2900" i="1">
                        <a:latin typeface="Cambria Math"/>
                      </a:rPr>
                      <m:t>)= </m:t>
                    </m:r>
                  </m:oMath>
                </a14:m>
                <a:r>
                  <a:rPr lang="en-US" sz="2900" dirty="0"/>
                  <a:t>x</a:t>
                </a:r>
                <a:r>
                  <a:rPr lang="ru-RU" sz="2900" dirty="0"/>
                  <a:t>, то </a:t>
                </a:r>
                <a:r>
                  <a:rPr lang="en-US" sz="2900" dirty="0" err="1"/>
                  <a:t>bc</a:t>
                </a:r>
                <a:r>
                  <a:rPr lang="en-US" sz="29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ru-RU" sz="2900" b="0" i="0" smtClean="0">
                        <a:latin typeface="Cambria Math"/>
                      </a:rPr>
                      <m:t>. </m:t>
                    </m:r>
                  </m:oMath>
                </a14:m>
                <a:r>
                  <a:rPr lang="ru-RU" sz="2900" dirty="0"/>
                  <a:t>Из равенства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ru-RU" sz="2900">
                            <a:latin typeface="Cambria Math"/>
                          </a:rPr>
                          <m:t>log</m:t>
                        </m:r>
                      </m:e>
                      <m:sub>
                        <m:r>
                          <a:rPr lang="ru-RU" sz="2900" i="1">
                            <a:latin typeface="Cambria Math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sz="2900" dirty="0"/>
                  <a:t>b = y </a:t>
                </a:r>
                <a:r>
                  <a:rPr lang="ru-RU" sz="2900" dirty="0"/>
                  <a:t>следует, что </a:t>
                </a:r>
                <a:r>
                  <a:rPr lang="en-US" sz="2900" dirty="0"/>
                  <a:t>b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2900" dirty="0"/>
                  <a:t>, из равенства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900" i="1">
                            <a:latin typeface="Cambria Math"/>
                          </a:rPr>
                          <m:t> </m:t>
                        </m:r>
                        <m:r>
                          <a:rPr lang="ru-RU" sz="2900" b="0" i="1" smtClean="0">
                            <a:latin typeface="Cambria Math"/>
                          </a:rPr>
                          <m:t>с</m:t>
                        </m:r>
                      </m:e>
                    </m:func>
                  </m:oMath>
                </a14:m>
                <a:r>
                  <a:rPr lang="en-US" sz="2900" dirty="0"/>
                  <a:t> = z</a:t>
                </a:r>
                <a:r>
                  <a:rPr lang="ru-RU" sz="2900" dirty="0"/>
                  <a:t> получаем </a:t>
                </a:r>
                <a:r>
                  <a:rPr lang="en-US" sz="2900" dirty="0"/>
                  <a:t>c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𝑧</m:t>
                        </m:r>
                      </m:sup>
                    </m:sSup>
                    <m:r>
                      <a:rPr lang="ru-RU" sz="2900" b="0" i="1" smtClean="0">
                        <a:latin typeface="Cambria Math"/>
                      </a:rPr>
                      <m:t>,  имеем</m:t>
                    </m:r>
                  </m:oMath>
                </a14:m>
                <a:r>
                  <a:rPr lang="ru-RU" sz="2900" dirty="0"/>
                  <a:t> </a:t>
                </a:r>
                <a:r>
                  <a:rPr lang="en-US" sz="2900" dirty="0" err="1"/>
                  <a:t>bc</a:t>
                </a:r>
                <a:r>
                  <a:rPr lang="en-US" sz="29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𝑦</m:t>
                        </m:r>
                      </m:sup>
                    </m:sSup>
                  </m:oMath>
                </a14:m>
                <a:r>
                  <a:rPr lang="ru-RU" sz="2900" dirty="0"/>
                  <a:t>·</a:t>
                </a:r>
                <a:r>
                  <a:rPr lang="en-US" sz="29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𝑧</m:t>
                        </m:r>
                      </m:sup>
                    </m:sSup>
                  </m:oMath>
                </a14:m>
                <a:r>
                  <a:rPr lang="en-US" sz="29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𝑦</m:t>
                        </m:r>
                        <m:r>
                          <a:rPr lang="en-US" sz="2900" i="1">
                            <a:latin typeface="Cambria Math"/>
                          </a:rPr>
                          <m:t>+</m:t>
                        </m:r>
                        <m:r>
                          <a:rPr lang="en-US" sz="2900" i="1">
                            <a:latin typeface="Cambria Math"/>
                          </a:rPr>
                          <m:t>𝑧</m:t>
                        </m:r>
                      </m:sup>
                    </m:sSup>
                  </m:oMath>
                </a14:m>
                <a:r>
                  <a:rPr lang="ru-RU" sz="2900" dirty="0"/>
                  <a:t>. Сравним это равенство с равенством </a:t>
                </a:r>
                <a:r>
                  <a:rPr lang="en-US" sz="2900" dirty="0"/>
                  <a:t>bc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2900" dirty="0"/>
                  <a:t> и получим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𝑦</m:t>
                        </m:r>
                        <m:r>
                          <a:rPr lang="en-US" sz="2900" i="1">
                            <a:latin typeface="Cambria Math"/>
                          </a:rPr>
                          <m:t>+</m:t>
                        </m:r>
                        <m:r>
                          <a:rPr lang="en-US" sz="2900" i="1">
                            <a:latin typeface="Cambria Math"/>
                          </a:rPr>
                          <m:t>𝑧</m:t>
                        </m:r>
                      </m:sup>
                    </m:sSup>
                  </m:oMath>
                </a14:m>
                <a:r>
                  <a:rPr lang="ru-RU" sz="29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900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2900" dirty="0"/>
                  <a:t>, откуда </a:t>
                </a:r>
                <a:r>
                  <a:rPr lang="en-US" sz="2900" dirty="0"/>
                  <a:t>x = y + z</a:t>
                </a:r>
                <a:r>
                  <a:rPr lang="ru-RU" sz="2900" dirty="0"/>
                  <a:t>, т.е.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latin typeface="Cambria Math"/>
                          </a:rPr>
                          <m:t>(</m:t>
                        </m:r>
                      </m:e>
                    </m:func>
                    <m:r>
                      <a:rPr lang="ru-RU" sz="2900" i="1">
                        <a:latin typeface="Cambria Math"/>
                      </a:rPr>
                      <m:t>𝑏𝑐</m:t>
                    </m:r>
                    <m:r>
                      <a:rPr lang="ru-RU" sz="2900" i="1">
                        <a:latin typeface="Cambria Math"/>
                      </a:rPr>
                      <m:t>)= </m:t>
                    </m:r>
                    <m:func>
                      <m:funcPr>
                        <m:ctrlPr>
                          <a:rPr lang="ru-RU" sz="29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9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9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ru-RU" sz="2900" i="1">
                            <a:latin typeface="Cambria Math"/>
                          </a:rPr>
                          <m:t>𝑏</m:t>
                        </m:r>
                        <m:r>
                          <a:rPr lang="ru-RU" sz="2900" i="1">
                            <a:latin typeface="Cambria Math"/>
                          </a:rPr>
                          <m:t>+ </m:t>
                        </m:r>
                        <m:func>
                          <m:funcPr>
                            <m:ctrlPr>
                              <a:rPr lang="ru-RU" sz="29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ru-RU" sz="29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ru-RU" sz="290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900" i="1"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ru-RU" sz="2900" i="1">
                                <a:latin typeface="Cambria Math"/>
                              </a:rPr>
                              <m:t>𝑐</m:t>
                            </m:r>
                          </m:e>
                        </m:func>
                      </m:e>
                    </m:func>
                  </m:oMath>
                </a14:m>
                <a:r>
                  <a:rPr lang="ru-RU" sz="2900" dirty="0"/>
                  <a:t>.</a:t>
                </a:r>
              </a:p>
              <a:p>
                <a:pPr marL="0" indent="0">
                  <a:buNone/>
                </a:pPr>
                <a:endParaRPr lang="ru-RU" sz="2900" dirty="0"/>
              </a:p>
              <a:p>
                <a:pPr marL="0" indent="0">
                  <a:buNone/>
                </a:pPr>
                <a:endParaRPr lang="ru-RU" sz="29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sz="1800" dirty="0"/>
              </a:p>
              <a:p>
                <a:pPr marL="0" indent="0">
                  <a:buNone/>
                </a:pPr>
                <a:endParaRPr lang="ru-RU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ru-RU" dirty="0"/>
              </a:p>
              <a:p>
                <a:endParaRPr lang="ru-RU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7584" y="692696"/>
                <a:ext cx="7543800" cy="5407496"/>
              </a:xfrm>
              <a:blipFill rotWithShape="1">
                <a:blip r:embed="rId2"/>
                <a:stretch>
                  <a:fillRect l="-728" r="-9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5142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620688"/>
                <a:ext cx="7543800" cy="5256584"/>
              </a:xfrm>
            </p:spPr>
            <p:txBody>
              <a:bodyPr>
                <a:normAutofit fontScale="47500" lnSpcReduction="20000"/>
              </a:bodyPr>
              <a:lstStyle/>
              <a:p>
                <a:pPr marL="0" indent="0">
                  <a:buNone/>
                </a:pPr>
                <a:endParaRPr lang="en-US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en-US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ru-RU" sz="3400" b="1" dirty="0">
                    <a:solidFill>
                      <a:srgbClr val="0070C0"/>
                    </a:solidFill>
                  </a:rPr>
                  <a:t>Пример 1</a:t>
                </a:r>
              </a:p>
              <a:p>
                <a:pPr marL="0" indent="0">
                  <a:buNone/>
                </a:pPr>
                <a:r>
                  <a:rPr lang="ru-RU" sz="3300" dirty="0"/>
                  <a:t>Вычислим: а)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4</m:t>
                        </m:r>
                      </m:e>
                    </m:func>
                  </m:oMath>
                </a14:m>
                <a:r>
                  <a:rPr lang="ru-RU" sz="3300" dirty="0"/>
                  <a:t>;    б)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4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5</m:t>
                        </m:r>
                      </m:e>
                    </m:func>
                  </m:oMath>
                </a14:m>
                <a:endParaRPr lang="ru-RU" sz="3300" dirty="0"/>
              </a:p>
              <a:p>
                <a:pPr marL="0" indent="0">
                  <a:buNone/>
                </a:pPr>
                <a:r>
                  <a:rPr lang="ru-RU" sz="3300" dirty="0"/>
                  <a:t>Используя доказанную теорему, получаем:</a:t>
                </a:r>
              </a:p>
              <a:p>
                <a:pPr marL="0" indent="0">
                  <a:buNone/>
                </a:pPr>
                <a:r>
                  <a:rPr lang="ru-RU" sz="3300" dirty="0"/>
                  <a:t>а)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4</m:t>
                        </m:r>
                      </m:e>
                    </m:func>
                    <m:r>
                      <a:rPr lang="ru-RU" sz="3300" b="0" i="0" smtClean="0">
                        <a:latin typeface="Cambria Math"/>
                      </a:rPr>
                      <m:t>= </m:t>
                    </m:r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(3∙</m:t>
                        </m:r>
                      </m:e>
                    </m:func>
                    <m:r>
                      <a:rPr lang="en-US" sz="33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3300" dirty="0"/>
                  <a:t>4) </a:t>
                </a:r>
                <a:r>
                  <a:rPr lang="ru-RU" sz="3300" dirty="0"/>
                  <a:t>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12</m:t>
                        </m:r>
                      </m:e>
                    </m:func>
                  </m:oMath>
                </a14:m>
                <a:r>
                  <a:rPr lang="ru-RU" sz="3300" dirty="0"/>
                  <a:t> = 1</a:t>
                </a:r>
              </a:p>
              <a:p>
                <a:pPr marL="0" indent="0">
                  <a:buNone/>
                </a:pPr>
                <a:r>
                  <a:rPr lang="ru-RU" sz="3300" dirty="0"/>
                  <a:t>б)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4</m:t>
                        </m:r>
                      </m:e>
                    </m:func>
                  </m:oMath>
                </a14:m>
                <a:r>
                  <a:rPr lang="en-US" sz="33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5</m:t>
                        </m:r>
                      </m:e>
                    </m:func>
                  </m:oMath>
                </a14:m>
                <a:r>
                  <a:rPr lang="ru-RU" sz="33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(3∙4∙5</m:t>
                        </m:r>
                      </m:e>
                    </m:func>
                    <m:r>
                      <a:rPr lang="en-US" sz="3300" i="1">
                        <a:latin typeface="Cambria Math"/>
                      </a:rPr>
                      <m:t>)</m:t>
                    </m:r>
                    <m:r>
                      <a:rPr lang="ru-RU" sz="33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ru-RU" sz="3300" dirty="0"/>
                  <a:t>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ru-RU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ru-RU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>
                                <a:latin typeface="Cambria Math"/>
                              </a:rPr>
                              <m:t>60</m:t>
                            </m:r>
                          </m:sub>
                        </m:sSub>
                      </m:fName>
                      <m:e>
                        <m:r>
                          <a:rPr lang="en-US" sz="3300" i="1">
                            <a:latin typeface="Cambria Math"/>
                          </a:rPr>
                          <m:t>60</m:t>
                        </m:r>
                      </m:e>
                    </m:func>
                  </m:oMath>
                </a14:m>
                <a:endParaRPr lang="ru-RU" sz="3300" dirty="0"/>
              </a:p>
              <a:p>
                <a:pPr marL="0" indent="0">
                  <a:buNone/>
                </a:pPr>
                <a:r>
                  <a:rPr lang="ru-RU" sz="3300" b="1" dirty="0">
                    <a:solidFill>
                      <a:srgbClr val="0070C0"/>
                    </a:solidFill>
                  </a:rPr>
                  <a:t>Теорема  2</a:t>
                </a:r>
              </a:p>
              <a:p>
                <a:pPr marL="0" indent="0">
                  <a:buNone/>
                </a:pPr>
                <a:r>
                  <a:rPr lang="ru-RU" sz="3300" dirty="0"/>
                  <a:t>Логарифм частного двух положительных чисел равен разности логарифмов этих чисел, т.е. </a:t>
                </a:r>
                <a:endParaRPr lang="en-US" sz="3300" dirty="0">
                  <a:solidFill>
                    <a:srgbClr val="0070C0"/>
                  </a:solidFill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33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3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33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𝑐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3300" dirty="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33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r>
                  <a:rPr lang="en-US" sz="3300" dirty="0">
                    <a:solidFill>
                      <a:srgbClr val="0070C0"/>
                    </a:solidFill>
                  </a:rPr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33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𝑐</m:t>
                        </m:r>
                      </m:e>
                    </m:func>
                  </m:oMath>
                </a14:m>
                <a:endParaRPr lang="en-US" sz="33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ru-RU" sz="3300" dirty="0"/>
                  <a:t>Теорема доказывается полностью аналогично предыдущей.</a:t>
                </a:r>
              </a:p>
              <a:p>
                <a:pPr marL="0" indent="0">
                  <a:buNone/>
                </a:pPr>
                <a:r>
                  <a:rPr lang="ru-RU" sz="3300" b="1" dirty="0">
                    <a:solidFill>
                      <a:srgbClr val="0070C0"/>
                    </a:solidFill>
                  </a:rPr>
                  <a:t>Пример 2</a:t>
                </a:r>
              </a:p>
              <a:p>
                <a:pPr marL="0" indent="0">
                  <a:buNone/>
                </a:pPr>
                <a:r>
                  <a:rPr lang="ru-RU" sz="3300" dirty="0"/>
                  <a:t>Решим уравнение: а)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en-US" sz="3300" b="0" i="1" smtClean="0">
                            <a:latin typeface="Cambria Math"/>
                          </a:rPr>
                          <m:t>(</m:t>
                        </m:r>
                      </m:fName>
                      <m:e>
                        <m:r>
                          <a:rPr lang="en-US" sz="3300" b="0" i="1" smtClean="0">
                            <a:latin typeface="Cambria Math"/>
                          </a:rPr>
                          <m:t>3−2</m:t>
                        </m:r>
                        <m:r>
                          <a:rPr lang="en-US" sz="3300" b="0" i="1" smtClean="0">
                            <a:latin typeface="Cambria Math"/>
                          </a:rPr>
                          <m:t>𝑥</m:t>
                        </m:r>
                        <m:r>
                          <a:rPr lang="en-US" sz="3300" b="0" i="1" smtClean="0">
                            <a:latin typeface="Cambria Math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3300" dirty="0"/>
                  <a:t>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3300" b="0" i="1" dirty="0" smtClean="0">
                            <a:latin typeface="Cambria Math"/>
                          </a:rPr>
                          <m:t>6 − </m:t>
                        </m:r>
                        <m:func>
                          <m:funcPr>
                            <m:ctrlPr>
                              <a:rPr lang="en-US" sz="3300" b="0" i="1" dirty="0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33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300" b="0" i="0" dirty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3300" b="0" i="1" dirty="0" smtClean="0"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3300" b="0" i="1" dirty="0" smtClean="0">
                                <a:latin typeface="Cambria Math"/>
                              </a:rPr>
                              <m:t>3</m:t>
                            </m:r>
                          </m:e>
                        </m:func>
                      </m:e>
                    </m:func>
                  </m:oMath>
                </a14:m>
                <a:endParaRPr lang="ru-RU" sz="3300" dirty="0"/>
              </a:p>
              <a:p>
                <a:pPr marL="0" indent="0">
                  <a:buNone/>
                </a:pPr>
                <a:r>
                  <a:rPr lang="en-US" sz="3300" dirty="0"/>
                  <a:t>                                    </a:t>
                </a:r>
                <a:r>
                  <a:rPr lang="ru-RU" sz="3300" dirty="0"/>
                  <a:t>б)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3300" b="0" i="1" smtClean="0">
                            <a:latin typeface="Cambria Math"/>
                          </a:rPr>
                          <m:t>(3</m:t>
                        </m:r>
                      </m:e>
                    </m:func>
                    <m:r>
                      <a:rPr lang="en-US" sz="3300" b="0" i="1" smtClean="0">
                        <a:latin typeface="Cambria Math"/>
                      </a:rPr>
                      <m:t>𝑥</m:t>
                    </m:r>
                    <m:r>
                      <a:rPr lang="en-US" sz="3300" b="0" i="1" smtClean="0">
                        <a:latin typeface="Cambria Math"/>
                      </a:rPr>
                      <m:t>−2)=</m:t>
                    </m:r>
                  </m:oMath>
                </a14:m>
                <a:r>
                  <a:rPr lang="en-US" sz="3300" dirty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b="0" i="1" dirty="0" smtClean="0">
                            <a:latin typeface="Cambria Math"/>
                          </a:rPr>
                          <m:t>6 </m:t>
                        </m:r>
                      </m:e>
                    </m:func>
                  </m:oMath>
                </a14:m>
                <a:r>
                  <a:rPr lang="en-US" sz="3300" dirty="0"/>
                  <a:t>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b="0" i="1" dirty="0" smtClean="0">
                            <a:latin typeface="Cambria Math"/>
                          </a:rPr>
                          <m:t>7</m:t>
                        </m:r>
                      </m:e>
                    </m:func>
                    <m:r>
                      <a:rPr lang="en-US" sz="3300" b="0" i="0" dirty="0" smtClean="0">
                        <a:latin typeface="Cambria Math"/>
                      </a:rPr>
                      <m:t> − </m:t>
                    </m:r>
                    <m:func>
                      <m:funcPr>
                        <m:ctrlPr>
                          <a:rPr lang="en-US" sz="3300" b="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b="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b="0" i="1" dirty="0" smtClean="0">
                            <a:latin typeface="Cambria Math"/>
                          </a:rPr>
                          <m:t>14</m:t>
                        </m:r>
                      </m:e>
                    </m:func>
                  </m:oMath>
                </a14:m>
                <a:endParaRPr lang="en-US" sz="3300" dirty="0"/>
              </a:p>
              <a:p>
                <a:pPr marL="0" indent="0">
                  <a:buNone/>
                </a:pPr>
                <a:r>
                  <a:rPr lang="ru-RU" sz="3300" dirty="0"/>
                  <a:t>а) Используя теорему 2, получаем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i="1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3300" i="1">
                            <a:latin typeface="Cambria Math"/>
                          </a:rPr>
                          <m:t>(3</m:t>
                        </m:r>
                      </m:e>
                    </m:func>
                    <m:r>
                      <a:rPr lang="en-US" sz="3300" i="1">
                        <a:latin typeface="Cambria Math"/>
                      </a:rPr>
                      <m:t>𝑥</m:t>
                    </m:r>
                    <m:r>
                      <a:rPr lang="en-US" sz="3300" i="1">
                        <a:latin typeface="Cambria Math"/>
                      </a:rPr>
                      <m:t>−2)=</m:t>
                    </m:r>
                  </m:oMath>
                </a14:m>
                <a:r>
                  <a:rPr lang="en-US" sz="3300" dirty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dirty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3300" i="1" dirty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3300" b="0" i="1" dirty="0" smtClean="0">
                                <a:latin typeface="Cambria Math"/>
                              </a:rPr>
                              <m:t>6</m:t>
                            </m:r>
                          </m:num>
                          <m:den>
                            <m:r>
                              <a:rPr lang="ru-RU" sz="3300" b="0" i="1" dirty="0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func>
                  </m:oMath>
                </a14:m>
                <a:r>
                  <a:rPr lang="ru-RU" sz="33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ru-RU" sz="3300" b="0" i="1" smtClean="0">
                            <a:latin typeface="Cambria Math"/>
                          </a:rPr>
                          <m:t>2</m:t>
                        </m:r>
                      </m:e>
                    </m:func>
                  </m:oMath>
                </a14:m>
                <a:r>
                  <a:rPr lang="ru-RU" sz="3300" dirty="0"/>
                  <a:t> = 1. Из определения логарифма имеем 3 – 2</a:t>
                </a:r>
                <a:r>
                  <a:rPr lang="en-US" sz="3300" dirty="0"/>
                  <a:t>x = 2</a:t>
                </a:r>
                <a:r>
                  <a:rPr lang="ru-RU" sz="3300" dirty="0"/>
                  <a:t>. Решая это линейное уравнение, находим х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3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3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33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ru-RU" sz="3300" dirty="0"/>
              </a:p>
              <a:p>
                <a:pPr marL="0" indent="0">
                  <a:buNone/>
                </a:pPr>
                <a:r>
                  <a:rPr lang="ru-RU" sz="3300" dirty="0"/>
                  <a:t>б)Применяя теоремы 1 и 2, получаем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d>
                          <m:dPr>
                            <m:ctrlPr>
                              <a:rPr lang="ru-RU" sz="33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3300" b="0" i="1" smtClean="0">
                                <a:latin typeface="Cambria Math"/>
                              </a:rPr>
                              <m:t>3</m:t>
                            </m:r>
                            <m:r>
                              <a:rPr lang="en-US" sz="33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sz="3300" b="0" i="1" smtClean="0">
                                <a:latin typeface="Cambria Math"/>
                              </a:rPr>
                              <m:t>−2</m:t>
                            </m:r>
                          </m:e>
                        </m:d>
                        <m:r>
                          <a:rPr lang="en-US" sz="3300" b="0" i="1" smtClean="0">
                            <a:latin typeface="Cambria Math"/>
                          </a:rPr>
                          <m:t>  </m:t>
                        </m:r>
                      </m:e>
                    </m:func>
                  </m:oMath>
                </a14:m>
                <a:r>
                  <a:rPr lang="en-US" sz="3300" dirty="0"/>
                  <a:t> </a:t>
                </a:r>
                <a14:m>
                  <m:oMath xmlns:m="http://schemas.openxmlformats.org/officeDocument/2006/math">
                    <m:r>
                      <a:rPr lang="en-US" sz="3300" i="1">
                        <a:latin typeface="Cambria Math"/>
                      </a:rPr>
                      <m:t>=</m:t>
                    </m:r>
                  </m:oMath>
                </a14:m>
                <a:r>
                  <a:rPr lang="en-US" sz="3300" dirty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dirty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 dirty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i="1" dirty="0">
                            <a:latin typeface="Cambria Math"/>
                          </a:rPr>
                          <m:t>6 </m:t>
                        </m:r>
                      </m:e>
                    </m:func>
                  </m:oMath>
                </a14:m>
                <a:r>
                  <a:rPr lang="en-US" sz="3300" dirty="0"/>
                  <a:t>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dirty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dirty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 dirty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i="1" dirty="0">
                            <a:latin typeface="Cambria Math"/>
                          </a:rPr>
                          <m:t>7</m:t>
                        </m:r>
                      </m:e>
                    </m:func>
                    <m:r>
                      <a:rPr lang="en-US" sz="3300" dirty="0">
                        <a:latin typeface="Cambria Math"/>
                      </a:rPr>
                      <m:t> − </m:t>
                    </m:r>
                    <m:func>
                      <m:funcPr>
                        <m:ctrlPr>
                          <a:rPr lang="en-US" sz="3300" i="1" dirty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dirty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3300" i="1" dirty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en-US" sz="3300" i="1" dirty="0">
                            <a:latin typeface="Cambria Math"/>
                          </a:rPr>
                          <m:t>14</m:t>
                        </m:r>
                      </m:e>
                    </m:func>
                  </m:oMath>
                </a14:m>
                <a:r>
                  <a:rPr lang="en-US" sz="33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300" b="0" i="1" smtClean="0">
                                <a:latin typeface="Cambria Math"/>
                              </a:rPr>
                              <m:t>6 </m:t>
                            </m:r>
                            <m:r>
                              <a:rPr lang="en-US" sz="3300" b="0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ru-RU" sz="3300" b="0" i="1" smtClean="0">
                                <a:latin typeface="Cambria Math"/>
                                <a:ea typeface="Cambria Math"/>
                              </a:rPr>
                              <m:t>7</m:t>
                            </m:r>
                          </m:num>
                          <m:den>
                            <m:r>
                              <a:rPr lang="ru-RU" sz="3300" b="0" i="1" smtClean="0">
                                <a:latin typeface="Cambria Math"/>
                              </a:rPr>
                              <m:t>14</m:t>
                            </m:r>
                          </m:den>
                        </m:f>
                      </m:e>
                    </m:func>
                  </m:oMath>
                </a14:m>
                <a:r>
                  <a:rPr lang="ru-RU" sz="33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33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3300" b="0" i="1" smtClean="0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ru-RU" sz="3300" dirty="0"/>
                  <a:t> = 1. Тогда имеем 3х – 2 = 5, откуда 3х = 7 и х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3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3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ru-RU" sz="33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ru-RU" sz="3300" dirty="0"/>
              </a:p>
              <a:p>
                <a:pPr marL="0" indent="0">
                  <a:buNone/>
                </a:pPr>
                <a:endParaRPr lang="ru-RU" sz="3300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620688"/>
                <a:ext cx="7543800" cy="5256584"/>
              </a:xfrm>
              <a:blipFill rotWithShape="1">
                <a:blip r:embed="rId2"/>
                <a:stretch>
                  <a:fillRect l="-404" r="-8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2414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62000" y="685800"/>
                <a:ext cx="7543800" cy="526348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Теорема 3</a:t>
                </a:r>
              </a:p>
              <a:p>
                <a:pPr marL="0" indent="0">
                  <a:buNone/>
                </a:pPr>
                <a:r>
                  <a:rPr lang="ru-RU" sz="2000" dirty="0"/>
                  <a:t>Логарифм степени положительного числа равен произведению показателя степени на логарифм основания степени, т.е. </a:t>
                </a:r>
                <a:endParaRPr lang="en-US" sz="2000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𝑟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>
                    <a:solidFill>
                      <a:srgbClr val="0070C0"/>
                    </a:solidFill>
                  </a:rPr>
                  <a:t>= r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dirty="0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endParaRPr lang="en-US" sz="2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ru-RU" sz="2000" dirty="0"/>
                  <a:t>Аналогично теореме 1 докажем это утверждение. Введём обозначения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𝑟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= x </a:t>
                </a:r>
                <a:r>
                  <a:rPr lang="ru-RU" sz="2000" dirty="0"/>
                  <a:t>и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func>
                    <m:r>
                      <a:rPr lang="en-US" sz="2000" b="0" i="0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n-US" sz="2000" b="0" i="0" smtClean="0">
                        <a:latin typeface="Cambria Math"/>
                      </a:rPr>
                      <m:t>y</m:t>
                    </m:r>
                  </m:oMath>
                </a14:m>
                <a:r>
                  <a:rPr lang="ru-RU" sz="2000" dirty="0"/>
                  <a:t>. Надо доказать, что х = </a:t>
                </a:r>
                <a:r>
                  <a:rPr lang="en-US" sz="2000" dirty="0" err="1"/>
                  <a:t>r·y</a:t>
                </a:r>
                <a:r>
                  <a:rPr lang="ru-RU" sz="2000" dirty="0"/>
                  <a:t>. Из равенства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i="1">
                                <a:latin typeface="Cambria Math"/>
                              </a:rPr>
                              <m:t>𝑟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= x </a:t>
                </a:r>
                <a:r>
                  <a:rPr lang="ru-RU" sz="2000" dirty="0"/>
                  <a:t>имеем: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2000" dirty="0"/>
                  <a:t>, а из равенства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𝑏</m:t>
                        </m:r>
                      </m:e>
                    </m:func>
                    <m:r>
                      <a:rPr lang="en-US" sz="200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n-US" sz="2000">
                        <a:latin typeface="Cambria Math"/>
                      </a:rPr>
                      <m:t>y</m:t>
                    </m:r>
                  </m:oMath>
                </a14:m>
                <a:r>
                  <a:rPr lang="ru-RU" sz="2000" dirty="0"/>
                  <a:t> получаем : </a:t>
                </a:r>
                <a:r>
                  <a:rPr lang="en-US" sz="2000" dirty="0"/>
                  <a:t>b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𝑦</m:t>
                        </m:r>
                      </m:sup>
                    </m:sSup>
                  </m:oMath>
                </a14:m>
                <a:r>
                  <a:rPr lang="ru-RU" sz="2000" dirty="0"/>
                  <a:t>. Возведём последнее равенство в степень </a:t>
                </a:r>
                <a:r>
                  <a:rPr lang="en-US" sz="2000" dirty="0"/>
                  <a:t>r</a:t>
                </a:r>
                <a:r>
                  <a:rPr lang="ru-RU" sz="2000" dirty="0"/>
                  <a:t>, тогда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(</m:t>
                        </m:r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𝑦</m:t>
                        </m:r>
                      </m:sup>
                    </m:sSup>
                  </m:oMath>
                </a14:m>
                <a:r>
                  <a:rPr lang="en-US" sz="2000" dirty="0"/>
                  <a:t>)r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𝑟𝑦</m:t>
                        </m:r>
                      </m:sup>
                    </m:sSup>
                  </m:oMath>
                </a14:m>
                <a:r>
                  <a:rPr lang="ru-RU" sz="2000" dirty="0"/>
                  <a:t>. Сравнивая соотношения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𝑟𝑦</m:t>
                        </m:r>
                      </m:sup>
                    </m:sSup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и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2000" dirty="0"/>
                  <a:t>, получаем равенство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𝑟𝑦</m:t>
                        </m:r>
                      </m:sup>
                    </m:sSup>
                  </m:oMath>
                </a14:m>
                <a:r>
                  <a:rPr lang="ru-RU" sz="2000" dirty="0"/>
                  <a:t> или </a:t>
                </a:r>
                <a:r>
                  <a:rPr lang="en-US" sz="2000" dirty="0"/>
                  <a:t>x = </a:t>
                </a:r>
                <a:r>
                  <a:rPr lang="en-US" sz="2000" dirty="0" err="1"/>
                  <a:t>ry</a:t>
                </a:r>
                <a:r>
                  <a:rPr lang="ru-RU" sz="2000" dirty="0"/>
                  <a:t>. Теорема доказана.</a:t>
                </a:r>
              </a:p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Пример 3</a:t>
                </a:r>
              </a:p>
              <a:p>
                <a:pPr marL="0" indent="0">
                  <a:buNone/>
                </a:pPr>
                <a:r>
                  <a:rPr lang="ru-RU" sz="2000" dirty="0"/>
                  <a:t>Известно, что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</m:e>
                    </m:func>
                  </m:oMath>
                </a14:m>
                <a:r>
                  <a:rPr lang="ru-RU" sz="2000" dirty="0"/>
                  <a:t> = </a:t>
                </a:r>
                <a:r>
                  <a:rPr lang="en-US" sz="2000" dirty="0"/>
                  <a:t>a </a:t>
                </a:r>
                <a:r>
                  <a:rPr lang="ru-RU" sz="2000" dirty="0"/>
                  <a:t>и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2000" dirty="0"/>
                  <a:t> = b</a:t>
                </a:r>
                <a:r>
                  <a:rPr lang="ru-RU" sz="2000" dirty="0"/>
                  <a:t>. Выразим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72</m:t>
                        </m:r>
                      </m:e>
                    </m:func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через величины </a:t>
                </a:r>
                <a:r>
                  <a:rPr lang="en-US" sz="2000" dirty="0"/>
                  <a:t>a </a:t>
                </a:r>
                <a:r>
                  <a:rPr lang="ru-RU" sz="2000" dirty="0"/>
                  <a:t>и </a:t>
                </a:r>
                <a:r>
                  <a:rPr lang="en-US" sz="2000" dirty="0"/>
                  <a:t>b</a:t>
                </a:r>
                <a:r>
                  <a:rPr lang="ru-RU" sz="2000" dirty="0"/>
                  <a:t>. Число 72 разложим на простые множители 72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ru-RU" sz="2000" b="0" i="1" smtClean="0">
                            <a:latin typeface="Cambria Math"/>
                          </a:rPr>
                          <m:t>3 </m:t>
                        </m:r>
                      </m:sup>
                    </m:sSup>
                  </m:oMath>
                </a14:m>
                <a:r>
                  <a:rPr lang="ru-RU" sz="2000" dirty="0"/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000" b="0" i="0" smtClean="0">
                        <a:latin typeface="Cambria Math"/>
                      </a:rPr>
                      <m:t>. Исполь</m:t>
                    </m:r>
                  </m:oMath>
                </a14:m>
                <a:r>
                  <a:rPr lang="ru-RU" sz="2000" dirty="0"/>
                  <a:t>зуя теоремы 1 и 3, получаем: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72</m:t>
                        </m:r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(</m:t>
                        </m:r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000" dirty="0"/>
                  <a:t>)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= 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2</m:t>
                        </m:r>
                      </m:e>
                    </m:func>
                  </m:oMath>
                </a14:m>
                <a:r>
                  <a:rPr lang="en-US" sz="2000" dirty="0"/>
                  <a:t> + 2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en-US" sz="2000" dirty="0"/>
                  <a:t> = 3a + 2b</a:t>
                </a:r>
                <a:r>
                  <a:rPr lang="ru-RU" sz="2000" dirty="0"/>
                  <a:t>.</a:t>
                </a:r>
              </a:p>
              <a:p>
                <a:pPr marL="0" indent="0">
                  <a:buNone/>
                </a:pPr>
                <a:r>
                  <a:rPr lang="ru-RU" sz="2000" dirty="0"/>
                  <a:t>Заметим, что теоремы (и соответствующие формулы) 1-3 требуют внимательного отношения и справедливы только для положительных логарифмируемых чисел.</a:t>
                </a: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0" y="685800"/>
                <a:ext cx="7543800" cy="5263480"/>
              </a:xfrm>
              <a:blipFill rotWithShape="1">
                <a:blip r:embed="rId2"/>
                <a:stretch>
                  <a:fillRect l="-727" r="-727" b="-6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0608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27584" y="692696"/>
                <a:ext cx="7543800" cy="3886200"/>
              </a:xfrm>
              <a:ln w="28575">
                <a:solidFill>
                  <a:srgbClr val="0070C0"/>
                </a:solidFill>
              </a:ln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000" b="1" dirty="0"/>
                  <a:t>Ещё несколько свойств логарифмов: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</m:func>
                  </m:oMath>
                </a14:m>
                <a:r>
                  <a:rPr lang="en-US" sz="2000" i="1" dirty="0">
                    <a:latin typeface="Cambria Math"/>
                  </a:rPr>
                  <a:t> = </a:t>
                </a:r>
                <a:r>
                  <a:rPr lang="en-US" sz="2000" dirty="0">
                    <a:latin typeface="Cambria Math"/>
                  </a:rPr>
                  <a:t>1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1</m:t>
                        </m:r>
                      </m:e>
                    </m:func>
                  </m:oMath>
                </a14:m>
                <a:r>
                  <a:rPr lang="en-US" sz="2000" dirty="0">
                    <a:latin typeface="Cambria Math"/>
                  </a:rPr>
                  <a:t>= 0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sSubSup>
                              <m:sSubSup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𝑎</m:t>
                                </m:r>
                              </m:e>
                              <m:sub/>
                              <m:sup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𝑚</m:t>
                                </m:r>
                              </m:sup>
                            </m:sSubSup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/>
                          </a:rPr>
                          <m:t>𝑚</m:t>
                        </m:r>
                      </m:den>
                    </m:f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𝑥</m:t>
                            </m:r>
                          </m:e>
                        </m:func>
                      </m:num>
                      <m:den>
                        <m:func>
                          <m:func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𝑥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sz="2000" dirty="0"/>
                  <a:t>, b </a:t>
                </a:r>
                <a:r>
                  <a:rPr lang="en-US" sz="2000" dirty="0">
                    <a:cs typeface="Calibri"/>
                  </a:rPr>
                  <a:t>˃ 0</a:t>
                </a:r>
                <a:r>
                  <a:rPr lang="ru-RU" sz="2000" dirty="0">
                    <a:cs typeface="Calibri"/>
                  </a:rPr>
                  <a:t>, </a:t>
                </a:r>
                <a:r>
                  <a:rPr lang="en-US" sz="2000" dirty="0">
                    <a:cs typeface="Calibri"/>
                  </a:rPr>
                  <a:t>b </a:t>
                </a:r>
                <a:r>
                  <a:rPr lang="en-US" sz="2000" dirty="0">
                    <a:latin typeface="Calibri"/>
                    <a:cs typeface="Calibri"/>
                  </a:rPr>
                  <a:t>‡</a:t>
                </a:r>
                <a:r>
                  <a:rPr lang="en-US" sz="2000" dirty="0">
                    <a:cs typeface="Calibri"/>
                  </a:rPr>
                  <a:t> 1 – </a:t>
                </a:r>
                <a:r>
                  <a:rPr lang="ru-RU" sz="2000" dirty="0">
                    <a:cs typeface="Calibri"/>
                  </a:rPr>
                  <a:t>формула перехода к новому основанию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func>
                          <m:func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e>
                        </m:func>
                      </m:den>
                    </m:f>
                  </m:oMath>
                </a14:m>
                <a:r>
                  <a:rPr lang="en-US" sz="2000" dirty="0"/>
                  <a:t>, b &gt; 0, b </a:t>
                </a:r>
                <a:r>
                  <a:rPr lang="en-US" sz="2000" dirty="0">
                    <a:latin typeface="Calibri"/>
                    <a:cs typeface="Calibri"/>
                  </a:rPr>
                  <a:t>‡ 1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𝑦</m:t>
                            </m:r>
                          </m:e>
                        </m:func>
                      </m:sup>
                    </m:sSup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𝑥</m:t>
                            </m:r>
                          </m:e>
                        </m:func>
                      </m:sup>
                    </m:sSup>
                  </m:oMath>
                </a14:m>
                <a:endParaRPr lang="ru-RU" sz="20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7584" y="692696"/>
                <a:ext cx="7543800" cy="3886200"/>
              </a:xfrm>
              <a:blipFill rotWithShape="1">
                <a:blip r:embed="rId3"/>
                <a:stretch>
                  <a:fillRect l="-725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2362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62000" y="685800"/>
                <a:ext cx="7543800" cy="52634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Теорема 4</a:t>
                </a:r>
              </a:p>
              <a:p>
                <a:pPr marL="0" indent="0">
                  <a:buNone/>
                </a:pPr>
                <a:r>
                  <a:rPr lang="ru-RU" sz="2000" dirty="0"/>
                  <a:t>Равенство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𝑡</m:t>
                        </m:r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𝑠</m:t>
                        </m:r>
                      </m:e>
                    </m:func>
                  </m:oMath>
                </a14:m>
                <a:r>
                  <a:rPr lang="en-US" sz="2000" dirty="0"/>
                  <a:t> (</a:t>
                </a:r>
                <a:r>
                  <a:rPr lang="ru-RU" sz="2000" dirty="0"/>
                  <a:t>где </a:t>
                </a:r>
                <a:r>
                  <a:rPr lang="en-US" sz="2000" dirty="0"/>
                  <a:t>a </a:t>
                </a:r>
                <a:r>
                  <a:rPr lang="en-US" sz="2000" dirty="0">
                    <a:cs typeface="Calibri"/>
                  </a:rPr>
                  <a:t>˃ 0, a‡0, t, s ˃ 0) </a:t>
                </a:r>
                <a:r>
                  <a:rPr lang="ru-RU" sz="2000" dirty="0">
                    <a:cs typeface="Calibri"/>
                  </a:rPr>
                  <a:t>справедливо тогда и только тогда, когда </a:t>
                </a:r>
                <a:r>
                  <a:rPr lang="en-US" sz="2000" dirty="0">
                    <a:cs typeface="Calibri"/>
                  </a:rPr>
                  <a:t>t = s.</a:t>
                </a:r>
              </a:p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  <a:cs typeface="Calibri"/>
                  </a:rPr>
                  <a:t>Пример 4</a:t>
                </a:r>
              </a:p>
              <a:p>
                <a:pPr marL="0" indent="0">
                  <a:buNone/>
                </a:pPr>
                <a:r>
                  <a:rPr lang="ru-RU" sz="2000" dirty="0"/>
                  <a:t>Решим уравнение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(2</m:t>
                        </m:r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  <m:r>
                          <a:rPr lang="en-US" sz="2000" b="0" i="1" smtClean="0">
                            <a:latin typeface="Cambria Math"/>
                          </a:rPr>
                          <m:t>+3</m:t>
                        </m:r>
                      </m:e>
                    </m:func>
                  </m:oMath>
                </a14:m>
                <a:r>
                  <a:rPr lang="en-US" sz="2000" dirty="0"/>
                  <a:t>) + 2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3 </m:t>
                        </m:r>
                      </m:e>
                    </m:func>
                  </m:oMath>
                </a14:m>
                <a:r>
                  <a:rPr lang="en-US" sz="2000" dirty="0"/>
                  <a:t>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dirty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dirty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dirty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dirty="0" smtClean="0">
                            <a:latin typeface="Cambria Math"/>
                          </a:rPr>
                          <m:t>(</m:t>
                        </m:r>
                        <m:r>
                          <a:rPr lang="en-US" sz="2000" b="0" i="1" dirty="0" smtClean="0">
                            <a:latin typeface="Cambria Math"/>
                          </a:rPr>
                          <m:t>𝑥</m:t>
                        </m:r>
                        <m:r>
                          <a:rPr lang="en-US" sz="2000" b="0" i="1" dirty="0" smtClean="0">
                            <a:latin typeface="Cambria Math"/>
                          </a:rPr>
                          <m:t>+2)</m:t>
                        </m:r>
                      </m:e>
                    </m:func>
                  </m:oMath>
                </a14:m>
                <a:r>
                  <a:rPr lang="en-US" sz="2000" dirty="0"/>
                  <a:t> + 3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5</m:t>
                        </m:r>
                      </m:e>
                    </m:func>
                  </m:oMath>
                </a14:m>
                <a:r>
                  <a:rPr lang="en-US" sz="2000" dirty="0"/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7</m:t>
                        </m:r>
                      </m:e>
                    </m:func>
                    <m:r>
                      <a:rPr lang="en-US" sz="2000" b="0" i="0" smtClean="0">
                        <a:latin typeface="Cambria Math"/>
                      </a:rPr>
                      <m:t>.</m:t>
                    </m:r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Сгруппируем члены уравнения,  зависящие от х, в левой части, не зависящие от х – в правой. Используем свойства логарифмов и преобразуем уравнение. Получаем: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(2</m:t>
                        </m:r>
                        <m:r>
                          <a:rPr lang="en-US" sz="2000" i="1">
                            <a:latin typeface="Cambria Math"/>
                          </a:rPr>
                          <m:t>𝑥</m:t>
                        </m:r>
                        <m:r>
                          <a:rPr lang="en-US" sz="2000" i="1">
                            <a:latin typeface="Cambria Math"/>
                          </a:rPr>
                          <m:t>+3</m:t>
                        </m:r>
                      </m:e>
                    </m:func>
                  </m:oMath>
                </a14:m>
                <a:r>
                  <a:rPr lang="en-US" sz="2000" dirty="0"/>
                  <a:t>) </a:t>
                </a:r>
                <a:r>
                  <a:rPr lang="ru-RU" sz="2000" dirty="0"/>
                  <a:t>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dirty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dirty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 dirty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i="1" dirty="0">
                            <a:latin typeface="Cambria Math"/>
                          </a:rPr>
                          <m:t>(</m:t>
                        </m:r>
                        <m:r>
                          <a:rPr lang="en-US" sz="2000" i="1" dirty="0">
                            <a:latin typeface="Cambria Math"/>
                          </a:rPr>
                          <m:t>𝑥</m:t>
                        </m:r>
                        <m:r>
                          <a:rPr lang="en-US" sz="2000" i="1" dirty="0">
                            <a:latin typeface="Cambria Math"/>
                          </a:rPr>
                          <m:t>+2)</m:t>
                        </m:r>
                      </m:e>
                    </m:func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= </a:t>
                </a:r>
                <a:r>
                  <a:rPr lang="en-US" sz="2000" dirty="0"/>
                  <a:t>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5</m:t>
                        </m:r>
                      </m:e>
                    </m:func>
                  </m:oMath>
                </a14:m>
                <a:r>
                  <a:rPr lang="en-US" sz="2000" dirty="0"/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ru-RU" sz="2000" dirty="0"/>
                  <a:t> - </a:t>
                </a:r>
                <a:r>
                  <a:rPr lang="en-US" sz="2000" dirty="0"/>
                  <a:t>2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3 </m:t>
                        </m:r>
                      </m:e>
                    </m:func>
                    <m:r>
                      <a:rPr lang="ru-RU" sz="2000" b="0" i="0" smtClean="0">
                        <a:latin typeface="Cambria Math"/>
                      </a:rPr>
                      <m:t>, </m:t>
                    </m:r>
                  </m:oMath>
                </a14:m>
                <a:r>
                  <a:rPr lang="ru-RU" sz="2000" dirty="0"/>
                  <a:t>или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000" b="0" i="1" smtClean="0">
                                <a:latin typeface="Cambria Math"/>
                              </a:rPr>
                              <m:t>2</m:t>
                            </m:r>
                            <m:r>
                              <a:rPr lang="en-US" sz="20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sz="2000" b="0" i="1" smtClean="0">
                                <a:latin typeface="Cambria Math"/>
                              </a:rPr>
                              <m:t>+3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sz="2000" b="0" i="1" smtClean="0">
                                <a:latin typeface="Cambria Math"/>
                              </a:rPr>
                              <m:t>+2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5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en-US" sz="2000" dirty="0"/>
                  <a:t>, </a:t>
                </a:r>
                <a:r>
                  <a:rPr lang="ru-RU" sz="2000" dirty="0"/>
                  <a:t>или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000" i="1">
                                <a:latin typeface="Cambria Math"/>
                              </a:rPr>
                              <m:t>2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𝑥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+3</m:t>
                            </m:r>
                          </m:num>
                          <m:den>
                            <m:r>
                              <a:rPr lang="en-US" sz="2000" i="1">
                                <a:latin typeface="Cambria Math"/>
                              </a:rPr>
                              <m:t>𝑥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+2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000" b="0" i="1" smtClean="0">
                                <a:latin typeface="Cambria Math"/>
                              </a:rPr>
                              <m:t>125</m:t>
                            </m:r>
                          </m:num>
                          <m:den>
                            <m:r>
                              <a:rPr lang="ru-RU" sz="2000" b="0" i="1" smtClean="0">
                                <a:latin typeface="Cambria Math"/>
                              </a:rPr>
                              <m:t>9</m:t>
                            </m:r>
                            <m:r>
                              <a:rPr lang="ru-RU" sz="2000" b="0" i="1" smtClean="0">
                                <a:latin typeface="Cambria Math"/>
                                <a:ea typeface="Cambria Math"/>
                              </a:rPr>
                              <m:t>∙7</m:t>
                            </m:r>
                          </m:den>
                        </m:f>
                      </m:e>
                    </m:func>
                    <m:r>
                      <a:rPr lang="ru-RU" sz="2000" b="0" i="0" smtClean="0">
                        <a:latin typeface="Cambria Math"/>
                      </a:rPr>
                      <m:t>.</m:t>
                    </m:r>
                  </m:oMath>
                </a14:m>
                <a:r>
                  <a:rPr lang="ru-RU" sz="2000" dirty="0"/>
                  <a:t> Так как равны логарифмы величин, то равны и сами величины. Получаем рациональное уравнение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  <m:r>
                          <a:rPr lang="en-US" sz="2000" b="0" i="1" smtClean="0">
                            <a:latin typeface="Cambria Math"/>
                          </a:rPr>
                          <m:t>+3</m:t>
                        </m:r>
                      </m:num>
                      <m:den>
                        <m:r>
                          <a:rPr lang="en-US" sz="2000" b="0" i="1" smtClean="0">
                            <a:latin typeface="Cambria Math"/>
                          </a:rPr>
                          <m:t>𝑥</m:t>
                        </m:r>
                        <m:r>
                          <a:rPr lang="en-US" sz="2000" b="0" i="1" smtClean="0">
                            <a:latin typeface="Cambria Math"/>
                          </a:rPr>
                          <m:t>+2</m:t>
                        </m:r>
                      </m:den>
                    </m:f>
                  </m:oMath>
                </a14:m>
                <a:r>
                  <a:rPr lang="en-US" sz="2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/>
                          </a:rPr>
                          <m:t>125</m:t>
                        </m:r>
                      </m:num>
                      <m:den>
                        <m:r>
                          <a:rPr lang="en-US" sz="2000" b="0" i="1" smtClean="0">
                            <a:latin typeface="Cambria Math"/>
                          </a:rPr>
                          <m:t>63</m:t>
                        </m:r>
                      </m:den>
                    </m:f>
                  </m:oMath>
                </a14:m>
                <a:r>
                  <a:rPr lang="en-US" sz="2000" dirty="0"/>
                  <a:t> , </a:t>
                </a:r>
                <a:r>
                  <a:rPr lang="ru-RU" sz="2000" dirty="0"/>
                  <a:t>тогда </a:t>
                </a:r>
                <a:r>
                  <a:rPr lang="en-US" sz="2000" dirty="0"/>
                  <a:t>63(2x + 3) = 125(x + 2), </a:t>
                </a:r>
                <a:r>
                  <a:rPr lang="ru-RU" sz="2000" dirty="0"/>
                  <a:t>откуда </a:t>
                </a:r>
                <a:r>
                  <a:rPr lang="en-US" sz="2000" dirty="0"/>
                  <a:t>x = 61. </a:t>
                </a:r>
                <a:r>
                  <a:rPr lang="ru-RU" sz="2000" dirty="0"/>
                  <a:t>Свойства логарифмов можно использовать и в более сложных задачах.</a:t>
                </a: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0" y="685800"/>
                <a:ext cx="7543800" cy="5263480"/>
              </a:xfrm>
              <a:blipFill rotWithShape="1">
                <a:blip r:embed="rId3"/>
                <a:stretch>
                  <a:fillRect l="-808" r="-10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673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620688"/>
                <a:ext cx="7543800" cy="5263480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Примеры решений задач с использованием свойств логарифмов.</a:t>
                </a:r>
              </a:p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1.</a:t>
                </a:r>
                <a:r>
                  <a:rPr lang="ru-RU" sz="2000" dirty="0">
                    <a:solidFill>
                      <a:schemeClr val="tx1"/>
                    </a:solidFill>
                  </a:rPr>
                  <a:t> Известно, что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e>
                    </m:func>
                    <m:r>
                      <a:rPr lang="ru-RU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= </m:t>
                    </m:r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a. </a:t>
                </a:r>
                <a:r>
                  <a:rPr lang="ru-RU" sz="2000" dirty="0">
                    <a:solidFill>
                      <a:schemeClr val="tx1"/>
                    </a:solidFill>
                  </a:rPr>
                  <a:t>Вычислить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6,75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sz="2000" dirty="0">
                    <a:solidFill>
                      <a:schemeClr val="tx1"/>
                    </a:solidFill>
                  </a:rPr>
                  <a:t>    </a:t>
                </a:r>
                <a:r>
                  <a:rPr lang="ru-RU" sz="2000" u="sng" dirty="0">
                    <a:solidFill>
                      <a:schemeClr val="tx1"/>
                    </a:solidFill>
                  </a:rPr>
                  <a:t>Решение:</a:t>
                </a:r>
                <a:r>
                  <a:rPr lang="ru-RU" sz="2000" dirty="0">
                    <a:solidFill>
                      <a:schemeClr val="tx1"/>
                    </a:solidFill>
                  </a:rPr>
                  <a:t>  выразим число 6,75 через числа 3 и 2 ( 3 – основание логарифма, 2 – заданное в условии логарифмируемое число) с помощью операций умножения, деления и возведения в степень: 6,75 = 6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27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ru-RU" sz="2000" b="0" i="0" smtClean="0">
                        <a:solidFill>
                          <a:schemeClr val="tx1"/>
                        </a:solidFill>
                        <a:latin typeface="Cambria Math"/>
                      </a:rPr>
                      <m:t> . </m:t>
                    </m:r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Далее находим: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6,75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e>
                              <m:sup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)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3 - 2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3 – 2</a:t>
                </a:r>
                <a:r>
                  <a:rPr lang="en-US" sz="2000" dirty="0">
                    <a:solidFill>
                      <a:schemeClr val="tx1"/>
                    </a:solidFill>
                  </a:rPr>
                  <a:t>a .</a:t>
                </a:r>
              </a:p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0070C0"/>
                    </a:solidFill>
                  </a:rPr>
                  <a:t>2.</a:t>
                </a:r>
                <a:r>
                  <a:rPr 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ru-RU" sz="2000" dirty="0">
                    <a:solidFill>
                      <a:schemeClr val="tx1"/>
                    </a:solidFill>
                  </a:rPr>
                  <a:t>Вычислить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e>
                      <m:sup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1−0,25</m:t>
                        </m:r>
                        <m:func>
                          <m:funcPr>
                            <m:ctrlP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b="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25</m:t>
                            </m:r>
                          </m:e>
                        </m:func>
                      </m:sup>
                    </m:sSup>
                  </m:oMath>
                </a14:m>
                <a:endParaRPr lang="ru-RU" sz="20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ru-RU" sz="2000" dirty="0">
                    <a:solidFill>
                      <a:schemeClr val="tx1"/>
                    </a:solidFill>
                  </a:rPr>
                  <a:t>    </a:t>
                </a:r>
                <a:r>
                  <a:rPr lang="ru-RU" sz="2000" u="sng" dirty="0">
                    <a:solidFill>
                      <a:schemeClr val="tx1"/>
                    </a:solidFill>
                  </a:rPr>
                  <a:t>Решение: </a:t>
                </a:r>
                <a:r>
                  <a:rPr lang="ru-RU" sz="2000" dirty="0">
                    <a:solidFill>
                      <a:schemeClr val="tx1"/>
                    </a:solidFill>
                  </a:rPr>
                  <a:t>поработаем с показателем степени:</a:t>
                </a:r>
              </a:p>
              <a:p>
                <a:pPr marL="0" indent="0">
                  <a:buNone/>
                </a:pPr>
                <a:r>
                  <a:rPr lang="ru-RU" sz="2000" dirty="0">
                    <a:solidFill>
                      <a:schemeClr val="tx1"/>
                    </a:solidFill>
                  </a:rPr>
                  <a:t>1 – 0,25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25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25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den>
                            </m:f>
                          </m:sup>
                        </m:sSup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ad>
                          <m:rad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4</m:t>
                            </m:r>
                          </m:deg>
                          <m:e>
                            <m:sSup>
                              <m:sSup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e>
                              <m:sup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-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rad>
                          <m:radPr>
                            <m:degHide m:val="on"/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5</m:t>
                            </m:r>
                          </m:e>
                        </m:rad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7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5</m:t>
                                </m:r>
                              </m:e>
                            </m:rad>
                          </m:den>
                        </m:f>
                      </m:e>
                    </m:func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. Теперь заданное числовое выражение мы можем записать в виде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. Далее находим: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e>
                      <m:sup>
                        <m:func>
                          <m:func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  <m:func>
                          <m:funcPr>
                            <m:ctrlP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b="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7(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49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. Остаётся вспомнить, что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func>
                          <m:funcPr>
                            <m:ctrlPr>
                              <a:rPr lang="en-US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 i="0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𝑎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20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</m:func>
                      </m:sup>
                    </m:sSup>
                  </m:oMath>
                </a14:m>
                <a:r>
                  <a:rPr lang="en-US" sz="2000" dirty="0">
                    <a:solidFill>
                      <a:schemeClr val="tx1"/>
                    </a:solidFill>
                  </a:rPr>
                  <a:t> = b. </a:t>
                </a:r>
                <a:r>
                  <a:rPr lang="ru-RU" sz="2000" dirty="0">
                    <a:solidFill>
                      <a:schemeClr val="tx1"/>
                    </a:solidFill>
                  </a:rPr>
                  <a:t>Значит,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e>
                      <m:sup>
                        <m:func>
                          <m:funcPr>
                            <m:ctrlPr>
                              <a:rPr lang="en-US" sz="20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ru-RU" sz="200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</m:sub>
                            </m:sSub>
                          </m:fName>
                          <m:e>
                            <m:f>
                              <m:fPr>
                                <m:ctrlPr>
                                  <a:rPr lang="en-US" sz="20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2000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49</m:t>
                                </m:r>
                              </m:num>
                              <m:den/>
                            </m:f>
                          </m:e>
                        </m:func>
                      </m:sup>
                    </m:sSup>
                    <m:r>
                      <a:rPr lang="ru-RU" sz="2000" b="0" i="0" smtClean="0">
                        <a:solidFill>
                          <a:schemeClr val="tx1"/>
                        </a:solidFill>
                        <a:latin typeface="Cambria Math"/>
                      </a:rPr>
                      <m:t> =  </m:t>
                    </m:r>
                    <m:f>
                      <m:fPr>
                        <m:ctrlP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2000" dirty="0">
                    <a:solidFill>
                      <a:schemeClr val="tx1"/>
                    </a:solidFill>
                  </a:rPr>
                  <a:t> = 9,8.</a:t>
                </a:r>
              </a:p>
              <a:p>
                <a:pPr marL="0" indent="0">
                  <a:buNone/>
                </a:pPr>
                <a:endParaRPr lang="ru-RU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620688"/>
                <a:ext cx="7543800" cy="5263480"/>
              </a:xfrm>
              <a:blipFill rotWithShape="1">
                <a:blip r:embed="rId2"/>
                <a:stretch>
                  <a:fillRect l="-808" t="-3708" r="-7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2892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3568" y="620688"/>
                <a:ext cx="7543800" cy="388620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endParaRPr lang="ru-RU" sz="2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ru-RU" sz="2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ru-RU" sz="2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3.</a:t>
                </a:r>
                <a:r>
                  <a:rPr lang="ru-RU" sz="2000" dirty="0"/>
                  <a:t> Выразим логарифм выражения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ad>
                      <m:rad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/>
                          </a:rPr>
                          <m:t>7</m:t>
                        </m:r>
                      </m:deg>
                      <m:e>
                        <m:sSup>
                          <m:sSupPr>
                            <m:ctrlPr>
                              <a:rPr lang="ru-RU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через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</m:func>
                  </m:oMath>
                </a14:m>
                <a:r>
                  <a:rPr lang="en-US" sz="2000" dirty="0"/>
                  <a:t> </a:t>
                </a:r>
                <a:r>
                  <a:rPr lang="ru-RU" sz="2000" dirty="0"/>
                  <a:t>и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r>
                  <a:rPr lang="en-US" sz="2000" dirty="0"/>
                  <a:t>. </a:t>
                </a:r>
                <a:r>
                  <a:rPr lang="ru-RU" sz="2000" dirty="0"/>
                  <a:t>Коротко говорят: прологарифмируем данное выражение по основании 2. </a:t>
                </a:r>
              </a:p>
              <a:p>
                <a:pPr marL="0" indent="0">
                  <a:buNone/>
                </a:pPr>
                <a:r>
                  <a:rPr lang="ru-RU" sz="2000" dirty="0"/>
                  <a:t>    </a:t>
                </a:r>
                <a:r>
                  <a:rPr lang="ru-RU" sz="2000" u="sng" dirty="0"/>
                  <a:t>Решение:</a:t>
                </a:r>
                <a:r>
                  <a:rPr lang="ru-RU" sz="2000" dirty="0"/>
                  <a:t> </a:t>
                </a:r>
                <a:r>
                  <a:rPr lang="ru-RU" sz="2000" u="sng" dirty="0"/>
                  <a:t> </a:t>
                </a:r>
                <a:r>
                  <a:rPr lang="ru-RU" sz="2000" dirty="0"/>
                  <a:t>пользуясь свойствами логарифмов, получаем: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(</m:t>
                        </m:r>
                        <m:r>
                          <a:rPr lang="ru-RU" sz="2000" b="0" i="1" smtClean="0">
                            <a:latin typeface="Cambria Math"/>
                          </a:rPr>
                          <m:t>8</m:t>
                        </m:r>
                      </m:e>
                    </m:func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ad>
                      <m:rad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/>
                          </a:rPr>
                          <m:t>7</m:t>
                        </m:r>
                      </m:deg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000" dirty="0"/>
                  <a:t>) =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/>
                          </a:rPr>
                          <m:t>(</m:t>
                        </m:r>
                      </m:fName>
                      <m:e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e>
                    </m:func>
                  </m:oMath>
                </a14:m>
                <a:r>
                  <a:rPr lang="en-US" sz="2000" dirty="0"/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000" dirty="0"/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f>
                          <m:f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/>
                              </a:rPr>
                              <m:t>7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2000" dirty="0"/>
                  <a:t>) = 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2</m:t>
                        </m:r>
                      </m:e>
                    </m:func>
                  </m:oMath>
                </a14:m>
                <a:r>
                  <a:rPr lang="en-US" sz="2000" dirty="0"/>
                  <a:t> + 3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</m:func>
                  </m:oMath>
                </a14:m>
                <a:r>
                  <a:rPr lang="en-US" sz="2000" dirty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en-US" sz="2000" b="0" i="1" smtClean="0">
                            <a:latin typeface="Cambria Math"/>
                          </a:rPr>
                          <m:t>7</m:t>
                        </m:r>
                      </m:den>
                    </m:f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r>
                  <a:rPr lang="en-US" sz="2000" dirty="0"/>
                  <a:t> = 3 + 3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</m:func>
                  </m:oMath>
                </a14:m>
                <a:r>
                  <a:rPr lang="en-US" sz="2000" dirty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en-US" sz="2000" b="0" i="1" smtClean="0">
                            <a:latin typeface="Cambria Math"/>
                          </a:rPr>
                          <m:t>7</m:t>
                        </m:r>
                      </m:den>
                    </m:f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func>
                  </m:oMath>
                </a14:m>
                <a:r>
                  <a:rPr lang="en-US" sz="2000" dirty="0"/>
                  <a:t>.</a:t>
                </a:r>
                <a:endParaRPr lang="ru-RU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0070C0"/>
                    </a:solidFill>
                  </a:rPr>
                  <a:t>4.</a:t>
                </a:r>
                <a:r>
                  <a:rPr lang="en-US" sz="2000" dirty="0"/>
                  <a:t> </a:t>
                </a:r>
                <a:r>
                  <a:rPr lang="ru-RU" sz="2000" dirty="0"/>
                  <a:t>Найдём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0,3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7</m:t>
                        </m:r>
                      </m:e>
                    </m:func>
                  </m:oMath>
                </a14:m>
                <a:r>
                  <a:rPr lang="ru-RU" sz="2000" dirty="0"/>
                  <a:t>.</a:t>
                </a:r>
              </a:p>
              <a:p>
                <a:pPr marL="0" indent="0">
                  <a:buNone/>
                </a:pPr>
                <a:r>
                  <a:rPr lang="ru-RU" sz="2000" dirty="0"/>
                  <a:t>    </a:t>
                </a:r>
                <a:r>
                  <a:rPr lang="ru-RU" sz="2000" u="sng" dirty="0"/>
                  <a:t>Решение: </a:t>
                </a:r>
                <a:r>
                  <a:rPr lang="ru-RU" sz="2000" dirty="0"/>
                  <a:t>пользуясь калькулятором или таблицами находим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i="0" smtClean="0">
                            <a:latin typeface="Cambria Math"/>
                          </a:rPr>
                          <m:t>lg</m:t>
                        </m:r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7 </m:t>
                        </m:r>
                        <m:r>
                          <a:rPr lang="ru-RU" sz="2000" b="0" i="1" smtClean="0">
                            <a:latin typeface="Cambria Math"/>
                            <a:ea typeface="Cambria Math"/>
                          </a:rPr>
                          <m:t>≈ </m:t>
                        </m:r>
                      </m:e>
                    </m:func>
                  </m:oMath>
                </a14:m>
                <a:r>
                  <a:rPr lang="ru-RU" sz="2000" dirty="0"/>
                  <a:t>0,8451,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i="0" smtClean="0">
                            <a:latin typeface="Cambria Math"/>
                          </a:rPr>
                          <m:t>lg</m:t>
                        </m:r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0,3 </m:t>
                        </m:r>
                        <m:r>
                          <a:rPr lang="ru-RU" sz="2000" b="0" i="1" smtClean="0">
                            <a:latin typeface="Cambria Math"/>
                            <a:ea typeface="Cambria Math"/>
                          </a:rPr>
                          <m:t>≈</m:t>
                        </m:r>
                      </m:e>
                    </m:func>
                  </m:oMath>
                </a14:m>
                <a:r>
                  <a:rPr lang="ru-RU" sz="2000" dirty="0"/>
                  <a:t> 0,4771 – 1 = -0,5229. Следовательно, по формуле перехода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i="1">
                                <a:latin typeface="Cambria Math"/>
                              </a:rPr>
                              <m:t>0,3</m:t>
                            </m:r>
                          </m:sub>
                        </m:sSub>
                      </m:fName>
                      <m:e>
                        <m:r>
                          <a:rPr lang="ru-RU" sz="2000" i="1">
                            <a:latin typeface="Cambria Math"/>
                          </a:rPr>
                          <m:t>7</m:t>
                        </m:r>
                      </m:e>
                    </m:func>
                    <m:r>
                      <a:rPr lang="ru-RU" sz="2000" b="0" i="0" smtClean="0">
                        <a:latin typeface="Cambria Math"/>
                      </a:rPr>
                      <m:t> </m:t>
                    </m:r>
                    <m:r>
                      <a:rPr lang="ru-RU" sz="2000" b="0" i="1" smtClean="0">
                        <a:latin typeface="Cambria Math"/>
                        <a:ea typeface="Cambria Math"/>
                      </a:rPr>
                      <m:t>≈</m:t>
                    </m:r>
                  </m:oMath>
                </a14:m>
                <a:r>
                  <a:rPr lang="ru-RU" sz="20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latin typeface="Cambria Math"/>
                          </a:rPr>
                          <m:t>0,8451</m:t>
                        </m:r>
                      </m:num>
                      <m:den>
                        <m:r>
                          <a:rPr lang="ru-RU" sz="2000" b="0" i="1" dirty="0" smtClean="0">
                            <a:latin typeface="Cambria Math"/>
                          </a:rPr>
                          <m:t>−0,5229</m:t>
                        </m:r>
                      </m:den>
                    </m:f>
                  </m:oMath>
                </a14:m>
                <a:r>
                  <a:rPr lang="ru-RU" sz="2000" dirty="0"/>
                  <a:t> </a:t>
                </a:r>
                <a14:m>
                  <m:oMath xmlns:m="http://schemas.openxmlformats.org/officeDocument/2006/math">
                    <m:r>
                      <a:rPr lang="ru-RU" sz="2000" i="1" dirty="0" smtClean="0">
                        <a:latin typeface="Cambria Math"/>
                        <a:ea typeface="Cambria Math"/>
                      </a:rPr>
                      <m:t>≈</m:t>
                    </m:r>
                  </m:oMath>
                </a14:m>
                <a:r>
                  <a:rPr lang="ru-RU" sz="2000" dirty="0"/>
                  <a:t> -1,6162.</a:t>
                </a:r>
              </a:p>
              <a:p>
                <a:pPr marL="0" indent="0">
                  <a:buNone/>
                </a:pPr>
                <a:endParaRPr lang="ru-RU" sz="2000" dirty="0"/>
              </a:p>
              <a:p>
                <a:pPr marL="0" indent="0">
                  <a:buNone/>
                </a:pPr>
                <a:r>
                  <a:rPr lang="ru-RU" sz="2000" dirty="0"/>
                  <a:t>    </a:t>
                </a: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3568" y="620688"/>
                <a:ext cx="7543800" cy="3886200"/>
              </a:xfrm>
              <a:blipFill rotWithShape="1">
                <a:blip r:embed="rId2"/>
                <a:stretch>
                  <a:fillRect l="-808" r="-323" b="-87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003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62000" y="685800"/>
                <a:ext cx="7543800" cy="497544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ru-RU" sz="2000" b="1" dirty="0">
                    <a:solidFill>
                      <a:srgbClr val="0070C0"/>
                    </a:solidFill>
                  </a:rPr>
                  <a:t>Задачи для самостоятельного решения</a:t>
                </a:r>
              </a:p>
              <a:p>
                <a:pPr marL="457200" indent="-457200">
                  <a:buAutoNum type="arabicPeriod"/>
                </a:pPr>
                <a:r>
                  <a:rPr lang="ru-RU" sz="2000" dirty="0"/>
                  <a:t>Запишите число в виде логарифма с основанием </a:t>
                </a:r>
                <a:r>
                  <a:rPr lang="en-US" sz="2000" dirty="0"/>
                  <a:t>a</a:t>
                </a:r>
                <a:r>
                  <a:rPr lang="ru-RU" sz="2000" dirty="0"/>
                  <a:t> :</a:t>
                </a:r>
              </a:p>
              <a:p>
                <a:pPr marL="0" indent="0">
                  <a:buNone/>
                </a:pPr>
                <a:r>
                  <a:rPr lang="ru-RU" sz="2000" dirty="0"/>
                  <a:t>        а) 2;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000" dirty="0"/>
                  <a:t>; 1; 0 при а = 4;                 б) 3;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000" dirty="0"/>
                  <a:t>; 0; -1 при а = 2.</a:t>
                </a:r>
              </a:p>
              <a:p>
                <a:pPr marL="457200" indent="-457200">
                  <a:buAutoNum type="arabicPeriod" startAt="2"/>
                </a:pPr>
                <a:r>
                  <a:rPr lang="ru-RU" sz="2000" dirty="0"/>
                  <a:t>Вычислите:</a:t>
                </a:r>
              </a:p>
              <a:p>
                <a:pPr marL="0" indent="0">
                  <a:buNone/>
                </a:pPr>
                <a:r>
                  <a:rPr lang="ru-RU" sz="2000" dirty="0"/>
                  <a:t>        а)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4</m:t>
                        </m:r>
                      </m:e>
                    </m:func>
                  </m:oMath>
                </a14:m>
                <a:r>
                  <a:rPr lang="ru-RU" sz="2000" dirty="0"/>
                  <a:t> +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12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36</m:t>
                        </m:r>
                      </m:e>
                    </m:func>
                  </m:oMath>
                </a14:m>
                <a:r>
                  <a:rPr lang="ru-RU" sz="2000" dirty="0"/>
                  <a:t>;                 б)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i="0" smtClean="0">
                            <a:latin typeface="Cambria Math"/>
                          </a:rPr>
                          <m:t>lg</m:t>
                        </m:r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13 − </m:t>
                        </m:r>
                      </m:e>
                    </m:func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i="0" smtClean="0">
                            <a:latin typeface="Cambria Math"/>
                          </a:rPr>
                          <m:t>lg</m:t>
                        </m:r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130</m:t>
                        </m:r>
                      </m:e>
                    </m:func>
                  </m:oMath>
                </a14:m>
                <a:endParaRPr lang="ru-RU" sz="2000" dirty="0"/>
              </a:p>
              <a:p>
                <a:pPr marL="457200" indent="-457200">
                  <a:buAutoNum type="arabicPeriod" startAt="3"/>
                </a:pPr>
                <a:r>
                  <a:rPr lang="ru-RU" sz="2000" dirty="0"/>
                  <a:t>Прологарифмируйте по основании 3 (</a:t>
                </a:r>
                <a:r>
                  <a:rPr lang="en-US" sz="2000" dirty="0"/>
                  <a:t>a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0, 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&gt;0):</m:t>
                    </m:r>
                  </m:oMath>
                </a14:m>
                <a:endParaRPr lang="ru-RU" sz="2000" dirty="0"/>
              </a:p>
              <a:p>
                <a:pPr marL="0" indent="0">
                  <a:buNone/>
                </a:pPr>
                <a:r>
                  <a:rPr lang="en-US" sz="2000" dirty="0"/>
                  <a:t>       </a:t>
                </a:r>
                <a:r>
                  <a:rPr lang="ru-RU" sz="2000" dirty="0"/>
                  <a:t>а)</a:t>
                </a:r>
                <a:r>
                  <a:rPr lang="en-US" sz="2000" dirty="0"/>
                  <a:t>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4</m:t>
                        </m:r>
                      </m:sup>
                    </m:sSup>
                    <m:rad>
                      <m:rad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/>
                          </a:rPr>
                          <m:t>5</m:t>
                        </m:r>
                      </m:deg>
                      <m:e>
                        <m:r>
                          <a:rPr lang="en-US" sz="2000" b="0" i="1" smtClean="0">
                            <a:latin typeface="Cambria Math"/>
                          </a:rPr>
                          <m:t>𝑏</m:t>
                        </m:r>
                      </m:e>
                    </m:rad>
                    <m:r>
                      <a:rPr lang="ru-RU" sz="2000" b="0" i="0" smtClean="0">
                        <a:latin typeface="Cambria Math"/>
                      </a:rPr>
                      <m:t>; </m:t>
                    </m:r>
                  </m:oMath>
                </a14:m>
                <a:r>
                  <a:rPr lang="ru-RU" sz="2000" dirty="0"/>
                  <a:t>                                    б)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27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den>
                    </m:f>
                  </m:oMath>
                </a14:m>
                <a:endParaRPr lang="en-US" dirty="0"/>
              </a:p>
              <a:p>
                <a:pPr marL="457200" indent="-457200">
                  <a:buAutoNum type="arabicPeriod" startAt="4"/>
                </a:pPr>
                <a:r>
                  <a:rPr lang="ru-RU" sz="2000" dirty="0"/>
                  <a:t>Известно, что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2=а</m:t>
                        </m:r>
                      </m:e>
                    </m:func>
                  </m:oMath>
                </a14:m>
                <a:r>
                  <a:rPr lang="ru-RU" sz="2000" dirty="0"/>
                  <a:t> и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3</m:t>
                        </m:r>
                      </m:e>
                    </m:func>
                  </m:oMath>
                </a14:m>
                <a:r>
                  <a:rPr lang="ru-RU" sz="2000" dirty="0"/>
                  <a:t> = </a:t>
                </a:r>
                <a:r>
                  <a:rPr lang="en-US" sz="2000" dirty="0"/>
                  <a:t>b. </a:t>
                </a:r>
                <a:endParaRPr lang="ru-RU" sz="2000" dirty="0"/>
              </a:p>
              <a:p>
                <a:pPr marL="0" indent="0">
                  <a:buNone/>
                </a:pPr>
                <a:r>
                  <a:rPr lang="ru-RU" sz="2000" dirty="0"/>
                  <a:t>       Выразите через </a:t>
                </a:r>
                <a:r>
                  <a:rPr lang="en-US" sz="2000" dirty="0"/>
                  <a:t>a </a:t>
                </a:r>
                <a:r>
                  <a:rPr lang="ru-RU" sz="2000" dirty="0"/>
                  <a:t>и </a:t>
                </a:r>
                <a:r>
                  <a:rPr lang="en-US" sz="2000" dirty="0"/>
                  <a:t>b</a:t>
                </a:r>
                <a:r>
                  <a:rPr lang="ru-RU" sz="2000" dirty="0"/>
                  <a:t>: </a:t>
                </a:r>
              </a:p>
              <a:p>
                <a:pPr marL="0" indent="0">
                  <a:buNone/>
                </a:pPr>
                <a:r>
                  <a:rPr lang="ru-RU" sz="2000" dirty="0"/>
                  <a:t>       а)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72</m:t>
                        </m:r>
                      </m:e>
                    </m:func>
                  </m:oMath>
                </a14:m>
                <a:r>
                  <a:rPr lang="ru-RU" sz="2000" dirty="0"/>
                  <a:t>                                     б)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ru-RU" sz="20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ru-RU" sz="2000" b="0" i="1" smtClean="0">
                            <a:latin typeface="Cambria Math"/>
                          </a:rPr>
                          <m:t>15</m:t>
                        </m:r>
                      </m:e>
                    </m:func>
                  </m:oMath>
                </a14:m>
                <a:endParaRPr lang="ru-RU" sz="2000" dirty="0"/>
              </a:p>
              <a:p>
                <a:pPr marL="457200" indent="-457200">
                  <a:buAutoNum type="arabicPeriod" startAt="4"/>
                </a:pPr>
                <a:endParaRPr lang="ru-RU" sz="20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0" y="685800"/>
                <a:ext cx="7543800" cy="4975448"/>
              </a:xfrm>
              <a:blipFill rotWithShape="1">
                <a:blip r:embed="rId2"/>
                <a:stretch>
                  <a:fillRect l="-6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851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</a:rPr>
              <a:t>Использованная литература</a:t>
            </a:r>
          </a:p>
          <a:p>
            <a:pPr marL="457200" indent="-457200">
              <a:buAutoNum type="arabicPeriod"/>
            </a:pPr>
            <a:r>
              <a:rPr lang="ru-RU" dirty="0"/>
              <a:t>Мордкович А.Г. Алгебра и начала математического анализа. 10-11 классы: Учебник. – Мнемозина, 2009.</a:t>
            </a:r>
          </a:p>
          <a:p>
            <a:pPr marL="457200" indent="-457200">
              <a:buAutoNum type="arabicPeriod"/>
            </a:pPr>
            <a:r>
              <a:rPr lang="ru-RU" dirty="0"/>
              <a:t>Нечаев М.П. Уроки по курсу «Алгебра – 11». – 5 за знания, 2007.</a:t>
            </a:r>
          </a:p>
          <a:p>
            <a:pPr marL="457200" indent="-457200">
              <a:buAutoNum type="arabicPeriod"/>
            </a:pPr>
            <a:r>
              <a:rPr lang="ru-RU" dirty="0" err="1"/>
              <a:t>Рурукин</a:t>
            </a:r>
            <a:r>
              <a:rPr lang="ru-RU" dirty="0"/>
              <a:t> А.Н. Поурочные разработки по алгебре и началам анализа: 11 класс – М.:ВАКО, 2008.</a:t>
            </a:r>
          </a:p>
          <a:p>
            <a:pPr marL="457200" indent="-457200">
              <a:buAutoNum type="arabicPeriod"/>
            </a:pPr>
            <a:r>
              <a:rPr lang="ru-RU" dirty="0" err="1"/>
              <a:t>Рурукин</a:t>
            </a:r>
            <a:r>
              <a:rPr lang="ru-RU" dirty="0"/>
              <a:t> А.Н.. ЕГЭ. Математика. Пособие для подготовки. Подробный разбор заданий 2002-2004. – М.: ВАКО, 2004.</a:t>
            </a:r>
          </a:p>
        </p:txBody>
      </p:sp>
    </p:spTree>
    <p:extLst>
      <p:ext uri="{BB962C8B-B14F-4D97-AF65-F5344CB8AC3E}">
        <p14:creationId xmlns:p14="http://schemas.microsoft.com/office/powerpoint/2010/main" val="715529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528</TotalTime>
  <Words>1211</Words>
  <Application>Microsoft Office PowerPoint</Application>
  <PresentationFormat>Экран (4:3)</PresentationFormat>
  <Paragraphs>91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Cambria Math</vt:lpstr>
      <vt:lpstr>Impact</vt:lpstr>
      <vt:lpstr>Times New Roman</vt:lpstr>
      <vt:lpstr>NewsPrint</vt:lpstr>
      <vt:lpstr>Свойства логарифмов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Свойства логарифмов</dc:title>
  <dc:creator>samsung</dc:creator>
  <cp:lastModifiedBy>Ирина Илларионова</cp:lastModifiedBy>
  <cp:revision>39</cp:revision>
  <dcterms:created xsi:type="dcterms:W3CDTF">2017-02-10T09:33:21Z</dcterms:created>
  <dcterms:modified xsi:type="dcterms:W3CDTF">2022-02-06T00:53:30Z</dcterms:modified>
</cp:coreProperties>
</file>