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6" r:id="rId1"/>
  </p:sldMasterIdLst>
  <p:sldIdLst>
    <p:sldId id="256" r:id="rId2"/>
    <p:sldId id="270" r:id="rId3"/>
    <p:sldId id="271" r:id="rId4"/>
    <p:sldId id="272" r:id="rId5"/>
    <p:sldId id="257" r:id="rId6"/>
    <p:sldId id="258" r:id="rId7"/>
    <p:sldId id="259" r:id="rId8"/>
    <p:sldId id="260" r:id="rId9"/>
    <p:sldId id="261" r:id="rId10"/>
    <p:sldId id="262" r:id="rId11"/>
    <p:sldId id="267" r:id="rId12"/>
    <p:sldId id="263" r:id="rId13"/>
    <p:sldId id="274" r:id="rId14"/>
    <p:sldId id="268" r:id="rId15"/>
    <p:sldId id="269" r:id="rId16"/>
    <p:sldId id="275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115D-A21B-406B-9B43-36C3202CBDE0}" type="datetimeFigureOut">
              <a:rPr lang="ru-RU" smtClean="0"/>
              <a:pPr/>
              <a:t>17.05.2018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38D53-13D0-45A1-B2B4-0A682AF2B7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8150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115D-A21B-406B-9B43-36C3202CBDE0}" type="datetimeFigureOut">
              <a:rPr lang="ru-RU" smtClean="0"/>
              <a:pPr/>
              <a:t>17.05.2018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38D53-13D0-45A1-B2B4-0A682AF2B7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7526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115D-A21B-406B-9B43-36C3202CBDE0}" type="datetimeFigureOut">
              <a:rPr lang="ru-RU" smtClean="0"/>
              <a:pPr/>
              <a:t>17.05.2018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38D53-13D0-45A1-B2B4-0A682AF2B7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0828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115D-A21B-406B-9B43-36C3202CBDE0}" type="datetimeFigureOut">
              <a:rPr lang="ru-RU" smtClean="0"/>
              <a:pPr/>
              <a:t>17.05.2018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38D53-13D0-45A1-B2B4-0A682AF2B7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692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115D-A21B-406B-9B43-36C3202CBDE0}" type="datetimeFigureOut">
              <a:rPr lang="ru-RU" smtClean="0"/>
              <a:pPr/>
              <a:t>17.05.2018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38D53-13D0-45A1-B2B4-0A682AF2B7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5502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115D-A21B-406B-9B43-36C3202CBDE0}" type="datetimeFigureOut">
              <a:rPr lang="ru-RU" smtClean="0"/>
              <a:pPr/>
              <a:t>17.05.2018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38D53-13D0-45A1-B2B4-0A682AF2B7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2483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115D-A21B-406B-9B43-36C3202CBDE0}" type="datetimeFigureOut">
              <a:rPr lang="ru-RU" smtClean="0"/>
              <a:pPr/>
              <a:t>17.05.2018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38D53-13D0-45A1-B2B4-0A682AF2B7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9561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115D-A21B-406B-9B43-36C3202CBDE0}" type="datetimeFigureOut">
              <a:rPr lang="ru-RU" smtClean="0"/>
              <a:pPr/>
              <a:t>17.05.2018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38D53-13D0-45A1-B2B4-0A682AF2B7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3150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115D-A21B-406B-9B43-36C3202CBDE0}" type="datetimeFigureOut">
              <a:rPr lang="ru-RU" smtClean="0"/>
              <a:pPr/>
              <a:t>17.05.2018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38D53-13D0-45A1-B2B4-0A682AF2B7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1444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115D-A21B-406B-9B43-36C3202CBDE0}" type="datetimeFigureOut">
              <a:rPr lang="ru-RU" smtClean="0"/>
              <a:pPr/>
              <a:t>17.05.2018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38D53-13D0-45A1-B2B4-0A682AF2B7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7181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115D-A21B-406B-9B43-36C3202CBDE0}" type="datetimeFigureOut">
              <a:rPr lang="ru-RU" smtClean="0"/>
              <a:pPr/>
              <a:t>17.05.2018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38D53-13D0-45A1-B2B4-0A682AF2B71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601325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115D-A21B-406B-9B43-36C3202CBDE0}" type="datetimeFigureOut">
              <a:rPr lang="ru-RU" smtClean="0"/>
              <a:pPr/>
              <a:t>17.05.2018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38D53-13D0-45A1-B2B4-0A682AF2B7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46417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115D-A21B-406B-9B43-36C3202CBDE0}" type="datetimeFigureOut">
              <a:rPr lang="ru-RU" smtClean="0"/>
              <a:pPr/>
              <a:t>17.05.2018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38D53-13D0-45A1-B2B4-0A682AF2B71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265384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115D-A21B-406B-9B43-36C3202CBDE0}" type="datetimeFigureOut">
              <a:rPr lang="ru-RU" smtClean="0"/>
              <a:pPr/>
              <a:t>17.05.2018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38D53-13D0-45A1-B2B4-0A682AF2B7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6883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115D-A21B-406B-9B43-36C3202CBDE0}" type="datetimeFigureOut">
              <a:rPr lang="ru-RU" smtClean="0"/>
              <a:pPr/>
              <a:t>17.05.2018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38D53-13D0-45A1-B2B4-0A682AF2B7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49698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115D-A21B-406B-9B43-36C3202CBDE0}" type="datetimeFigureOut">
              <a:rPr lang="ru-RU" smtClean="0"/>
              <a:pPr/>
              <a:t>17.05.2018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38D53-13D0-45A1-B2B4-0A682AF2B7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1470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5115D-A21B-406B-9B43-36C3202CBDE0}" type="datetimeFigureOut">
              <a:rPr lang="ru-RU" smtClean="0"/>
              <a:pPr/>
              <a:t>17.05.2018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BD38D53-13D0-45A1-B2B4-0A682AF2B7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5884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7" r:id="rId1"/>
    <p:sldLayoutId id="2147483898" r:id="rId2"/>
    <p:sldLayoutId id="2147483899" r:id="rId3"/>
    <p:sldLayoutId id="2147483900" r:id="rId4"/>
    <p:sldLayoutId id="2147483901" r:id="rId5"/>
    <p:sldLayoutId id="2147483902" r:id="rId6"/>
    <p:sldLayoutId id="2147483903" r:id="rId7"/>
    <p:sldLayoutId id="2147483904" r:id="rId8"/>
    <p:sldLayoutId id="2147483905" r:id="rId9"/>
    <p:sldLayoutId id="2147483906" r:id="rId10"/>
    <p:sldLayoutId id="2147483907" r:id="rId11"/>
    <p:sldLayoutId id="2147483908" r:id="rId12"/>
    <p:sldLayoutId id="2147483909" r:id="rId13"/>
    <p:sldLayoutId id="2147483910" r:id="rId14"/>
    <p:sldLayoutId id="2147483911" r:id="rId15"/>
    <p:sldLayoutId id="21474839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412776"/>
            <a:ext cx="7851648" cy="3888432"/>
          </a:xfrm>
        </p:spPr>
        <p:txBody>
          <a:bodyPr>
            <a:normAutofit/>
          </a:bodyPr>
          <a:lstStyle/>
          <a:p>
            <a:r>
              <a:rPr lang="ru-RU" dirty="0" smtClean="0"/>
              <a:t>Здоровьесбережение в </a:t>
            </a:r>
            <a:r>
              <a:rPr lang="ru-RU" dirty="0" smtClean="0"/>
              <a:t>старшей </a:t>
            </a:r>
            <a:r>
              <a:rPr lang="ru-RU" dirty="0" smtClean="0"/>
              <a:t>группе 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 smtClean="0"/>
              <a:t>презентацию </a:t>
            </a:r>
            <a:r>
              <a:rPr lang="ru-RU" sz="2700" dirty="0" smtClean="0"/>
              <a:t>подготовила</a:t>
            </a:r>
            <a:r>
              <a:rPr lang="ru-RU" sz="2700" smtClean="0"/>
              <a:t/>
            </a:r>
            <a:br>
              <a:rPr lang="ru-RU" sz="2700" smtClean="0"/>
            </a:br>
            <a:r>
              <a:rPr lang="ru-RU" sz="2700" smtClean="0"/>
              <a:t>воспитатель  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Мельникова Ю.В.</a:t>
            </a:r>
            <a:endParaRPr lang="ru-RU" sz="27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435280" cy="563190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dirty="0" smtClean="0"/>
              <a:t>Забота о здоровье – это важный труд воспитателя.</a:t>
            </a:r>
          </a:p>
          <a:p>
            <a:pPr algn="ctr">
              <a:buNone/>
            </a:pPr>
            <a:r>
              <a:rPr lang="ru-RU" sz="3200" dirty="0" smtClean="0"/>
              <a:t>От жизнерадостности, бодрости детей зависит </a:t>
            </a:r>
          </a:p>
          <a:p>
            <a:pPr algn="ctr">
              <a:buNone/>
            </a:pPr>
            <a:r>
              <a:rPr lang="ru-RU" sz="3200" dirty="0" smtClean="0"/>
              <a:t>Их духовная жизнь, мировоззрение, умственное</a:t>
            </a:r>
          </a:p>
          <a:p>
            <a:pPr algn="ctr">
              <a:buNone/>
            </a:pPr>
            <a:r>
              <a:rPr lang="ru-RU" sz="3200" dirty="0" smtClean="0"/>
              <a:t>Развитие , прочность знаний, вера в свои силы.</a:t>
            </a:r>
          </a:p>
          <a:p>
            <a:pPr algn="r">
              <a:buNone/>
            </a:pPr>
            <a:r>
              <a:rPr lang="ru-RU" sz="3200" dirty="0" smtClean="0"/>
              <a:t>В.А Сухомлинский  </a:t>
            </a:r>
            <a:endParaRPr lang="ru-RU" sz="3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116632"/>
            <a:ext cx="6347713" cy="155099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Формы ежедневной  </a:t>
            </a:r>
            <a:r>
              <a:rPr lang="ru-RU" dirty="0" smtClean="0"/>
              <a:t>физкультурно-  </a:t>
            </a:r>
            <a:r>
              <a:rPr lang="ru-RU" dirty="0" smtClean="0"/>
              <a:t>оздоровительной                                         работы с детьми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9" y="2348880"/>
            <a:ext cx="6347714" cy="3880773"/>
          </a:xfrm>
        </p:spPr>
        <p:txBody>
          <a:bodyPr>
            <a:no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Утренняя гимнастика: физкультурная и музыкальная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 :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валеология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физкультурные занятия,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физминутки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дыхательная и пальчиковая гимнастика,  гимнастика для глаз, релаксационные  упражнения.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Прогулка: подвижные игры, спортивные игры, игры – эстафеты.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Гимнастика после дневного сна: бодрящая гимнастика, дыхательная гимнастика, игровой массаж и самомассаж, пальчиковая гимнастика, комплекс упражнений на коррекцию осанки, хождение по «дорожке здоровья»</a:t>
            </a:r>
          </a:p>
        </p:txBody>
      </p:sp>
    </p:spTree>
    <p:extLst>
      <p:ext uri="{BB962C8B-B14F-4D97-AF65-F5344CB8AC3E}">
        <p14:creationId xmlns:p14="http://schemas.microsoft.com/office/powerpoint/2010/main" val="3545114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6347713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rgbClr val="99CB38"/>
                </a:solidFill>
              </a:rPr>
              <a:t> </a:t>
            </a:r>
            <a:r>
              <a:rPr lang="ru-RU" dirty="0" smtClean="0">
                <a:solidFill>
                  <a:srgbClr val="99CB38"/>
                </a:solidFill>
              </a:rPr>
              <a:t>Формы ежедневной  </a:t>
            </a:r>
            <a:r>
              <a:rPr lang="ru-RU" dirty="0" smtClean="0">
                <a:solidFill>
                  <a:srgbClr val="99CB38"/>
                </a:solidFill>
              </a:rPr>
              <a:t>физкультурно- </a:t>
            </a:r>
            <a:r>
              <a:rPr lang="ru-RU" dirty="0">
                <a:solidFill>
                  <a:srgbClr val="99CB38"/>
                </a:solidFill>
              </a:rPr>
              <a:t>оздоровительной                                       работы с детьми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3212976"/>
            <a:ext cx="6347714" cy="3880773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Закаливающие процедуры: обширное умывание, контрастные воздушные ванны, сон без маечек.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Активная деятельность: для обеспечения достаточной двигательной активности детей используется спортивное оборудование и спортивный инвентарь в физкультурном уголке группы и на детской площадке.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728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3754760" cy="2376264"/>
          </a:xfrm>
        </p:spPr>
        <p:txBody>
          <a:bodyPr>
            <a:normAutofit/>
          </a:bodyPr>
          <a:lstStyle/>
          <a:p>
            <a:r>
              <a:rPr lang="ru-RU" dirty="0" smtClean="0"/>
              <a:t>Гимнастика пробуждения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sz="2000" dirty="0"/>
          </a:p>
        </p:txBody>
      </p:sp>
      <p:pic>
        <p:nvPicPr>
          <p:cNvPr id="1026" name="Picture 2" descr="https://pp.vk.me/c637126/v637126706/1eff5/OwymNA1y8p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959677"/>
            <a:ext cx="3864431" cy="2898323"/>
          </a:xfrm>
          <a:prstGeom prst="rect">
            <a:avLst/>
          </a:prstGeom>
          <a:noFill/>
        </p:spPr>
      </p:pic>
      <p:pic>
        <p:nvPicPr>
          <p:cNvPr id="1032" name="Picture 8" descr="https://pp.vk.me/c637126/v637126706/1efff/HhRktSlPVH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7" y="3483004"/>
            <a:ext cx="4499993" cy="3374995"/>
          </a:xfrm>
          <a:prstGeom prst="rect">
            <a:avLst/>
          </a:prstGeom>
          <a:noFill/>
        </p:spPr>
      </p:pic>
      <p:pic>
        <p:nvPicPr>
          <p:cNvPr id="1036" name="Picture 12" descr="https://pp.vk.me/c637126/v637126706/1f009/A7jxmCsTMJ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31499" y="0"/>
            <a:ext cx="4512501" cy="338437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-85667" y="1700808"/>
            <a:ext cx="471716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Гимнастику выполняем в виде игр на пробуждение и с помощью самомассажа перед засыпанием. Это способствует укреплению мышц спины, плечевого пояса, брюшного пресса и расслаблению мышц перед дневным сном, помогает самомассаж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0" y="116632"/>
            <a:ext cx="3744416" cy="9361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Пальчиковая</a:t>
            </a:r>
            <a:br>
              <a:rPr lang="ru-RU" dirty="0" smtClean="0"/>
            </a:br>
            <a:r>
              <a:rPr lang="ru-RU" dirty="0" smtClean="0"/>
              <a:t> гимнастика</a:t>
            </a:r>
            <a:endParaRPr lang="ru-RU" dirty="0"/>
          </a:p>
        </p:txBody>
      </p:sp>
      <p:pic>
        <p:nvPicPr>
          <p:cNvPr id="6146" name="Picture 2" descr="https://pp.vk.me/c637126/v637126706/1f013/kjAO7ycZYR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4499991" cy="3374993"/>
          </a:xfrm>
          <a:prstGeom prst="rect">
            <a:avLst/>
          </a:prstGeom>
          <a:noFill/>
        </p:spPr>
      </p:pic>
      <p:pic>
        <p:nvPicPr>
          <p:cNvPr id="6148" name="Picture 4" descr="https://pp.vk.me/c637126/v637126706/1f01d/XkGU78M9L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83006"/>
            <a:ext cx="4499992" cy="3374994"/>
          </a:xfrm>
          <a:prstGeom prst="rect">
            <a:avLst/>
          </a:prstGeom>
          <a:noFill/>
        </p:spPr>
      </p:pic>
      <p:pic>
        <p:nvPicPr>
          <p:cNvPr id="6150" name="Picture 6" descr="https://pp.vk.me/c637126/v637126706/1f027/493B7Sf8h6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68011" y="3501008"/>
            <a:ext cx="4475989" cy="335699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668011" y="1356957"/>
            <a:ext cx="45118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Помогает стимулировать речевые зоны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коры головного мозга у детей.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Формирует ассоциативно-образное мышление. </a:t>
            </a: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3744416" cy="2060848"/>
          </a:xfrm>
        </p:spPr>
        <p:txBody>
          <a:bodyPr>
            <a:normAutofit/>
          </a:bodyPr>
          <a:lstStyle/>
          <a:p>
            <a:r>
              <a:rPr lang="ru-RU" dirty="0" smtClean="0"/>
              <a:t>Подвижные и спортивные игры на улице </a:t>
            </a:r>
            <a:endParaRPr lang="ru-RU" dirty="0"/>
          </a:p>
        </p:txBody>
      </p:sp>
      <p:pic>
        <p:nvPicPr>
          <p:cNvPr id="7170" name="Picture 2" descr="https://pp.vk.me/c637126/v637126706/1f031/urcK80s0w_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121696"/>
            <a:ext cx="3648405" cy="2736304"/>
          </a:xfrm>
          <a:prstGeom prst="rect">
            <a:avLst/>
          </a:prstGeom>
          <a:noFill/>
        </p:spPr>
      </p:pic>
      <p:pic>
        <p:nvPicPr>
          <p:cNvPr id="7172" name="Picture 4" descr="https://pp.vk.me/c637126/v637126706/1f03b/sdL8ORe491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0"/>
            <a:ext cx="4499992" cy="3374994"/>
          </a:xfrm>
          <a:prstGeom prst="rect">
            <a:avLst/>
          </a:prstGeom>
          <a:noFill/>
        </p:spPr>
      </p:pic>
      <p:pic>
        <p:nvPicPr>
          <p:cNvPr id="7174" name="Picture 6" descr="https://pp.vk.me/c626718/v626718706/316db/ANu1-HpQj_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483006"/>
            <a:ext cx="4499992" cy="337499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1844824"/>
            <a:ext cx="464400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развивают у детей внимание, сообразительность, инициативу, смелость, воображение.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ребята с удовольствием помогают убирать территорию детского сада. Этим мы приобщаем их к труду и воспитываем бережное отношение к окружающему миру.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https://pp.vk.me/c637126/v637126706/1efeb/J2IVwYFNsUU.jpg"/>
          <p:cNvPicPr>
            <a:picLocks noChangeAspect="1" noChangeArrowheads="1"/>
          </p:cNvPicPr>
          <p:nvPr/>
        </p:nvPicPr>
        <p:blipFill>
          <a:blip r:embed="rId2" cstate="print"/>
          <a:srcRect t="8894" r="-1293"/>
          <a:stretch>
            <a:fillRect/>
          </a:stretch>
        </p:blipFill>
        <p:spPr bwMode="auto">
          <a:xfrm>
            <a:off x="2771800" y="44624"/>
            <a:ext cx="3456384" cy="4077072"/>
          </a:xfrm>
          <a:prstGeom prst="rect">
            <a:avLst/>
          </a:prstGeom>
          <a:noFill/>
        </p:spPr>
      </p:pic>
      <p:pic>
        <p:nvPicPr>
          <p:cNvPr id="8194" name="Picture 2" descr="https://pp.vk.me/c637126/v637126706/1efd7/deh643-6dmQ.jpg"/>
          <p:cNvPicPr>
            <a:picLocks noChangeAspect="1" noChangeArrowheads="1"/>
          </p:cNvPicPr>
          <p:nvPr/>
        </p:nvPicPr>
        <p:blipFill>
          <a:blip r:embed="rId3" cstate="print"/>
          <a:srcRect r="11284"/>
          <a:stretch>
            <a:fillRect/>
          </a:stretch>
        </p:blipFill>
        <p:spPr bwMode="auto">
          <a:xfrm>
            <a:off x="-180527" y="2420888"/>
            <a:ext cx="2952327" cy="4437112"/>
          </a:xfrm>
          <a:prstGeom prst="rect">
            <a:avLst/>
          </a:prstGeom>
          <a:noFill/>
        </p:spPr>
      </p:pic>
      <p:pic>
        <p:nvPicPr>
          <p:cNvPr id="8196" name="Picture 4" descr="https://pp.vk.me/c637126/v637126706/1efe1/47i3vp29w7Y.jpg"/>
          <p:cNvPicPr>
            <a:picLocks noChangeAspect="1" noChangeArrowheads="1"/>
          </p:cNvPicPr>
          <p:nvPr/>
        </p:nvPicPr>
        <p:blipFill>
          <a:blip r:embed="rId4" cstate="print"/>
          <a:srcRect l="12381" t="1623"/>
          <a:stretch>
            <a:fillRect/>
          </a:stretch>
        </p:blipFill>
        <p:spPr bwMode="auto">
          <a:xfrm>
            <a:off x="6228184" y="2492896"/>
            <a:ext cx="2915816" cy="4365104"/>
          </a:xfrm>
          <a:prstGeom prst="rect">
            <a:avLst/>
          </a:prstGeom>
          <a:noFill/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07504" y="188640"/>
            <a:ext cx="2664296" cy="1728192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>Ходьба  по    коврикам «Здоровья»</a:t>
            </a:r>
            <a:endParaRPr lang="ru-RU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6444208" y="404664"/>
            <a:ext cx="2699792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Принятие воздушных ванн</a:t>
            </a:r>
            <a:endParaRPr lang="ru-RU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87824" y="4365104"/>
            <a:ext cx="29523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Используем «Дорожку здоровья» в различных формах физкультурно- оздоровительной работы, качестве профилактики плоскостопия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для общего укрепления организма.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05361" y="404664"/>
            <a:ext cx="3610744" cy="1656184"/>
          </a:xfrm>
        </p:spPr>
        <p:txBody>
          <a:bodyPr>
            <a:normAutofit/>
          </a:bodyPr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Релаксация</a:t>
            </a:r>
            <a:endParaRPr lang="ru-RU" sz="4000" dirty="0"/>
          </a:p>
        </p:txBody>
      </p:sp>
      <p:pic>
        <p:nvPicPr>
          <p:cNvPr id="18434" name="Picture 2" descr="https://pp.vk.me/c636727/v636727247/281e7/3u748y8D0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0"/>
            <a:ext cx="3888432" cy="3182937"/>
          </a:xfrm>
          <a:prstGeom prst="rect">
            <a:avLst/>
          </a:prstGeom>
          <a:noFill/>
        </p:spPr>
      </p:pic>
      <p:pic>
        <p:nvPicPr>
          <p:cNvPr id="18436" name="Picture 4" descr="https://pp.vk.me/c636727/v636727247/281f1/V2-MeyjoIV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222358"/>
            <a:ext cx="4847522" cy="363564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459434" y="2780928"/>
            <a:ext cx="367511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Используем специально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подобранные упражнения на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расслабление всего организма и  определенных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частей тела. Учим детей управлять своим поведением и ощущать и слышать свое тело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96" y="232926"/>
            <a:ext cx="4320480" cy="3140968"/>
          </a:xfrm>
        </p:spPr>
        <p:txBody>
          <a:bodyPr>
            <a:noAutofit/>
          </a:bodyPr>
          <a:lstStyle/>
          <a:p>
            <a:r>
              <a:rPr lang="ru-RU" sz="4400" dirty="0" smtClean="0"/>
              <a:t>Утренняя гимнастика и </a:t>
            </a:r>
            <a:r>
              <a:rPr lang="ru-RU" sz="4400" dirty="0" err="1" smtClean="0"/>
              <a:t>физкульт</a:t>
            </a:r>
            <a:r>
              <a:rPr lang="ru-RU" sz="4400" dirty="0" smtClean="0"/>
              <a:t>-минутки </a:t>
            </a:r>
            <a:endParaRPr lang="ru-RU" sz="4400" dirty="0"/>
          </a:p>
        </p:txBody>
      </p:sp>
      <p:pic>
        <p:nvPicPr>
          <p:cNvPr id="19458" name="Picture 2" descr="https://pp.vk.me/c630925/v630925706/4f82b/ggT9acBgnu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0"/>
            <a:ext cx="4499992" cy="3374994"/>
          </a:xfrm>
          <a:prstGeom prst="rect">
            <a:avLst/>
          </a:prstGeom>
          <a:noFill/>
        </p:spPr>
      </p:pic>
      <p:pic>
        <p:nvPicPr>
          <p:cNvPr id="19462" name="Picture 6" descr="https://pp.vk.me/c836731/v836731706/cae2/3Sq1vVocox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83005"/>
            <a:ext cx="4499992" cy="337499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788024" y="3789040"/>
            <a:ext cx="438857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Утренняя гимнастика заряжает весь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организм положительной энергией и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бодростью на весь день.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Физкультминутки помогают расслабиться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отдохнуть  на занятиях.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72641" y="604072"/>
            <a:ext cx="3466728" cy="214884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Спортивный уголок и дыхательная гимнастика </a:t>
            </a:r>
            <a:endParaRPr lang="ru-RU" dirty="0"/>
          </a:p>
        </p:txBody>
      </p:sp>
      <p:pic>
        <p:nvPicPr>
          <p:cNvPr id="4" name="Picture 4" descr="https://pp.vk.me/c836731/v836731706/cace/ZRU86XK8lr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8011" y="3501008"/>
            <a:ext cx="4475989" cy="3356992"/>
          </a:xfrm>
          <a:prstGeom prst="rect">
            <a:avLst/>
          </a:prstGeom>
          <a:noFill/>
        </p:spPr>
      </p:pic>
      <p:pic>
        <p:nvPicPr>
          <p:cNvPr id="5" name="Picture 2" descr="https://pp.vk.me/c637126/v637126706/1f48e/9BwFQQsrb-o.jpg"/>
          <p:cNvPicPr>
            <a:picLocks noChangeAspect="1" noChangeArrowheads="1"/>
          </p:cNvPicPr>
          <p:nvPr/>
        </p:nvPicPr>
        <p:blipFill>
          <a:blip r:embed="rId3" cstate="print"/>
          <a:srcRect t="18308" r="1325"/>
          <a:stretch>
            <a:fillRect/>
          </a:stretch>
        </p:blipFill>
        <p:spPr bwMode="auto">
          <a:xfrm>
            <a:off x="0" y="0"/>
            <a:ext cx="4175045" cy="335699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79512" y="3356992"/>
            <a:ext cx="410445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спортивном уголке дети с помощью спортивного инвентаря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выполняют различные упражнения, которые носят оздоровительный и общеукрепляющий  характер.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помощью дыхательной гимнастики учим детей дышать через нос, развиваем их дыхательную мускулатуру, соответственно улучшается  кровообращение в легких.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7337" y="404664"/>
            <a:ext cx="3826768" cy="2940936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Точечный массаж</a:t>
            </a:r>
            <a:endParaRPr lang="ru-RU" dirty="0"/>
          </a:p>
        </p:txBody>
      </p:sp>
      <p:pic>
        <p:nvPicPr>
          <p:cNvPr id="81924" name="Picture 4" descr="https://pp.vk.me/c637126/v637126706/1f04f/qL5maYFatl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0"/>
            <a:ext cx="4283968" cy="3212977"/>
          </a:xfrm>
          <a:prstGeom prst="rect">
            <a:avLst/>
          </a:prstGeom>
          <a:noFill/>
        </p:spPr>
      </p:pic>
      <p:pic>
        <p:nvPicPr>
          <p:cNvPr id="3074" name="Picture 2" descr="https://pp.vk.me/c637126/v637126706/20505/F4f8JU2UwH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645024"/>
            <a:ext cx="4283968" cy="321297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454383" y="4100879"/>
            <a:ext cx="468961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Проводится,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осенний, весенний периоды и 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осит общеукрепляющий характер.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помогает детям расслабляться,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освобождаться от перенапряжения.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Соблюдение </a:t>
            </a:r>
            <a:r>
              <a:rPr lang="ru-RU" dirty="0" err="1" smtClean="0"/>
              <a:t>санитарно</a:t>
            </a:r>
            <a:r>
              <a:rPr lang="ru-RU" dirty="0" smtClean="0"/>
              <a:t>–     </a:t>
            </a:r>
            <a:r>
              <a:rPr lang="ru-RU" dirty="0" smtClean="0"/>
              <a:t>гигиенических норм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безопасности в соответствии с требованиями САНПИНА.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раздевалок.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Проветривание кабинетов.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влажной трехразовой уборки.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Оптимальный тепловой режим.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Достаточное освещение ( естественное , искусственное).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797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778824" cy="1320800"/>
          </a:xfrm>
        </p:spPr>
        <p:txBody>
          <a:bodyPr/>
          <a:lstStyle/>
          <a:p>
            <a:r>
              <a:rPr lang="ru-RU" dirty="0" smtClean="0"/>
              <a:t>Дополнительные мероприятия для сбережения здоровья детей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598" y="2160590"/>
            <a:ext cx="7778825" cy="3880773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Находят применение народные средства( ношение кулонов с чесноком) в целях профилактики вирусных инфекций.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период повышенной заболеваемости ОРВИ и ОРЗ- проводится вакцинация воспитанников и сотрудников детского сада.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проводится звуковая и артикуляционная гимнастика с участием музыкального руководителя.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Большое внимание уделяется санитарно- просветительской работе. Оформляются памятки, для родителей на различные темы: «Неспецифические методы профилактики ОРВИ и гриппа», «Как защитить ребенка от простуды».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052736"/>
            <a:ext cx="8352928" cy="5544616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Вышеперечисленные оздоровительные мероприятия направлены на сохранение имеющегося потенциала здоровья и на своевременную коррекцию возникающих отклонений. Дети, посещающие детский сад, ежегодно осматриваются врачом педиатром, старшие группы узкими специалистами.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каждая из рассмотренных  форм имеет оздоровительную направленность,  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здоровьесберегающая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формирует у ребенка привычку к здоровому образу жизни.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 – это состояние полного физического, психического и социального благополучия, а не просто отсутствие болезней или физических дефектов.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160590"/>
            <a:ext cx="5265632" cy="1700458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/>
              <a:t>Спасибо за внимание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186874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289</TotalTime>
  <Words>599</Words>
  <Application>Microsoft Office PowerPoint</Application>
  <PresentationFormat>Экран (4:3)</PresentationFormat>
  <Paragraphs>65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Times New Roman</vt:lpstr>
      <vt:lpstr>Trebuchet MS</vt:lpstr>
      <vt:lpstr>Wingdings 3</vt:lpstr>
      <vt:lpstr>Аспект</vt:lpstr>
      <vt:lpstr>Здоровьесбережение в старшей группе   презентацию подготовила воспитатель   Мельникова Ю.В.</vt:lpstr>
      <vt:lpstr>Презентация PowerPoint</vt:lpstr>
      <vt:lpstr> Формы ежедневной  физкультурно-  оздоровительной                                         работы с детьми</vt:lpstr>
      <vt:lpstr> Формы ежедневной  физкультурно- оздоровительной                                       работы с детьми</vt:lpstr>
      <vt:lpstr>Гимнастика пробуждения  </vt:lpstr>
      <vt:lpstr>Пальчиковая  гимнастика</vt:lpstr>
      <vt:lpstr>Подвижные и спортивные игры на улице </vt:lpstr>
      <vt:lpstr>Ходьба  по    коврикам «Здоровья»</vt:lpstr>
      <vt:lpstr> Релаксация</vt:lpstr>
      <vt:lpstr>Утренняя гимнастика и физкульт-минутки </vt:lpstr>
      <vt:lpstr>Спортивный уголок и дыхательная гимнастика </vt:lpstr>
      <vt:lpstr> Точечный массаж</vt:lpstr>
      <vt:lpstr>Соблюдение санитарно–     гигиенических норм </vt:lpstr>
      <vt:lpstr>Дополнительные мероприятия для сбережения здоровья детей</vt:lpstr>
      <vt:lpstr>Презентация PowerPoint</vt:lpstr>
      <vt:lpstr>Спасибо за внимание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GRAFFA</dc:creator>
  <cp:lastModifiedBy>Пользователь Windows</cp:lastModifiedBy>
  <cp:revision>33</cp:revision>
  <dcterms:created xsi:type="dcterms:W3CDTF">2016-11-28T18:39:46Z</dcterms:created>
  <dcterms:modified xsi:type="dcterms:W3CDTF">2018-05-17T19:12:11Z</dcterms:modified>
</cp:coreProperties>
</file>