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diagrams/drawing2.xml" ContentType="application/vnd.ms-office.drawingml.diagramDrawing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diagrams/quickStyle2.xml" ContentType="application/vnd.openxmlformats-officedocument.drawingml.diagramStyle+xml"/>
  <Override PartName="/ppt/diagrams/quickStyle3.xml" ContentType="application/vnd.openxmlformats-officedocument.drawingml.diagramStyl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Override PartName="/ppt/diagrams/quickStyle1.xml" ContentType="application/vnd.openxmlformats-officedocument.drawingml.diagramStyl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diagrams/layout3.xml" ContentType="application/vnd.openxmlformats-officedocument.drawingml.diagramLayout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diagrams/data3.xml" ContentType="application/vnd.openxmlformats-officedocument.drawingml.diagramData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ppt/diagrams/colors3.xml" ContentType="application/vnd.openxmlformats-officedocument.drawingml.diagramColors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diagrams/colors2.xml" ContentType="application/vnd.openxmlformats-officedocument.drawingml.diagramColors+xml"/>
  <Default Extension="png" ContentType="image/png"/>
  <Override PartName="/ppt/diagrams/drawing3.xml" ContentType="application/vnd.ms-office.drawingml.diagramDrawing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4"/>
  </p:notesMasterIdLst>
  <p:sldIdLst>
    <p:sldId id="256" r:id="rId2"/>
    <p:sldId id="257" r:id="rId3"/>
    <p:sldId id="258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99"/>
    <a:srgbClr val="D4F5C3"/>
    <a:srgbClr val="FFCCFF"/>
    <a:srgbClr val="FFFFCC"/>
    <a:srgbClr val="CCECFF"/>
    <a:srgbClr val="CCFF99"/>
    <a:srgbClr val="FF66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vertBarState="maximized">
    <p:restoredLeft sz="34559" autoAdjust="0"/>
    <p:restoredTop sz="96416" autoAdjust="0"/>
  </p:normalViewPr>
  <p:slideViewPr>
    <p:cSldViewPr>
      <p:cViewPr varScale="1">
        <p:scale>
          <a:sx n="66" d="100"/>
          <a:sy n="66" d="100"/>
        </p:scale>
        <p:origin x="-528" y="-11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  <p:sldLst>
      <p:sld r:id="rId1" collapse="1"/>
    </p:sldLst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52" d="100"/>
          <a:sy n="52" d="100"/>
        </p:scale>
        <p:origin x="-2844" y="-108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_rels/viewProps.xml.rels><?xml version="1.0" encoding="UTF-8" standalone="yes"?>
<Relationships xmlns="http://schemas.openxmlformats.org/package/2006/relationships"><Relationship Id="rId1" Type="http://schemas.openxmlformats.org/officeDocument/2006/relationships/slide" Target="slides/slide7.xml"/></Relationships>
</file>

<file path=ppt/diagrams/_rels/data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0.png"/></Relationships>
</file>

<file path=ppt/diagrams/_rels/drawing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0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1#3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05A7D971-7512-4F77-89FF-F841C0E351ED}" type="doc">
      <dgm:prSet loTypeId="urn:microsoft.com/office/officeart/2005/8/layout/hChevron3" loCatId="process" qsTypeId="urn:microsoft.com/office/officeart/2005/8/quickstyle/3d1" qsCatId="3D" csTypeId="urn:microsoft.com/office/officeart/2005/8/colors/colorful2" csCatId="colorful" phldr="1"/>
      <dgm:spPr/>
    </dgm:pt>
    <dgm:pt modelId="{A9AEE082-5A54-495D-AB99-D4ED7E5FD35E}">
      <dgm:prSet phldrT="[Текст]"/>
      <dgm:spPr/>
      <dgm:t>
        <a:bodyPr/>
        <a:lstStyle/>
        <a:p>
          <a:r>
            <a:rPr lang="ru-RU" b="1" dirty="0" smtClean="0"/>
            <a:t>Дорожки	</a:t>
          </a:r>
          <a:endParaRPr lang="ru-RU" b="1" dirty="0"/>
        </a:p>
      </dgm:t>
    </dgm:pt>
    <dgm:pt modelId="{E66E6784-B6F7-4F04-9EA7-E602EF8632E2}" type="parTrans" cxnId="{8C5F3838-EE28-4B81-A073-A07F74B8D44B}">
      <dgm:prSet/>
      <dgm:spPr/>
      <dgm:t>
        <a:bodyPr/>
        <a:lstStyle/>
        <a:p>
          <a:endParaRPr lang="ru-RU" b="1" dirty="0">
            <a:solidFill>
              <a:srgbClr val="002060"/>
            </a:solidFill>
          </a:endParaRPr>
        </a:p>
      </dgm:t>
    </dgm:pt>
    <dgm:pt modelId="{EE054599-010C-4FF8-8DB1-C7F6EC076C3B}" type="sibTrans" cxnId="{8C5F3838-EE28-4B81-A073-A07F74B8D44B}">
      <dgm:prSet/>
      <dgm:spPr/>
      <dgm:t>
        <a:bodyPr/>
        <a:lstStyle/>
        <a:p>
          <a:endParaRPr lang="ru-RU" b="1" dirty="0">
            <a:solidFill>
              <a:srgbClr val="002060"/>
            </a:solidFill>
          </a:endParaRPr>
        </a:p>
      </dgm:t>
    </dgm:pt>
    <dgm:pt modelId="{1C84EFF7-FFF4-4736-B069-58781E558C7C}">
      <dgm:prSet phldrT="[Текст]"/>
      <dgm:spPr/>
      <dgm:t>
        <a:bodyPr/>
        <a:lstStyle/>
        <a:p>
          <a:r>
            <a:rPr lang="ru-RU" b="1" dirty="0" smtClean="0"/>
            <a:t>Башни</a:t>
          </a:r>
          <a:endParaRPr lang="ru-RU" b="1" dirty="0"/>
        </a:p>
      </dgm:t>
    </dgm:pt>
    <dgm:pt modelId="{95944AB0-1956-408B-85F3-F7A64C4FF4AD}" type="parTrans" cxnId="{41984E03-2142-4D04-A63F-F2E3DDD3E643}">
      <dgm:prSet/>
      <dgm:spPr/>
      <dgm:t>
        <a:bodyPr/>
        <a:lstStyle/>
        <a:p>
          <a:endParaRPr lang="ru-RU" b="1" dirty="0">
            <a:solidFill>
              <a:srgbClr val="002060"/>
            </a:solidFill>
          </a:endParaRPr>
        </a:p>
      </dgm:t>
    </dgm:pt>
    <dgm:pt modelId="{BDECD94E-8D72-495F-8441-5E0EE17EB9C5}" type="sibTrans" cxnId="{41984E03-2142-4D04-A63F-F2E3DDD3E643}">
      <dgm:prSet/>
      <dgm:spPr/>
      <dgm:t>
        <a:bodyPr/>
        <a:lstStyle/>
        <a:p>
          <a:endParaRPr lang="ru-RU" b="1" dirty="0">
            <a:solidFill>
              <a:srgbClr val="002060"/>
            </a:solidFill>
          </a:endParaRPr>
        </a:p>
      </dgm:t>
    </dgm:pt>
    <dgm:pt modelId="{A4D115B4-3B5D-4762-B9BB-F37A19E962C5}">
      <dgm:prSet phldrT="[Текст]"/>
      <dgm:spPr/>
      <dgm:t>
        <a:bodyPr/>
        <a:lstStyle/>
        <a:p>
          <a:r>
            <a:rPr lang="ru-RU" b="1" dirty="0" smtClean="0"/>
            <a:t>Заборы</a:t>
          </a:r>
        </a:p>
      </dgm:t>
    </dgm:pt>
    <dgm:pt modelId="{5FCC5D64-8149-4768-A53A-EED19C83BFAB}" type="parTrans" cxnId="{F0D2B9E7-CBFA-45C3-AF1E-8FA47D3B6DB0}">
      <dgm:prSet/>
      <dgm:spPr/>
      <dgm:t>
        <a:bodyPr/>
        <a:lstStyle/>
        <a:p>
          <a:endParaRPr lang="ru-RU" b="1" dirty="0">
            <a:solidFill>
              <a:srgbClr val="002060"/>
            </a:solidFill>
          </a:endParaRPr>
        </a:p>
      </dgm:t>
    </dgm:pt>
    <dgm:pt modelId="{00EF5890-8DF7-4301-BEA8-B916E973E1B1}" type="sibTrans" cxnId="{F0D2B9E7-CBFA-45C3-AF1E-8FA47D3B6DB0}">
      <dgm:prSet/>
      <dgm:spPr/>
      <dgm:t>
        <a:bodyPr/>
        <a:lstStyle/>
        <a:p>
          <a:endParaRPr lang="ru-RU" b="1" dirty="0">
            <a:solidFill>
              <a:srgbClr val="002060"/>
            </a:solidFill>
          </a:endParaRPr>
        </a:p>
      </dgm:t>
    </dgm:pt>
    <dgm:pt modelId="{EC973D7A-388A-435A-B4E3-0422B64757D8}">
      <dgm:prSet/>
      <dgm:spPr/>
      <dgm:t>
        <a:bodyPr/>
        <a:lstStyle/>
        <a:p>
          <a:r>
            <a:rPr lang="ru-RU" b="1" dirty="0" smtClean="0"/>
            <a:t>Предметы мебели</a:t>
          </a:r>
        </a:p>
      </dgm:t>
    </dgm:pt>
    <dgm:pt modelId="{0A38B0AC-58C1-4EAC-AA74-91409CA0E592}" type="parTrans" cxnId="{FD2B69BC-0C10-4E16-B51E-265BBCCC1C4C}">
      <dgm:prSet/>
      <dgm:spPr/>
      <dgm:t>
        <a:bodyPr/>
        <a:lstStyle/>
        <a:p>
          <a:endParaRPr lang="ru-RU" b="1" dirty="0">
            <a:solidFill>
              <a:srgbClr val="002060"/>
            </a:solidFill>
          </a:endParaRPr>
        </a:p>
      </dgm:t>
    </dgm:pt>
    <dgm:pt modelId="{5886AEF0-1AF4-4B41-812A-A9AC9BF72F18}" type="sibTrans" cxnId="{FD2B69BC-0C10-4E16-B51E-265BBCCC1C4C}">
      <dgm:prSet/>
      <dgm:spPr/>
      <dgm:t>
        <a:bodyPr/>
        <a:lstStyle/>
        <a:p>
          <a:endParaRPr lang="ru-RU" b="1" dirty="0">
            <a:solidFill>
              <a:srgbClr val="002060"/>
            </a:solidFill>
          </a:endParaRPr>
        </a:p>
      </dgm:t>
    </dgm:pt>
    <dgm:pt modelId="{C66B0B4E-46F8-42B7-880D-740C914D8730}">
      <dgm:prSet/>
      <dgm:spPr/>
      <dgm:t>
        <a:bodyPr/>
        <a:lstStyle/>
        <a:p>
          <a:r>
            <a:rPr lang="ru-RU" b="1" dirty="0" smtClean="0"/>
            <a:t>Домик</a:t>
          </a:r>
        </a:p>
      </dgm:t>
    </dgm:pt>
    <dgm:pt modelId="{CE6FEE34-92D2-4B9C-AC5C-A1F1814EB9D1}" type="parTrans" cxnId="{6CB0D4B4-5A15-49B8-B7BE-950CC714987D}">
      <dgm:prSet/>
      <dgm:spPr/>
      <dgm:t>
        <a:bodyPr/>
        <a:lstStyle/>
        <a:p>
          <a:endParaRPr lang="ru-RU" b="1" dirty="0">
            <a:solidFill>
              <a:srgbClr val="002060"/>
            </a:solidFill>
          </a:endParaRPr>
        </a:p>
      </dgm:t>
    </dgm:pt>
    <dgm:pt modelId="{5B1C9BC4-BE23-49FE-9875-B5C2B985028B}" type="sibTrans" cxnId="{6CB0D4B4-5A15-49B8-B7BE-950CC714987D}">
      <dgm:prSet/>
      <dgm:spPr/>
      <dgm:t>
        <a:bodyPr/>
        <a:lstStyle/>
        <a:p>
          <a:endParaRPr lang="ru-RU" b="1" dirty="0">
            <a:solidFill>
              <a:srgbClr val="002060"/>
            </a:solidFill>
          </a:endParaRPr>
        </a:p>
      </dgm:t>
    </dgm:pt>
    <dgm:pt modelId="{3D04D1EC-57B6-4267-92C4-53AAAB9295FB}">
      <dgm:prSet/>
      <dgm:spPr/>
      <dgm:t>
        <a:bodyPr/>
        <a:lstStyle/>
        <a:p>
          <a:r>
            <a:rPr lang="ru-RU" b="1" dirty="0" smtClean="0"/>
            <a:t>Транспорт</a:t>
          </a:r>
          <a:endParaRPr lang="ru-RU" b="1" dirty="0"/>
        </a:p>
      </dgm:t>
    </dgm:pt>
    <dgm:pt modelId="{ECB35D77-37EC-4182-A857-97C1B910AC09}" type="parTrans" cxnId="{5ED8AF41-AD76-47E8-8B82-39CB4A838DA8}">
      <dgm:prSet/>
      <dgm:spPr/>
      <dgm:t>
        <a:bodyPr/>
        <a:lstStyle/>
        <a:p>
          <a:endParaRPr lang="ru-RU" b="1" dirty="0">
            <a:solidFill>
              <a:srgbClr val="002060"/>
            </a:solidFill>
          </a:endParaRPr>
        </a:p>
      </dgm:t>
    </dgm:pt>
    <dgm:pt modelId="{E0080D59-0C8F-4D81-B5E6-3812BE9AF869}" type="sibTrans" cxnId="{5ED8AF41-AD76-47E8-8B82-39CB4A838DA8}">
      <dgm:prSet/>
      <dgm:spPr/>
      <dgm:t>
        <a:bodyPr/>
        <a:lstStyle/>
        <a:p>
          <a:endParaRPr lang="ru-RU" b="1" dirty="0">
            <a:solidFill>
              <a:srgbClr val="002060"/>
            </a:solidFill>
          </a:endParaRPr>
        </a:p>
      </dgm:t>
    </dgm:pt>
    <dgm:pt modelId="{755DBA86-A0FB-4152-8338-B0B6AC4E7525}" type="pres">
      <dgm:prSet presAssocID="{05A7D971-7512-4F77-89FF-F841C0E351ED}" presName="Name0" presStyleCnt="0">
        <dgm:presLayoutVars>
          <dgm:dir/>
          <dgm:resizeHandles val="exact"/>
        </dgm:presLayoutVars>
      </dgm:prSet>
      <dgm:spPr/>
    </dgm:pt>
    <dgm:pt modelId="{2A375F47-2F9D-47E8-88B0-DD76967E7B40}" type="pres">
      <dgm:prSet presAssocID="{A9AEE082-5A54-495D-AB99-D4ED7E5FD35E}" presName="parTxOnly" presStyleLbl="node1" presStyleIdx="0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A2498E6-8C98-463D-8115-2DF04A3245C8}" type="pres">
      <dgm:prSet presAssocID="{EE054599-010C-4FF8-8DB1-C7F6EC076C3B}" presName="parSpace" presStyleCnt="0"/>
      <dgm:spPr/>
    </dgm:pt>
    <dgm:pt modelId="{ED6344B8-7755-46C6-8A16-5E92BF74B365}" type="pres">
      <dgm:prSet presAssocID="{1C84EFF7-FFF4-4736-B069-58781E558C7C}" presName="parTxOnly" presStyleLbl="node1" presStyleIdx="1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50413BE-16BD-48E1-AE0A-995C1C9109EF}" type="pres">
      <dgm:prSet presAssocID="{BDECD94E-8D72-495F-8441-5E0EE17EB9C5}" presName="parSpace" presStyleCnt="0"/>
      <dgm:spPr/>
    </dgm:pt>
    <dgm:pt modelId="{BC698449-CE8C-4215-9523-7D8A556E07C5}" type="pres">
      <dgm:prSet presAssocID="{A4D115B4-3B5D-4762-B9BB-F37A19E962C5}" presName="parTxOnly" presStyleLbl="node1" presStyleIdx="2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8790DA6-6135-46F6-A6FF-529CD4E83413}" type="pres">
      <dgm:prSet presAssocID="{00EF5890-8DF7-4301-BEA8-B916E973E1B1}" presName="parSpace" presStyleCnt="0"/>
      <dgm:spPr/>
    </dgm:pt>
    <dgm:pt modelId="{A1F171DD-369C-4103-9A6E-EA9206B41519}" type="pres">
      <dgm:prSet presAssocID="{EC973D7A-388A-435A-B4E3-0422B64757D8}" presName="parTxOnly" presStyleLbl="node1" presStyleIdx="3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510C6A5-061C-4067-9F2D-7C86F1DC70BD}" type="pres">
      <dgm:prSet presAssocID="{5886AEF0-1AF4-4B41-812A-A9AC9BF72F18}" presName="parSpace" presStyleCnt="0"/>
      <dgm:spPr/>
    </dgm:pt>
    <dgm:pt modelId="{79756583-00D2-4961-8679-704A8C85EE87}" type="pres">
      <dgm:prSet presAssocID="{C66B0B4E-46F8-42B7-880D-740C914D8730}" presName="parTxOnly" presStyleLbl="node1" presStyleIdx="4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1A500D5-25FD-4478-BE37-34A72777BE9A}" type="pres">
      <dgm:prSet presAssocID="{5B1C9BC4-BE23-49FE-9875-B5C2B985028B}" presName="parSpace" presStyleCnt="0"/>
      <dgm:spPr/>
    </dgm:pt>
    <dgm:pt modelId="{5E08E941-8E53-43D2-BEF0-42791A668B8E}" type="pres">
      <dgm:prSet presAssocID="{3D04D1EC-57B6-4267-92C4-53AAAB9295FB}" presName="parTxOnly" presStyleLbl="node1" presStyleIdx="5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BDE6A6AC-E458-411D-8CA1-5C5B790E7DFC}" type="presOf" srcId="{3D04D1EC-57B6-4267-92C4-53AAAB9295FB}" destId="{5E08E941-8E53-43D2-BEF0-42791A668B8E}" srcOrd="0" destOrd="0" presId="urn:microsoft.com/office/officeart/2005/8/layout/hChevron3"/>
    <dgm:cxn modelId="{25612866-34C8-4F4A-96A3-98768F9674D3}" type="presOf" srcId="{EC973D7A-388A-435A-B4E3-0422B64757D8}" destId="{A1F171DD-369C-4103-9A6E-EA9206B41519}" srcOrd="0" destOrd="0" presId="urn:microsoft.com/office/officeart/2005/8/layout/hChevron3"/>
    <dgm:cxn modelId="{F0D2B9E7-CBFA-45C3-AF1E-8FA47D3B6DB0}" srcId="{05A7D971-7512-4F77-89FF-F841C0E351ED}" destId="{A4D115B4-3B5D-4762-B9BB-F37A19E962C5}" srcOrd="2" destOrd="0" parTransId="{5FCC5D64-8149-4768-A53A-EED19C83BFAB}" sibTransId="{00EF5890-8DF7-4301-BEA8-B916E973E1B1}"/>
    <dgm:cxn modelId="{41984E03-2142-4D04-A63F-F2E3DDD3E643}" srcId="{05A7D971-7512-4F77-89FF-F841C0E351ED}" destId="{1C84EFF7-FFF4-4736-B069-58781E558C7C}" srcOrd="1" destOrd="0" parTransId="{95944AB0-1956-408B-85F3-F7A64C4FF4AD}" sibTransId="{BDECD94E-8D72-495F-8441-5E0EE17EB9C5}"/>
    <dgm:cxn modelId="{6CB0D4B4-5A15-49B8-B7BE-950CC714987D}" srcId="{05A7D971-7512-4F77-89FF-F841C0E351ED}" destId="{C66B0B4E-46F8-42B7-880D-740C914D8730}" srcOrd="4" destOrd="0" parTransId="{CE6FEE34-92D2-4B9C-AC5C-A1F1814EB9D1}" sibTransId="{5B1C9BC4-BE23-49FE-9875-B5C2B985028B}"/>
    <dgm:cxn modelId="{36D9F8F1-8614-4F4C-9E89-D2D94A8D418F}" type="presOf" srcId="{1C84EFF7-FFF4-4736-B069-58781E558C7C}" destId="{ED6344B8-7755-46C6-8A16-5E92BF74B365}" srcOrd="0" destOrd="0" presId="urn:microsoft.com/office/officeart/2005/8/layout/hChevron3"/>
    <dgm:cxn modelId="{C715644C-0228-40B1-9ABC-CB4A7B46C118}" type="presOf" srcId="{05A7D971-7512-4F77-89FF-F841C0E351ED}" destId="{755DBA86-A0FB-4152-8338-B0B6AC4E7525}" srcOrd="0" destOrd="0" presId="urn:microsoft.com/office/officeart/2005/8/layout/hChevron3"/>
    <dgm:cxn modelId="{1A951A8B-52B7-405B-ACA4-349C51D8CBBD}" type="presOf" srcId="{A4D115B4-3B5D-4762-B9BB-F37A19E962C5}" destId="{BC698449-CE8C-4215-9523-7D8A556E07C5}" srcOrd="0" destOrd="0" presId="urn:microsoft.com/office/officeart/2005/8/layout/hChevron3"/>
    <dgm:cxn modelId="{8C5F3838-EE28-4B81-A073-A07F74B8D44B}" srcId="{05A7D971-7512-4F77-89FF-F841C0E351ED}" destId="{A9AEE082-5A54-495D-AB99-D4ED7E5FD35E}" srcOrd="0" destOrd="0" parTransId="{E66E6784-B6F7-4F04-9EA7-E602EF8632E2}" sibTransId="{EE054599-010C-4FF8-8DB1-C7F6EC076C3B}"/>
    <dgm:cxn modelId="{5ED8AF41-AD76-47E8-8B82-39CB4A838DA8}" srcId="{05A7D971-7512-4F77-89FF-F841C0E351ED}" destId="{3D04D1EC-57B6-4267-92C4-53AAAB9295FB}" srcOrd="5" destOrd="0" parTransId="{ECB35D77-37EC-4182-A857-97C1B910AC09}" sibTransId="{E0080D59-0C8F-4D81-B5E6-3812BE9AF869}"/>
    <dgm:cxn modelId="{24E251EC-8EE3-4378-B6D1-2D4FC43CB524}" type="presOf" srcId="{A9AEE082-5A54-495D-AB99-D4ED7E5FD35E}" destId="{2A375F47-2F9D-47E8-88B0-DD76967E7B40}" srcOrd="0" destOrd="0" presId="urn:microsoft.com/office/officeart/2005/8/layout/hChevron3"/>
    <dgm:cxn modelId="{059B033C-AFF3-456F-A9F9-DC90C9AE538C}" type="presOf" srcId="{C66B0B4E-46F8-42B7-880D-740C914D8730}" destId="{79756583-00D2-4961-8679-704A8C85EE87}" srcOrd="0" destOrd="0" presId="urn:microsoft.com/office/officeart/2005/8/layout/hChevron3"/>
    <dgm:cxn modelId="{FD2B69BC-0C10-4E16-B51E-265BBCCC1C4C}" srcId="{05A7D971-7512-4F77-89FF-F841C0E351ED}" destId="{EC973D7A-388A-435A-B4E3-0422B64757D8}" srcOrd="3" destOrd="0" parTransId="{0A38B0AC-58C1-4EAC-AA74-91409CA0E592}" sibTransId="{5886AEF0-1AF4-4B41-812A-A9AC9BF72F18}"/>
    <dgm:cxn modelId="{21C7E8CA-A68F-4A93-BF60-06220998A825}" type="presParOf" srcId="{755DBA86-A0FB-4152-8338-B0B6AC4E7525}" destId="{2A375F47-2F9D-47E8-88B0-DD76967E7B40}" srcOrd="0" destOrd="0" presId="urn:microsoft.com/office/officeart/2005/8/layout/hChevron3"/>
    <dgm:cxn modelId="{CB559C43-6D5F-4F9D-95F4-40F021523210}" type="presParOf" srcId="{755DBA86-A0FB-4152-8338-B0B6AC4E7525}" destId="{FA2498E6-8C98-463D-8115-2DF04A3245C8}" srcOrd="1" destOrd="0" presId="urn:microsoft.com/office/officeart/2005/8/layout/hChevron3"/>
    <dgm:cxn modelId="{680572E2-8D9B-4AC4-8FB8-D25E5AA07677}" type="presParOf" srcId="{755DBA86-A0FB-4152-8338-B0B6AC4E7525}" destId="{ED6344B8-7755-46C6-8A16-5E92BF74B365}" srcOrd="2" destOrd="0" presId="urn:microsoft.com/office/officeart/2005/8/layout/hChevron3"/>
    <dgm:cxn modelId="{1AD54A31-8927-4D8D-A1C6-D9EF93E74ACE}" type="presParOf" srcId="{755DBA86-A0FB-4152-8338-B0B6AC4E7525}" destId="{250413BE-16BD-48E1-AE0A-995C1C9109EF}" srcOrd="3" destOrd="0" presId="urn:microsoft.com/office/officeart/2005/8/layout/hChevron3"/>
    <dgm:cxn modelId="{ACDC4789-46DA-48D4-B8D1-617205198282}" type="presParOf" srcId="{755DBA86-A0FB-4152-8338-B0B6AC4E7525}" destId="{BC698449-CE8C-4215-9523-7D8A556E07C5}" srcOrd="4" destOrd="0" presId="urn:microsoft.com/office/officeart/2005/8/layout/hChevron3"/>
    <dgm:cxn modelId="{466CCEF5-3056-49C0-B344-1E60EE507FFC}" type="presParOf" srcId="{755DBA86-A0FB-4152-8338-B0B6AC4E7525}" destId="{08790DA6-6135-46F6-A6FF-529CD4E83413}" srcOrd="5" destOrd="0" presId="urn:microsoft.com/office/officeart/2005/8/layout/hChevron3"/>
    <dgm:cxn modelId="{1CB399C4-ABFE-445E-B895-8E9E5D857F2E}" type="presParOf" srcId="{755DBA86-A0FB-4152-8338-B0B6AC4E7525}" destId="{A1F171DD-369C-4103-9A6E-EA9206B41519}" srcOrd="6" destOrd="0" presId="urn:microsoft.com/office/officeart/2005/8/layout/hChevron3"/>
    <dgm:cxn modelId="{E12259BB-56EF-4A10-89AA-35F70589693C}" type="presParOf" srcId="{755DBA86-A0FB-4152-8338-B0B6AC4E7525}" destId="{4510C6A5-061C-4067-9F2D-7C86F1DC70BD}" srcOrd="7" destOrd="0" presId="urn:microsoft.com/office/officeart/2005/8/layout/hChevron3"/>
    <dgm:cxn modelId="{95A185D8-2CB6-465F-92AF-FB415A8FD078}" type="presParOf" srcId="{755DBA86-A0FB-4152-8338-B0B6AC4E7525}" destId="{79756583-00D2-4961-8679-704A8C85EE87}" srcOrd="8" destOrd="0" presId="urn:microsoft.com/office/officeart/2005/8/layout/hChevron3"/>
    <dgm:cxn modelId="{4291DF50-9380-4BBB-BBA8-D631671F79EC}" type="presParOf" srcId="{755DBA86-A0FB-4152-8338-B0B6AC4E7525}" destId="{91A500D5-25FD-4478-BE37-34A72777BE9A}" srcOrd="9" destOrd="0" presId="urn:microsoft.com/office/officeart/2005/8/layout/hChevron3"/>
    <dgm:cxn modelId="{6524B877-14F6-47FD-BC37-26AABA61B506}" type="presParOf" srcId="{755DBA86-A0FB-4152-8338-B0B6AC4E7525}" destId="{5E08E941-8E53-43D2-BEF0-42791A668B8E}" srcOrd="10" destOrd="0" presId="urn:microsoft.com/office/officeart/2005/8/layout/hChevron3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CBCB4A80-A3D4-4F2E-8FDE-B0E639C03384}" type="doc">
      <dgm:prSet loTypeId="urn:microsoft.com/office/officeart/2005/8/layout/vList4#1" loCatId="list" qsTypeId="urn:microsoft.com/office/officeart/2005/8/quickstyle/simple1" qsCatId="simple" csTypeId="urn:microsoft.com/office/officeart/2005/8/colors/colorful1#3" csCatId="colorful" phldr="1"/>
      <dgm:spPr/>
      <dgm:t>
        <a:bodyPr/>
        <a:lstStyle/>
        <a:p>
          <a:endParaRPr lang="ru-RU"/>
        </a:p>
      </dgm:t>
    </dgm:pt>
    <dgm:pt modelId="{87CE5860-9F6D-4C64-982B-9630F4CAA567}">
      <dgm:prSet phldrT="[Текст]" custT="1"/>
      <dgm:spPr>
        <a:solidFill>
          <a:srgbClr val="D4F5C3"/>
        </a:solidFill>
      </dgm:spPr>
      <dgm:t>
        <a:bodyPr/>
        <a:lstStyle/>
        <a:p>
          <a:r>
            <a:rPr lang="ru-RU" sz="1600" dirty="0" smtClean="0">
              <a:solidFill>
                <a:schemeClr val="tx1"/>
              </a:solidFill>
            </a:rPr>
            <a:t>В начале занятия использую  игровую  мотивацию, например,  : «Петушок любит клевать зёрнышки, но он боится хитрой лисички… вот он взлетит на высокий заборчик»</a:t>
          </a:r>
          <a:endParaRPr lang="ru-RU" sz="1600" dirty="0">
            <a:solidFill>
              <a:schemeClr val="tx1"/>
            </a:solidFill>
          </a:endParaRPr>
        </a:p>
      </dgm:t>
    </dgm:pt>
    <dgm:pt modelId="{4991BA6E-67E7-443C-9891-2A9A10AFC94C}" type="parTrans" cxnId="{CF6C2B15-A99E-4540-8D2B-6CA0D9392297}">
      <dgm:prSet/>
      <dgm:spPr/>
      <dgm:t>
        <a:bodyPr/>
        <a:lstStyle/>
        <a:p>
          <a:endParaRPr lang="ru-RU"/>
        </a:p>
      </dgm:t>
    </dgm:pt>
    <dgm:pt modelId="{E092368F-05A9-4D78-B462-A74FD564C750}" type="sibTrans" cxnId="{CF6C2B15-A99E-4540-8D2B-6CA0D9392297}">
      <dgm:prSet/>
      <dgm:spPr/>
      <dgm:t>
        <a:bodyPr/>
        <a:lstStyle/>
        <a:p>
          <a:endParaRPr lang="ru-RU"/>
        </a:p>
      </dgm:t>
    </dgm:pt>
    <dgm:pt modelId="{AD3646EF-163B-4933-B9A1-EEE056AC478F}">
      <dgm:prSet phldrT="[Текст]"/>
      <dgm:spPr/>
      <dgm:t>
        <a:bodyPr/>
        <a:lstStyle/>
        <a:p>
          <a:r>
            <a:rPr lang="ru-RU" dirty="0" smtClean="0">
              <a:solidFill>
                <a:schemeClr val="tx1"/>
              </a:solidFill>
            </a:rPr>
            <a:t>Далее, в процессе выполнения задания  применяем приём обыгрывания создаваемой постройки, например: «А теперь поставим кирпичик к задней стенке – получилось окошечко, посмотрит  Петя - Петушок в окошечко, нет лисички, выйдет да и поклюёт зёрнышки».</a:t>
          </a:r>
          <a:endParaRPr lang="ru-RU" dirty="0">
            <a:solidFill>
              <a:schemeClr val="tx1"/>
            </a:solidFill>
          </a:endParaRPr>
        </a:p>
      </dgm:t>
    </dgm:pt>
    <dgm:pt modelId="{BE7B3139-BA6B-4AB4-B8D3-ABA0AAADB661}" type="parTrans" cxnId="{2BE9B0A5-5AEB-4A5E-A007-A82C0E02CFB4}">
      <dgm:prSet/>
      <dgm:spPr/>
      <dgm:t>
        <a:bodyPr/>
        <a:lstStyle/>
        <a:p>
          <a:endParaRPr lang="ru-RU"/>
        </a:p>
      </dgm:t>
    </dgm:pt>
    <dgm:pt modelId="{0504A4B4-1250-4C35-B841-45B251D095F2}" type="sibTrans" cxnId="{2BE9B0A5-5AEB-4A5E-A007-A82C0E02CFB4}">
      <dgm:prSet/>
      <dgm:spPr/>
      <dgm:t>
        <a:bodyPr/>
        <a:lstStyle/>
        <a:p>
          <a:endParaRPr lang="ru-RU"/>
        </a:p>
      </dgm:t>
    </dgm:pt>
    <dgm:pt modelId="{7D353079-259E-4F0A-AC89-BE99215C8FCC}">
      <dgm:prSet phldrT="[Текст]" custT="1"/>
      <dgm:spPr>
        <a:solidFill>
          <a:schemeClr val="accent6">
            <a:lumMod val="40000"/>
            <a:lumOff val="60000"/>
          </a:schemeClr>
        </a:solidFill>
      </dgm:spPr>
      <dgm:t>
        <a:bodyPr/>
        <a:lstStyle/>
        <a:p>
          <a:r>
            <a:rPr lang="ru-RU" sz="1600" dirty="0" smtClean="0">
              <a:solidFill>
                <a:schemeClr val="tx1"/>
              </a:solidFill>
            </a:rPr>
            <a:t>В конце занятия, по окончании работы  мы обыгрываем  готовую  постройку. Например: «Пошёл петушок гулять, долго гулял, все зёрнышки склевал».         </a:t>
          </a:r>
          <a:endParaRPr lang="ru-RU" sz="1600" dirty="0">
            <a:solidFill>
              <a:schemeClr val="tx1"/>
            </a:solidFill>
          </a:endParaRPr>
        </a:p>
      </dgm:t>
    </dgm:pt>
    <dgm:pt modelId="{3C2CB236-EA60-489D-9A49-10ABEBBE6DCB}" type="parTrans" cxnId="{E044CF60-CB70-4176-96E7-3CE3AC8B7AF8}">
      <dgm:prSet/>
      <dgm:spPr/>
      <dgm:t>
        <a:bodyPr/>
        <a:lstStyle/>
        <a:p>
          <a:endParaRPr lang="ru-RU"/>
        </a:p>
      </dgm:t>
    </dgm:pt>
    <dgm:pt modelId="{BFF5AB65-7834-472D-9BD2-6833BE2B5200}" type="sibTrans" cxnId="{E044CF60-CB70-4176-96E7-3CE3AC8B7AF8}">
      <dgm:prSet/>
      <dgm:spPr/>
      <dgm:t>
        <a:bodyPr/>
        <a:lstStyle/>
        <a:p>
          <a:endParaRPr lang="ru-RU"/>
        </a:p>
      </dgm:t>
    </dgm:pt>
    <dgm:pt modelId="{56046DAB-278C-4F3C-A2F4-F410616C5B26}" type="pres">
      <dgm:prSet presAssocID="{CBCB4A80-A3D4-4F2E-8FDE-B0E639C03384}" presName="linear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8E3967C1-F044-4779-BE08-08A58050063E}" type="pres">
      <dgm:prSet presAssocID="{87CE5860-9F6D-4C64-982B-9630F4CAA567}" presName="comp" presStyleCnt="0"/>
      <dgm:spPr/>
    </dgm:pt>
    <dgm:pt modelId="{EA51F130-9BCA-434D-88DB-E8536E781664}" type="pres">
      <dgm:prSet presAssocID="{87CE5860-9F6D-4C64-982B-9630F4CAA567}" presName="box" presStyleLbl="node1" presStyleIdx="0" presStyleCnt="3"/>
      <dgm:spPr/>
      <dgm:t>
        <a:bodyPr/>
        <a:lstStyle/>
        <a:p>
          <a:endParaRPr lang="ru-RU"/>
        </a:p>
      </dgm:t>
    </dgm:pt>
    <dgm:pt modelId="{56ECF810-A688-46A5-93B9-580F7DD5060A}" type="pres">
      <dgm:prSet presAssocID="{87CE5860-9F6D-4C64-982B-9630F4CAA567}" presName="img" presStyleLbl="fgImgPlace1" presStyleIdx="0" presStyleCnt="3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  <dgm:t>
        <a:bodyPr/>
        <a:lstStyle/>
        <a:p>
          <a:endParaRPr lang="ru-RU"/>
        </a:p>
      </dgm:t>
    </dgm:pt>
    <dgm:pt modelId="{022D1C0C-7281-4251-9736-7BA51CB06AD5}" type="pres">
      <dgm:prSet presAssocID="{87CE5860-9F6D-4C64-982B-9630F4CAA567}" presName="text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539931D-515B-4F69-A7B4-ACB7C226F5AB}" type="pres">
      <dgm:prSet presAssocID="{E092368F-05A9-4D78-B462-A74FD564C750}" presName="spacer" presStyleCnt="0"/>
      <dgm:spPr/>
    </dgm:pt>
    <dgm:pt modelId="{AC048E54-DAC7-4AF7-BE5B-457D29905A56}" type="pres">
      <dgm:prSet presAssocID="{AD3646EF-163B-4933-B9A1-EEE056AC478F}" presName="comp" presStyleCnt="0"/>
      <dgm:spPr/>
    </dgm:pt>
    <dgm:pt modelId="{7740CFEB-B7E3-4541-9BD3-F0F8BBA68CBE}" type="pres">
      <dgm:prSet presAssocID="{AD3646EF-163B-4933-B9A1-EEE056AC478F}" presName="box" presStyleLbl="node1" presStyleIdx="1" presStyleCnt="3"/>
      <dgm:spPr/>
      <dgm:t>
        <a:bodyPr/>
        <a:lstStyle/>
        <a:p>
          <a:endParaRPr lang="ru-RU"/>
        </a:p>
      </dgm:t>
    </dgm:pt>
    <dgm:pt modelId="{CA24E94A-2758-4119-B916-98349B427FBD}" type="pres">
      <dgm:prSet presAssocID="{AD3646EF-163B-4933-B9A1-EEE056AC478F}" presName="img" presStyleLbl="fgImgPlace1" presStyleIdx="1" presStyleCnt="3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  <dgm:t>
        <a:bodyPr/>
        <a:lstStyle/>
        <a:p>
          <a:endParaRPr lang="ru-RU"/>
        </a:p>
      </dgm:t>
    </dgm:pt>
    <dgm:pt modelId="{9A5F71FF-CCA0-4010-AB9E-948974B99CD1}" type="pres">
      <dgm:prSet presAssocID="{AD3646EF-163B-4933-B9A1-EEE056AC478F}" presName="text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ADDAB90-6648-4F23-83A5-2F9BD446F971}" type="pres">
      <dgm:prSet presAssocID="{0504A4B4-1250-4C35-B841-45B251D095F2}" presName="spacer" presStyleCnt="0"/>
      <dgm:spPr/>
    </dgm:pt>
    <dgm:pt modelId="{57211984-2803-42A6-8F9E-F4A1EBD560AB}" type="pres">
      <dgm:prSet presAssocID="{7D353079-259E-4F0A-AC89-BE99215C8FCC}" presName="comp" presStyleCnt="0"/>
      <dgm:spPr/>
    </dgm:pt>
    <dgm:pt modelId="{89D7DBED-F991-4FFC-ABE5-E6FB567E7B40}" type="pres">
      <dgm:prSet presAssocID="{7D353079-259E-4F0A-AC89-BE99215C8FCC}" presName="box" presStyleLbl="node1" presStyleIdx="2" presStyleCnt="3"/>
      <dgm:spPr/>
      <dgm:t>
        <a:bodyPr/>
        <a:lstStyle/>
        <a:p>
          <a:endParaRPr lang="ru-RU"/>
        </a:p>
      </dgm:t>
    </dgm:pt>
    <dgm:pt modelId="{C96033C2-5E34-459F-AFFE-18F767576573}" type="pres">
      <dgm:prSet presAssocID="{7D353079-259E-4F0A-AC89-BE99215C8FCC}" presName="img" presStyleLbl="fgImgPlace1" presStyleIdx="2" presStyleCnt="3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  <dgm:t>
        <a:bodyPr/>
        <a:lstStyle/>
        <a:p>
          <a:endParaRPr lang="ru-RU"/>
        </a:p>
      </dgm:t>
    </dgm:pt>
    <dgm:pt modelId="{366E077E-260E-4DD9-8448-FC25FD3C9B7D}" type="pres">
      <dgm:prSet presAssocID="{7D353079-259E-4F0A-AC89-BE99215C8FCC}" presName="text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8E7EB8B9-BD63-4665-934D-1F2D082C35B0}" type="presOf" srcId="{AD3646EF-163B-4933-B9A1-EEE056AC478F}" destId="{9A5F71FF-CCA0-4010-AB9E-948974B99CD1}" srcOrd="1" destOrd="0" presId="urn:microsoft.com/office/officeart/2005/8/layout/vList4#1"/>
    <dgm:cxn modelId="{C6A3F2D6-0EEE-4676-A45B-34A34423870E}" type="presOf" srcId="{87CE5860-9F6D-4C64-982B-9630F4CAA567}" destId="{022D1C0C-7281-4251-9736-7BA51CB06AD5}" srcOrd="1" destOrd="0" presId="urn:microsoft.com/office/officeart/2005/8/layout/vList4#1"/>
    <dgm:cxn modelId="{FC543945-6E70-45AA-AACB-855B4581396A}" type="presOf" srcId="{CBCB4A80-A3D4-4F2E-8FDE-B0E639C03384}" destId="{56046DAB-278C-4F3C-A2F4-F410616C5B26}" srcOrd="0" destOrd="0" presId="urn:microsoft.com/office/officeart/2005/8/layout/vList4#1"/>
    <dgm:cxn modelId="{54EA25BC-0EFB-4A19-B631-2D3713F5CDFA}" type="presOf" srcId="{7D353079-259E-4F0A-AC89-BE99215C8FCC}" destId="{366E077E-260E-4DD9-8448-FC25FD3C9B7D}" srcOrd="1" destOrd="0" presId="urn:microsoft.com/office/officeart/2005/8/layout/vList4#1"/>
    <dgm:cxn modelId="{907DBCE7-D459-497E-83AD-B7C1386C6EF3}" type="presOf" srcId="{AD3646EF-163B-4933-B9A1-EEE056AC478F}" destId="{7740CFEB-B7E3-4541-9BD3-F0F8BBA68CBE}" srcOrd="0" destOrd="0" presId="urn:microsoft.com/office/officeart/2005/8/layout/vList4#1"/>
    <dgm:cxn modelId="{0852B271-4D02-4B1D-9479-479712E66EC2}" type="presOf" srcId="{7D353079-259E-4F0A-AC89-BE99215C8FCC}" destId="{89D7DBED-F991-4FFC-ABE5-E6FB567E7B40}" srcOrd="0" destOrd="0" presId="urn:microsoft.com/office/officeart/2005/8/layout/vList4#1"/>
    <dgm:cxn modelId="{E044CF60-CB70-4176-96E7-3CE3AC8B7AF8}" srcId="{CBCB4A80-A3D4-4F2E-8FDE-B0E639C03384}" destId="{7D353079-259E-4F0A-AC89-BE99215C8FCC}" srcOrd="2" destOrd="0" parTransId="{3C2CB236-EA60-489D-9A49-10ABEBBE6DCB}" sibTransId="{BFF5AB65-7834-472D-9BD2-6833BE2B5200}"/>
    <dgm:cxn modelId="{CF6C2B15-A99E-4540-8D2B-6CA0D9392297}" srcId="{CBCB4A80-A3D4-4F2E-8FDE-B0E639C03384}" destId="{87CE5860-9F6D-4C64-982B-9630F4CAA567}" srcOrd="0" destOrd="0" parTransId="{4991BA6E-67E7-443C-9891-2A9A10AFC94C}" sibTransId="{E092368F-05A9-4D78-B462-A74FD564C750}"/>
    <dgm:cxn modelId="{2BE9B0A5-5AEB-4A5E-A007-A82C0E02CFB4}" srcId="{CBCB4A80-A3D4-4F2E-8FDE-B0E639C03384}" destId="{AD3646EF-163B-4933-B9A1-EEE056AC478F}" srcOrd="1" destOrd="0" parTransId="{BE7B3139-BA6B-4AB4-B8D3-ABA0AAADB661}" sibTransId="{0504A4B4-1250-4C35-B841-45B251D095F2}"/>
    <dgm:cxn modelId="{BE29376B-0F93-4534-B0BB-8141ECB838B6}" type="presOf" srcId="{87CE5860-9F6D-4C64-982B-9630F4CAA567}" destId="{EA51F130-9BCA-434D-88DB-E8536E781664}" srcOrd="0" destOrd="0" presId="urn:microsoft.com/office/officeart/2005/8/layout/vList4#1"/>
    <dgm:cxn modelId="{E6BA3397-196A-48CA-BF6E-D93BFC1E2F44}" type="presParOf" srcId="{56046DAB-278C-4F3C-A2F4-F410616C5B26}" destId="{8E3967C1-F044-4779-BE08-08A58050063E}" srcOrd="0" destOrd="0" presId="urn:microsoft.com/office/officeart/2005/8/layout/vList4#1"/>
    <dgm:cxn modelId="{1FBD3F9C-954E-4EB5-853C-5921CE382305}" type="presParOf" srcId="{8E3967C1-F044-4779-BE08-08A58050063E}" destId="{EA51F130-9BCA-434D-88DB-E8536E781664}" srcOrd="0" destOrd="0" presId="urn:microsoft.com/office/officeart/2005/8/layout/vList4#1"/>
    <dgm:cxn modelId="{BE9F7498-46AD-493C-B22E-97F239197A5E}" type="presParOf" srcId="{8E3967C1-F044-4779-BE08-08A58050063E}" destId="{56ECF810-A688-46A5-93B9-580F7DD5060A}" srcOrd="1" destOrd="0" presId="urn:microsoft.com/office/officeart/2005/8/layout/vList4#1"/>
    <dgm:cxn modelId="{D8D7CCC5-F56A-4CEB-894B-895AE1537864}" type="presParOf" srcId="{8E3967C1-F044-4779-BE08-08A58050063E}" destId="{022D1C0C-7281-4251-9736-7BA51CB06AD5}" srcOrd="2" destOrd="0" presId="urn:microsoft.com/office/officeart/2005/8/layout/vList4#1"/>
    <dgm:cxn modelId="{BCEF021E-8CF9-4159-AD39-DD4EE34340F2}" type="presParOf" srcId="{56046DAB-278C-4F3C-A2F4-F410616C5B26}" destId="{4539931D-515B-4F69-A7B4-ACB7C226F5AB}" srcOrd="1" destOrd="0" presId="urn:microsoft.com/office/officeart/2005/8/layout/vList4#1"/>
    <dgm:cxn modelId="{325F87C3-CDB9-434F-8B33-269069104B18}" type="presParOf" srcId="{56046DAB-278C-4F3C-A2F4-F410616C5B26}" destId="{AC048E54-DAC7-4AF7-BE5B-457D29905A56}" srcOrd="2" destOrd="0" presId="urn:microsoft.com/office/officeart/2005/8/layout/vList4#1"/>
    <dgm:cxn modelId="{488090A6-7C53-49FB-B977-3FC39924B194}" type="presParOf" srcId="{AC048E54-DAC7-4AF7-BE5B-457D29905A56}" destId="{7740CFEB-B7E3-4541-9BD3-F0F8BBA68CBE}" srcOrd="0" destOrd="0" presId="urn:microsoft.com/office/officeart/2005/8/layout/vList4#1"/>
    <dgm:cxn modelId="{200D2055-B89A-44B2-BB9B-B690BE5BDAF2}" type="presParOf" srcId="{AC048E54-DAC7-4AF7-BE5B-457D29905A56}" destId="{CA24E94A-2758-4119-B916-98349B427FBD}" srcOrd="1" destOrd="0" presId="urn:microsoft.com/office/officeart/2005/8/layout/vList4#1"/>
    <dgm:cxn modelId="{6F0769B7-92E2-4E69-B1C6-2331736F81AC}" type="presParOf" srcId="{AC048E54-DAC7-4AF7-BE5B-457D29905A56}" destId="{9A5F71FF-CCA0-4010-AB9E-948974B99CD1}" srcOrd="2" destOrd="0" presId="urn:microsoft.com/office/officeart/2005/8/layout/vList4#1"/>
    <dgm:cxn modelId="{9E06DCA7-1696-4515-ADAC-7C29CA6C24C5}" type="presParOf" srcId="{56046DAB-278C-4F3C-A2F4-F410616C5B26}" destId="{FADDAB90-6648-4F23-83A5-2F9BD446F971}" srcOrd="3" destOrd="0" presId="urn:microsoft.com/office/officeart/2005/8/layout/vList4#1"/>
    <dgm:cxn modelId="{966E8E3F-42E4-44B6-BD7D-7E8427B34B14}" type="presParOf" srcId="{56046DAB-278C-4F3C-A2F4-F410616C5B26}" destId="{57211984-2803-42A6-8F9E-F4A1EBD560AB}" srcOrd="4" destOrd="0" presId="urn:microsoft.com/office/officeart/2005/8/layout/vList4#1"/>
    <dgm:cxn modelId="{0CF1DF88-0135-4B97-8AE6-7A3D8EE14D99}" type="presParOf" srcId="{57211984-2803-42A6-8F9E-F4A1EBD560AB}" destId="{89D7DBED-F991-4FFC-ABE5-E6FB567E7B40}" srcOrd="0" destOrd="0" presId="urn:microsoft.com/office/officeart/2005/8/layout/vList4#1"/>
    <dgm:cxn modelId="{920366D2-884D-4FCB-AF19-1D53C6FFCF23}" type="presParOf" srcId="{57211984-2803-42A6-8F9E-F4A1EBD560AB}" destId="{C96033C2-5E34-459F-AFFE-18F767576573}" srcOrd="1" destOrd="0" presId="urn:microsoft.com/office/officeart/2005/8/layout/vList4#1"/>
    <dgm:cxn modelId="{EC974A09-9E6F-49D8-BFF2-F1D752C60FA8}" type="presParOf" srcId="{57211984-2803-42A6-8F9E-F4A1EBD560AB}" destId="{366E077E-260E-4DD9-8448-FC25FD3C9B7D}" srcOrd="2" destOrd="0" presId="urn:microsoft.com/office/officeart/2005/8/layout/vList4#1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3F3566AB-A6C1-4C8D-A9BB-53CCE2325EDF}" type="doc">
      <dgm:prSet loTypeId="urn:microsoft.com/office/officeart/2005/8/layout/chevron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0A21AEC5-7DF8-4154-94E6-D4C4CB29BBC0}">
      <dgm:prSet phldrT="[Текст]"/>
      <dgm:spPr>
        <a:solidFill>
          <a:schemeClr val="accent2">
            <a:lumMod val="60000"/>
            <a:lumOff val="40000"/>
          </a:schemeClr>
        </a:solidFill>
        <a:ln>
          <a:solidFill>
            <a:schemeClr val="accent2">
              <a:lumMod val="50000"/>
            </a:schemeClr>
          </a:solidFill>
        </a:ln>
      </dgm:spPr>
      <dgm:t>
        <a:bodyPr/>
        <a:lstStyle/>
        <a:p>
          <a:r>
            <a:rPr lang="ru-RU" b="1" dirty="0" smtClean="0">
              <a:solidFill>
                <a:schemeClr val="tx1"/>
              </a:solidFill>
            </a:rPr>
            <a:t>1</a:t>
          </a:r>
          <a:endParaRPr lang="ru-RU" b="1" dirty="0">
            <a:solidFill>
              <a:schemeClr val="tx1"/>
            </a:solidFill>
          </a:endParaRPr>
        </a:p>
      </dgm:t>
    </dgm:pt>
    <dgm:pt modelId="{1C855A10-2800-48B0-ADA6-4D1ED1CF101A}" type="parTrans" cxnId="{7CC2B148-F515-4D08-8AA4-F02EFAE553CF}">
      <dgm:prSet/>
      <dgm:spPr/>
      <dgm:t>
        <a:bodyPr/>
        <a:lstStyle/>
        <a:p>
          <a:endParaRPr lang="ru-RU"/>
        </a:p>
      </dgm:t>
    </dgm:pt>
    <dgm:pt modelId="{EFC6371B-B37B-4E91-BA4B-711E1BBFA826}" type="sibTrans" cxnId="{7CC2B148-F515-4D08-8AA4-F02EFAE553CF}">
      <dgm:prSet/>
      <dgm:spPr/>
      <dgm:t>
        <a:bodyPr/>
        <a:lstStyle/>
        <a:p>
          <a:endParaRPr lang="ru-RU"/>
        </a:p>
      </dgm:t>
    </dgm:pt>
    <dgm:pt modelId="{8C578AB5-8E93-4741-8347-DCC5E31CEB4E}">
      <dgm:prSet phldrT="[Текст]" custT="1"/>
      <dgm:spPr>
        <a:ln>
          <a:solidFill>
            <a:schemeClr val="accent2">
              <a:lumMod val="50000"/>
            </a:schemeClr>
          </a:solidFill>
        </a:ln>
      </dgm:spPr>
      <dgm:t>
        <a:bodyPr/>
        <a:lstStyle/>
        <a:p>
          <a:r>
            <a:rPr lang="ru-RU" sz="1600" b="1" dirty="0" smtClean="0">
              <a:solidFill>
                <a:schemeClr val="tx1"/>
              </a:solidFill>
            </a:rPr>
            <a:t>  Повысился  интерес детей раннего возраста к занятиям по конструированию.</a:t>
          </a:r>
          <a:endParaRPr lang="ru-RU" sz="1600" b="1" dirty="0">
            <a:solidFill>
              <a:schemeClr val="tx1"/>
            </a:solidFill>
          </a:endParaRPr>
        </a:p>
      </dgm:t>
    </dgm:pt>
    <dgm:pt modelId="{E816EA4D-FD5A-43F1-8F78-24D7EA2D5887}" type="parTrans" cxnId="{4C0D154D-A693-44C2-90EE-31231D92C154}">
      <dgm:prSet/>
      <dgm:spPr/>
      <dgm:t>
        <a:bodyPr/>
        <a:lstStyle/>
        <a:p>
          <a:endParaRPr lang="ru-RU"/>
        </a:p>
      </dgm:t>
    </dgm:pt>
    <dgm:pt modelId="{2B914931-056F-4F35-BB3A-5F66DB381D9F}" type="sibTrans" cxnId="{4C0D154D-A693-44C2-90EE-31231D92C154}">
      <dgm:prSet/>
      <dgm:spPr/>
      <dgm:t>
        <a:bodyPr/>
        <a:lstStyle/>
        <a:p>
          <a:endParaRPr lang="ru-RU"/>
        </a:p>
      </dgm:t>
    </dgm:pt>
    <dgm:pt modelId="{7E59FAB2-171B-4B3F-A2F8-3693474238E7}">
      <dgm:prSet phldrT="[Текст]"/>
      <dgm:spPr>
        <a:solidFill>
          <a:schemeClr val="accent2">
            <a:lumMod val="60000"/>
            <a:lumOff val="40000"/>
          </a:schemeClr>
        </a:solidFill>
        <a:ln>
          <a:solidFill>
            <a:schemeClr val="accent2">
              <a:lumMod val="50000"/>
            </a:schemeClr>
          </a:solidFill>
        </a:ln>
      </dgm:spPr>
      <dgm:t>
        <a:bodyPr/>
        <a:lstStyle/>
        <a:p>
          <a:r>
            <a:rPr lang="ru-RU" b="1" dirty="0" smtClean="0">
              <a:solidFill>
                <a:schemeClr val="tx1"/>
              </a:solidFill>
            </a:rPr>
            <a:t>2</a:t>
          </a:r>
          <a:endParaRPr lang="ru-RU" b="1" dirty="0">
            <a:solidFill>
              <a:schemeClr val="tx1"/>
            </a:solidFill>
          </a:endParaRPr>
        </a:p>
      </dgm:t>
    </dgm:pt>
    <dgm:pt modelId="{BF790922-548B-4D3C-83E7-61B7061C356B}" type="parTrans" cxnId="{7E0E9C18-2CCC-4A33-8343-FB94F69AD15A}">
      <dgm:prSet/>
      <dgm:spPr/>
      <dgm:t>
        <a:bodyPr/>
        <a:lstStyle/>
        <a:p>
          <a:endParaRPr lang="ru-RU"/>
        </a:p>
      </dgm:t>
    </dgm:pt>
    <dgm:pt modelId="{90F3E9BA-61B4-4F65-A0E6-06A6DB506273}" type="sibTrans" cxnId="{7E0E9C18-2CCC-4A33-8343-FB94F69AD15A}">
      <dgm:prSet/>
      <dgm:spPr/>
      <dgm:t>
        <a:bodyPr/>
        <a:lstStyle/>
        <a:p>
          <a:endParaRPr lang="ru-RU"/>
        </a:p>
      </dgm:t>
    </dgm:pt>
    <dgm:pt modelId="{40A49840-CDE4-432C-B2E9-7CFF3C24A599}">
      <dgm:prSet phldrT="[Текст]"/>
      <dgm:spPr>
        <a:solidFill>
          <a:schemeClr val="accent2">
            <a:lumMod val="60000"/>
            <a:lumOff val="40000"/>
          </a:schemeClr>
        </a:solidFill>
        <a:ln>
          <a:solidFill>
            <a:schemeClr val="accent2">
              <a:lumMod val="50000"/>
            </a:schemeClr>
          </a:solidFill>
        </a:ln>
      </dgm:spPr>
      <dgm:t>
        <a:bodyPr/>
        <a:lstStyle/>
        <a:p>
          <a:r>
            <a:rPr lang="ru-RU" b="1" dirty="0" smtClean="0">
              <a:solidFill>
                <a:schemeClr val="tx1"/>
              </a:solidFill>
            </a:rPr>
            <a:t>3</a:t>
          </a:r>
          <a:endParaRPr lang="ru-RU" b="1" dirty="0">
            <a:solidFill>
              <a:schemeClr val="tx1"/>
            </a:solidFill>
          </a:endParaRPr>
        </a:p>
      </dgm:t>
    </dgm:pt>
    <dgm:pt modelId="{E8E8412E-1183-4025-A6E4-BDB56D019AA9}" type="parTrans" cxnId="{37EA308B-DEF2-449A-A238-657D8A20C8F7}">
      <dgm:prSet/>
      <dgm:spPr/>
      <dgm:t>
        <a:bodyPr/>
        <a:lstStyle/>
        <a:p>
          <a:endParaRPr lang="ru-RU"/>
        </a:p>
      </dgm:t>
    </dgm:pt>
    <dgm:pt modelId="{A073523E-C629-46E8-8D53-0C01F4DF2FD4}" type="sibTrans" cxnId="{37EA308B-DEF2-449A-A238-657D8A20C8F7}">
      <dgm:prSet/>
      <dgm:spPr/>
      <dgm:t>
        <a:bodyPr/>
        <a:lstStyle/>
        <a:p>
          <a:endParaRPr lang="ru-RU"/>
        </a:p>
      </dgm:t>
    </dgm:pt>
    <dgm:pt modelId="{AC7EC14C-C2E1-4840-91FF-649F804613A3}">
      <dgm:prSet phldrT="[Текст]" custT="1"/>
      <dgm:spPr>
        <a:ln>
          <a:solidFill>
            <a:schemeClr val="accent2">
              <a:lumMod val="50000"/>
            </a:schemeClr>
          </a:solidFill>
        </a:ln>
      </dgm:spPr>
      <dgm:t>
        <a:bodyPr/>
        <a:lstStyle/>
        <a:p>
          <a:r>
            <a:rPr lang="ru-RU" sz="1600" b="1" dirty="0" smtClean="0">
              <a:solidFill>
                <a:schemeClr val="tx1"/>
              </a:solidFill>
            </a:rPr>
            <a:t>Появление умения действовать строительным материалом  в изменённых условиях в самостоятельной конструктивной деятельности.</a:t>
          </a:r>
          <a:endParaRPr lang="ru-RU" sz="1600" b="1" dirty="0">
            <a:solidFill>
              <a:schemeClr val="tx1"/>
            </a:solidFill>
          </a:endParaRPr>
        </a:p>
      </dgm:t>
    </dgm:pt>
    <dgm:pt modelId="{D8172045-0F7D-4B3B-A043-86111DC4931C}" type="parTrans" cxnId="{312FB9ED-1AFC-4794-8402-05DB9D194F30}">
      <dgm:prSet/>
      <dgm:spPr/>
      <dgm:t>
        <a:bodyPr/>
        <a:lstStyle/>
        <a:p>
          <a:endParaRPr lang="ru-RU"/>
        </a:p>
      </dgm:t>
    </dgm:pt>
    <dgm:pt modelId="{5EC5A594-2D58-47C7-A383-F54D8312700B}" type="sibTrans" cxnId="{312FB9ED-1AFC-4794-8402-05DB9D194F30}">
      <dgm:prSet/>
      <dgm:spPr/>
      <dgm:t>
        <a:bodyPr/>
        <a:lstStyle/>
        <a:p>
          <a:endParaRPr lang="ru-RU"/>
        </a:p>
      </dgm:t>
    </dgm:pt>
    <dgm:pt modelId="{272F7BB0-045A-4E6A-ACAF-A1EFDC8AB25E}">
      <dgm:prSet phldrT="[Текст]"/>
      <dgm:spPr>
        <a:solidFill>
          <a:schemeClr val="accent2">
            <a:lumMod val="60000"/>
            <a:lumOff val="40000"/>
          </a:schemeClr>
        </a:solidFill>
        <a:ln>
          <a:solidFill>
            <a:schemeClr val="accent2">
              <a:lumMod val="50000"/>
            </a:schemeClr>
          </a:solidFill>
        </a:ln>
      </dgm:spPr>
      <dgm:t>
        <a:bodyPr/>
        <a:lstStyle/>
        <a:p>
          <a:r>
            <a:rPr lang="ru-RU" b="1" dirty="0" smtClean="0">
              <a:solidFill>
                <a:schemeClr val="tx1"/>
              </a:solidFill>
            </a:rPr>
            <a:t>4</a:t>
          </a:r>
          <a:endParaRPr lang="ru-RU" b="1" dirty="0">
            <a:solidFill>
              <a:schemeClr val="tx1"/>
            </a:solidFill>
          </a:endParaRPr>
        </a:p>
      </dgm:t>
    </dgm:pt>
    <dgm:pt modelId="{5E0A4950-A4B6-40CF-BCAA-358393E9776D}" type="parTrans" cxnId="{937345C9-D6C2-4AB9-BF28-C5B2B873005F}">
      <dgm:prSet/>
      <dgm:spPr/>
      <dgm:t>
        <a:bodyPr/>
        <a:lstStyle/>
        <a:p>
          <a:endParaRPr lang="ru-RU"/>
        </a:p>
      </dgm:t>
    </dgm:pt>
    <dgm:pt modelId="{9734A175-D761-4E00-A056-C7F1A5A26EF9}" type="sibTrans" cxnId="{937345C9-D6C2-4AB9-BF28-C5B2B873005F}">
      <dgm:prSet/>
      <dgm:spPr/>
      <dgm:t>
        <a:bodyPr/>
        <a:lstStyle/>
        <a:p>
          <a:endParaRPr lang="ru-RU"/>
        </a:p>
      </dgm:t>
    </dgm:pt>
    <dgm:pt modelId="{F04B2674-3C3A-4A53-A9D3-C0E971754EEC}">
      <dgm:prSet phldrT="[Текст]" custT="1"/>
      <dgm:spPr>
        <a:ln>
          <a:solidFill>
            <a:schemeClr val="accent2">
              <a:lumMod val="50000"/>
            </a:schemeClr>
          </a:solidFill>
        </a:ln>
      </dgm:spPr>
      <dgm:t>
        <a:bodyPr/>
        <a:lstStyle/>
        <a:p>
          <a:r>
            <a:rPr lang="ru-RU" sz="1600" b="1" dirty="0" smtClean="0">
              <a:solidFill>
                <a:schemeClr val="tx1"/>
              </a:solidFill>
            </a:rPr>
            <a:t>Повысилось активное взаимодействие детей друг с другом  в коллективных играх, основанных на создании построек из  строительного материала. </a:t>
          </a:r>
          <a:endParaRPr lang="ru-RU" sz="1600" b="1" dirty="0">
            <a:solidFill>
              <a:schemeClr val="tx1"/>
            </a:solidFill>
          </a:endParaRPr>
        </a:p>
      </dgm:t>
    </dgm:pt>
    <dgm:pt modelId="{92E446DD-79B4-4688-B586-C55DB2518692}" type="parTrans" cxnId="{66C1D2B7-9356-4B83-BD9F-D3272508ABB8}">
      <dgm:prSet/>
      <dgm:spPr/>
      <dgm:t>
        <a:bodyPr/>
        <a:lstStyle/>
        <a:p>
          <a:endParaRPr lang="ru-RU"/>
        </a:p>
      </dgm:t>
    </dgm:pt>
    <dgm:pt modelId="{835CA72B-92FA-4FA4-BBC9-998F19739F5F}" type="sibTrans" cxnId="{66C1D2B7-9356-4B83-BD9F-D3272508ABB8}">
      <dgm:prSet/>
      <dgm:spPr/>
      <dgm:t>
        <a:bodyPr/>
        <a:lstStyle/>
        <a:p>
          <a:endParaRPr lang="ru-RU"/>
        </a:p>
      </dgm:t>
    </dgm:pt>
    <dgm:pt modelId="{1758A6F2-8376-4E5D-A017-18BA03F943BC}">
      <dgm:prSet custT="1"/>
      <dgm:spPr>
        <a:ln>
          <a:solidFill>
            <a:schemeClr val="accent2">
              <a:lumMod val="50000"/>
            </a:schemeClr>
          </a:solidFill>
        </a:ln>
      </dgm:spPr>
      <dgm:t>
        <a:bodyPr/>
        <a:lstStyle/>
        <a:p>
          <a:r>
            <a:rPr lang="ru-RU" sz="1600" b="1" dirty="0" smtClean="0">
              <a:solidFill>
                <a:schemeClr val="tx1"/>
              </a:solidFill>
            </a:rPr>
            <a:t>Расширились представления детей о конструктивных возможностях строительного материала.</a:t>
          </a:r>
          <a:endParaRPr lang="ru-RU" sz="1600" b="1" dirty="0">
            <a:solidFill>
              <a:schemeClr val="tx1"/>
            </a:solidFill>
          </a:endParaRPr>
        </a:p>
      </dgm:t>
    </dgm:pt>
    <dgm:pt modelId="{5141573E-7EDA-4C1A-9831-AEFF9F74816F}" type="parTrans" cxnId="{A094F5FE-66A8-427F-BCA1-515F2D856655}">
      <dgm:prSet/>
      <dgm:spPr/>
      <dgm:t>
        <a:bodyPr/>
        <a:lstStyle/>
        <a:p>
          <a:endParaRPr lang="ru-RU"/>
        </a:p>
      </dgm:t>
    </dgm:pt>
    <dgm:pt modelId="{DD7D8BAC-F61E-492A-A077-6635456DB576}" type="sibTrans" cxnId="{A094F5FE-66A8-427F-BCA1-515F2D856655}">
      <dgm:prSet/>
      <dgm:spPr/>
      <dgm:t>
        <a:bodyPr/>
        <a:lstStyle/>
        <a:p>
          <a:endParaRPr lang="ru-RU"/>
        </a:p>
      </dgm:t>
    </dgm:pt>
    <dgm:pt modelId="{E342A780-D495-450C-815A-80E366C54EAC}" type="pres">
      <dgm:prSet presAssocID="{3F3566AB-A6C1-4C8D-A9BB-53CCE2325EDF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104E2C2F-64E4-4A0F-A997-932ECFE3C31B}" type="pres">
      <dgm:prSet presAssocID="{0A21AEC5-7DF8-4154-94E6-D4C4CB29BBC0}" presName="composite" presStyleCnt="0"/>
      <dgm:spPr/>
    </dgm:pt>
    <dgm:pt modelId="{C9D782CD-3032-40BA-A9F4-13B3853D929C}" type="pres">
      <dgm:prSet presAssocID="{0A21AEC5-7DF8-4154-94E6-D4C4CB29BBC0}" presName="parentText" presStyleLbl="alignNode1" presStyleIdx="0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BCD82C2-F4EA-4572-96F6-CD38E4987661}" type="pres">
      <dgm:prSet presAssocID="{0A21AEC5-7DF8-4154-94E6-D4C4CB29BBC0}" presName="descendantText" presStyleLbl="alignAcc1" presStyleIdx="0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A52B3C3-C078-4602-BCD1-30A7CDF44BA5}" type="pres">
      <dgm:prSet presAssocID="{EFC6371B-B37B-4E91-BA4B-711E1BBFA826}" presName="sp" presStyleCnt="0"/>
      <dgm:spPr/>
    </dgm:pt>
    <dgm:pt modelId="{F6B8BF81-390F-4FA5-B480-A3046409411E}" type="pres">
      <dgm:prSet presAssocID="{7E59FAB2-171B-4B3F-A2F8-3693474238E7}" presName="composite" presStyleCnt="0"/>
      <dgm:spPr/>
    </dgm:pt>
    <dgm:pt modelId="{F1B1B2BA-B0CE-4D73-9FA9-5A78B68B2897}" type="pres">
      <dgm:prSet presAssocID="{7E59FAB2-171B-4B3F-A2F8-3693474238E7}" presName="parentText" presStyleLbl="alignNode1" presStyleIdx="1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9CDD953-4FA1-46CC-9CEC-ACBA50764E76}" type="pres">
      <dgm:prSet presAssocID="{7E59FAB2-171B-4B3F-A2F8-3693474238E7}" presName="descendantText" presStyleLbl="alignAcc1" presStyleIdx="1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BBA528E-253F-4B23-9630-221A6FF7F22D}" type="pres">
      <dgm:prSet presAssocID="{90F3E9BA-61B4-4F65-A0E6-06A6DB506273}" presName="sp" presStyleCnt="0"/>
      <dgm:spPr/>
    </dgm:pt>
    <dgm:pt modelId="{47E6F3D7-1673-4E52-9FF8-CDF0BD624BC5}" type="pres">
      <dgm:prSet presAssocID="{40A49840-CDE4-432C-B2E9-7CFF3C24A599}" presName="composite" presStyleCnt="0"/>
      <dgm:spPr/>
    </dgm:pt>
    <dgm:pt modelId="{38F212E0-CCC1-473C-9AFE-529CF3DB075B}" type="pres">
      <dgm:prSet presAssocID="{40A49840-CDE4-432C-B2E9-7CFF3C24A599}" presName="parentText" presStyleLbl="alignNode1" presStyleIdx="2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44A7F07-E912-4075-B494-48F7FC0553C8}" type="pres">
      <dgm:prSet presAssocID="{40A49840-CDE4-432C-B2E9-7CFF3C24A599}" presName="descendantText" presStyleLbl="alignAcc1" presStyleIdx="2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770452C-806F-4497-A1D5-BACAB174EB8A}" type="pres">
      <dgm:prSet presAssocID="{A073523E-C629-46E8-8D53-0C01F4DF2FD4}" presName="sp" presStyleCnt="0"/>
      <dgm:spPr/>
    </dgm:pt>
    <dgm:pt modelId="{291F1E3A-8AAB-45DB-873B-0BC455015078}" type="pres">
      <dgm:prSet presAssocID="{272F7BB0-045A-4E6A-ACAF-A1EFDC8AB25E}" presName="composite" presStyleCnt="0"/>
      <dgm:spPr/>
    </dgm:pt>
    <dgm:pt modelId="{8767B60E-E376-442A-8664-38E8B4534EA0}" type="pres">
      <dgm:prSet presAssocID="{272F7BB0-045A-4E6A-ACAF-A1EFDC8AB25E}" presName="parentText" presStyleLbl="alignNode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A3B24B2-D3ED-4F5E-86C9-86BC10C6D284}" type="pres">
      <dgm:prSet presAssocID="{272F7BB0-045A-4E6A-ACAF-A1EFDC8AB25E}" presName="descendantText" presStyleLbl="alignAcc1" presStyleIdx="3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75C62094-A8E4-4363-8AA7-F2D7F3F0DED8}" type="presOf" srcId="{AC7EC14C-C2E1-4840-91FF-649F804613A3}" destId="{B44A7F07-E912-4075-B494-48F7FC0553C8}" srcOrd="0" destOrd="0" presId="urn:microsoft.com/office/officeart/2005/8/layout/chevron2"/>
    <dgm:cxn modelId="{849FE456-7BB3-461E-982D-B361DFA59192}" type="presOf" srcId="{0A21AEC5-7DF8-4154-94E6-D4C4CB29BBC0}" destId="{C9D782CD-3032-40BA-A9F4-13B3853D929C}" srcOrd="0" destOrd="0" presId="urn:microsoft.com/office/officeart/2005/8/layout/chevron2"/>
    <dgm:cxn modelId="{B4C3B838-C6AB-478D-B5FF-580A00057029}" type="presOf" srcId="{272F7BB0-045A-4E6A-ACAF-A1EFDC8AB25E}" destId="{8767B60E-E376-442A-8664-38E8B4534EA0}" srcOrd="0" destOrd="0" presId="urn:microsoft.com/office/officeart/2005/8/layout/chevron2"/>
    <dgm:cxn modelId="{DFA68A94-24B3-4602-92EE-AD5FBAD3C6B8}" type="presOf" srcId="{8C578AB5-8E93-4741-8347-DCC5E31CEB4E}" destId="{9BCD82C2-F4EA-4572-96F6-CD38E4987661}" srcOrd="0" destOrd="0" presId="urn:microsoft.com/office/officeart/2005/8/layout/chevron2"/>
    <dgm:cxn modelId="{66C1D2B7-9356-4B83-BD9F-D3272508ABB8}" srcId="{272F7BB0-045A-4E6A-ACAF-A1EFDC8AB25E}" destId="{F04B2674-3C3A-4A53-A9D3-C0E971754EEC}" srcOrd="0" destOrd="0" parTransId="{92E446DD-79B4-4688-B586-C55DB2518692}" sibTransId="{835CA72B-92FA-4FA4-BBC9-998F19739F5F}"/>
    <dgm:cxn modelId="{FBDDF65D-FA91-4027-A458-8048A2B3CDD3}" type="presOf" srcId="{1758A6F2-8376-4E5D-A017-18BA03F943BC}" destId="{F9CDD953-4FA1-46CC-9CEC-ACBA50764E76}" srcOrd="0" destOrd="0" presId="urn:microsoft.com/office/officeart/2005/8/layout/chevron2"/>
    <dgm:cxn modelId="{37EA308B-DEF2-449A-A238-657D8A20C8F7}" srcId="{3F3566AB-A6C1-4C8D-A9BB-53CCE2325EDF}" destId="{40A49840-CDE4-432C-B2E9-7CFF3C24A599}" srcOrd="2" destOrd="0" parTransId="{E8E8412E-1183-4025-A6E4-BDB56D019AA9}" sibTransId="{A073523E-C629-46E8-8D53-0C01F4DF2FD4}"/>
    <dgm:cxn modelId="{8A740323-2D7B-44F8-ACB6-63007F72EFB6}" type="presOf" srcId="{3F3566AB-A6C1-4C8D-A9BB-53CCE2325EDF}" destId="{E342A780-D495-450C-815A-80E366C54EAC}" srcOrd="0" destOrd="0" presId="urn:microsoft.com/office/officeart/2005/8/layout/chevron2"/>
    <dgm:cxn modelId="{A094F5FE-66A8-427F-BCA1-515F2D856655}" srcId="{7E59FAB2-171B-4B3F-A2F8-3693474238E7}" destId="{1758A6F2-8376-4E5D-A017-18BA03F943BC}" srcOrd="0" destOrd="0" parTransId="{5141573E-7EDA-4C1A-9831-AEFF9F74816F}" sibTransId="{DD7D8BAC-F61E-492A-A077-6635456DB576}"/>
    <dgm:cxn modelId="{4C0D154D-A693-44C2-90EE-31231D92C154}" srcId="{0A21AEC5-7DF8-4154-94E6-D4C4CB29BBC0}" destId="{8C578AB5-8E93-4741-8347-DCC5E31CEB4E}" srcOrd="0" destOrd="0" parTransId="{E816EA4D-FD5A-43F1-8F78-24D7EA2D5887}" sibTransId="{2B914931-056F-4F35-BB3A-5F66DB381D9F}"/>
    <dgm:cxn modelId="{34AF9085-EA39-4608-BD2E-4B370517F470}" type="presOf" srcId="{F04B2674-3C3A-4A53-A9D3-C0E971754EEC}" destId="{AA3B24B2-D3ED-4F5E-86C9-86BC10C6D284}" srcOrd="0" destOrd="0" presId="urn:microsoft.com/office/officeart/2005/8/layout/chevron2"/>
    <dgm:cxn modelId="{7CC2B148-F515-4D08-8AA4-F02EFAE553CF}" srcId="{3F3566AB-A6C1-4C8D-A9BB-53CCE2325EDF}" destId="{0A21AEC5-7DF8-4154-94E6-D4C4CB29BBC0}" srcOrd="0" destOrd="0" parTransId="{1C855A10-2800-48B0-ADA6-4D1ED1CF101A}" sibTransId="{EFC6371B-B37B-4E91-BA4B-711E1BBFA826}"/>
    <dgm:cxn modelId="{937345C9-D6C2-4AB9-BF28-C5B2B873005F}" srcId="{3F3566AB-A6C1-4C8D-A9BB-53CCE2325EDF}" destId="{272F7BB0-045A-4E6A-ACAF-A1EFDC8AB25E}" srcOrd="3" destOrd="0" parTransId="{5E0A4950-A4B6-40CF-BCAA-358393E9776D}" sibTransId="{9734A175-D761-4E00-A056-C7F1A5A26EF9}"/>
    <dgm:cxn modelId="{312FB9ED-1AFC-4794-8402-05DB9D194F30}" srcId="{40A49840-CDE4-432C-B2E9-7CFF3C24A599}" destId="{AC7EC14C-C2E1-4840-91FF-649F804613A3}" srcOrd="0" destOrd="0" parTransId="{D8172045-0F7D-4B3B-A043-86111DC4931C}" sibTransId="{5EC5A594-2D58-47C7-A383-F54D8312700B}"/>
    <dgm:cxn modelId="{C8213B47-645E-4118-A239-2B34901AC522}" type="presOf" srcId="{40A49840-CDE4-432C-B2E9-7CFF3C24A599}" destId="{38F212E0-CCC1-473C-9AFE-529CF3DB075B}" srcOrd="0" destOrd="0" presId="urn:microsoft.com/office/officeart/2005/8/layout/chevron2"/>
    <dgm:cxn modelId="{4AC189C8-C5C7-447B-AD92-54DF1313FF0D}" type="presOf" srcId="{7E59FAB2-171B-4B3F-A2F8-3693474238E7}" destId="{F1B1B2BA-B0CE-4D73-9FA9-5A78B68B2897}" srcOrd="0" destOrd="0" presId="urn:microsoft.com/office/officeart/2005/8/layout/chevron2"/>
    <dgm:cxn modelId="{7E0E9C18-2CCC-4A33-8343-FB94F69AD15A}" srcId="{3F3566AB-A6C1-4C8D-A9BB-53CCE2325EDF}" destId="{7E59FAB2-171B-4B3F-A2F8-3693474238E7}" srcOrd="1" destOrd="0" parTransId="{BF790922-548B-4D3C-83E7-61B7061C356B}" sibTransId="{90F3E9BA-61B4-4F65-A0E6-06A6DB506273}"/>
    <dgm:cxn modelId="{764C8842-ADA5-43E3-832F-BB90052F2C98}" type="presParOf" srcId="{E342A780-D495-450C-815A-80E366C54EAC}" destId="{104E2C2F-64E4-4A0F-A997-932ECFE3C31B}" srcOrd="0" destOrd="0" presId="urn:microsoft.com/office/officeart/2005/8/layout/chevron2"/>
    <dgm:cxn modelId="{24948535-198C-4B26-B311-BBBCC5D3B866}" type="presParOf" srcId="{104E2C2F-64E4-4A0F-A997-932ECFE3C31B}" destId="{C9D782CD-3032-40BA-A9F4-13B3853D929C}" srcOrd="0" destOrd="0" presId="urn:microsoft.com/office/officeart/2005/8/layout/chevron2"/>
    <dgm:cxn modelId="{E4565B17-8DA5-4547-BBF2-FA7D4D2B4ABD}" type="presParOf" srcId="{104E2C2F-64E4-4A0F-A997-932ECFE3C31B}" destId="{9BCD82C2-F4EA-4572-96F6-CD38E4987661}" srcOrd="1" destOrd="0" presId="urn:microsoft.com/office/officeart/2005/8/layout/chevron2"/>
    <dgm:cxn modelId="{70469CAB-684C-445A-A39E-F7F74BF2FFAF}" type="presParOf" srcId="{E342A780-D495-450C-815A-80E366C54EAC}" destId="{2A52B3C3-C078-4602-BCD1-30A7CDF44BA5}" srcOrd="1" destOrd="0" presId="urn:microsoft.com/office/officeart/2005/8/layout/chevron2"/>
    <dgm:cxn modelId="{D46D26E9-5941-4E3A-A8C5-BCE612042B0C}" type="presParOf" srcId="{E342A780-D495-450C-815A-80E366C54EAC}" destId="{F6B8BF81-390F-4FA5-B480-A3046409411E}" srcOrd="2" destOrd="0" presId="urn:microsoft.com/office/officeart/2005/8/layout/chevron2"/>
    <dgm:cxn modelId="{D1F91EE6-3045-498E-9F39-85478BE65BF2}" type="presParOf" srcId="{F6B8BF81-390F-4FA5-B480-A3046409411E}" destId="{F1B1B2BA-B0CE-4D73-9FA9-5A78B68B2897}" srcOrd="0" destOrd="0" presId="urn:microsoft.com/office/officeart/2005/8/layout/chevron2"/>
    <dgm:cxn modelId="{0F1E47D7-C65A-4E1A-84E3-87C59DBE6683}" type="presParOf" srcId="{F6B8BF81-390F-4FA5-B480-A3046409411E}" destId="{F9CDD953-4FA1-46CC-9CEC-ACBA50764E76}" srcOrd="1" destOrd="0" presId="urn:microsoft.com/office/officeart/2005/8/layout/chevron2"/>
    <dgm:cxn modelId="{4A1719CD-8D23-406A-8533-42C939E31D6B}" type="presParOf" srcId="{E342A780-D495-450C-815A-80E366C54EAC}" destId="{DBBA528E-253F-4B23-9630-221A6FF7F22D}" srcOrd="3" destOrd="0" presId="urn:microsoft.com/office/officeart/2005/8/layout/chevron2"/>
    <dgm:cxn modelId="{62C817D7-3025-418A-B621-D9139C6E657F}" type="presParOf" srcId="{E342A780-D495-450C-815A-80E366C54EAC}" destId="{47E6F3D7-1673-4E52-9FF8-CDF0BD624BC5}" srcOrd="4" destOrd="0" presId="urn:microsoft.com/office/officeart/2005/8/layout/chevron2"/>
    <dgm:cxn modelId="{35E34419-C3BF-4113-9325-8F09BF7533F2}" type="presParOf" srcId="{47E6F3D7-1673-4E52-9FF8-CDF0BD624BC5}" destId="{38F212E0-CCC1-473C-9AFE-529CF3DB075B}" srcOrd="0" destOrd="0" presId="urn:microsoft.com/office/officeart/2005/8/layout/chevron2"/>
    <dgm:cxn modelId="{3155CC95-09E1-4C56-92AF-8F4A94AD5417}" type="presParOf" srcId="{47E6F3D7-1673-4E52-9FF8-CDF0BD624BC5}" destId="{B44A7F07-E912-4075-B494-48F7FC0553C8}" srcOrd="1" destOrd="0" presId="urn:microsoft.com/office/officeart/2005/8/layout/chevron2"/>
    <dgm:cxn modelId="{B25A91A4-1B83-4104-BFB9-4B464AA23B78}" type="presParOf" srcId="{E342A780-D495-450C-815A-80E366C54EAC}" destId="{0770452C-806F-4497-A1D5-BACAB174EB8A}" srcOrd="5" destOrd="0" presId="urn:microsoft.com/office/officeart/2005/8/layout/chevron2"/>
    <dgm:cxn modelId="{BE99FF7C-A721-4CC8-9CD0-476A031D2363}" type="presParOf" srcId="{E342A780-D495-450C-815A-80E366C54EAC}" destId="{291F1E3A-8AAB-45DB-873B-0BC455015078}" srcOrd="6" destOrd="0" presId="urn:microsoft.com/office/officeart/2005/8/layout/chevron2"/>
    <dgm:cxn modelId="{EA2B2122-646A-4EF8-AE4B-91E61861E416}" type="presParOf" srcId="{291F1E3A-8AAB-45DB-873B-0BC455015078}" destId="{8767B60E-E376-442A-8664-38E8B4534EA0}" srcOrd="0" destOrd="0" presId="urn:microsoft.com/office/officeart/2005/8/layout/chevron2"/>
    <dgm:cxn modelId="{C99287E9-AAF6-4E25-B8A2-6C88BFBC7A11}" type="presParOf" srcId="{291F1E3A-8AAB-45DB-873B-0BC455015078}" destId="{AA3B24B2-D3ED-4F5E-86C9-86BC10C6D284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2A375F47-2F9D-47E8-88B0-DD76967E7B40}">
      <dsp:nvSpPr>
        <dsp:cNvPr id="0" name=""/>
        <dsp:cNvSpPr/>
      </dsp:nvSpPr>
      <dsp:spPr>
        <a:xfrm>
          <a:off x="1063" y="222971"/>
          <a:ext cx="1742661" cy="697064"/>
        </a:xfrm>
        <a:prstGeom prst="homePlate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5344" tIns="42672" rIns="21336" bIns="42672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/>
            <a:t>Дорожки	</a:t>
          </a:r>
          <a:endParaRPr lang="ru-RU" sz="1600" b="1" kern="1200" dirty="0"/>
        </a:p>
      </dsp:txBody>
      <dsp:txXfrm>
        <a:off x="1063" y="222971"/>
        <a:ext cx="1742661" cy="697064"/>
      </dsp:txXfrm>
    </dsp:sp>
    <dsp:sp modelId="{ED6344B8-7755-46C6-8A16-5E92BF74B365}">
      <dsp:nvSpPr>
        <dsp:cNvPr id="0" name=""/>
        <dsp:cNvSpPr/>
      </dsp:nvSpPr>
      <dsp:spPr>
        <a:xfrm>
          <a:off x="1395193" y="222971"/>
          <a:ext cx="1742661" cy="697064"/>
        </a:xfrm>
        <a:prstGeom prst="chevron">
          <a:avLst/>
        </a:prstGeom>
        <a:gradFill rotWithShape="0">
          <a:gsLst>
            <a:gs pos="0">
              <a:schemeClr val="accent2">
                <a:hueOff val="936304"/>
                <a:satOff val="-1168"/>
                <a:lumOff val="275"/>
                <a:alphaOff val="0"/>
                <a:shade val="51000"/>
                <a:satMod val="130000"/>
              </a:schemeClr>
            </a:gs>
            <a:gs pos="80000">
              <a:schemeClr val="accent2">
                <a:hueOff val="936304"/>
                <a:satOff val="-1168"/>
                <a:lumOff val="275"/>
                <a:alphaOff val="0"/>
                <a:shade val="93000"/>
                <a:satMod val="130000"/>
              </a:schemeClr>
            </a:gs>
            <a:gs pos="100000">
              <a:schemeClr val="accent2">
                <a:hueOff val="936304"/>
                <a:satOff val="-1168"/>
                <a:lumOff val="275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4008" tIns="42672" rIns="21336" bIns="42672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/>
            <a:t>Башни</a:t>
          </a:r>
          <a:endParaRPr lang="ru-RU" sz="1600" b="1" kern="1200" dirty="0"/>
        </a:p>
      </dsp:txBody>
      <dsp:txXfrm>
        <a:off x="1395193" y="222971"/>
        <a:ext cx="1742661" cy="697064"/>
      </dsp:txXfrm>
    </dsp:sp>
    <dsp:sp modelId="{BC698449-CE8C-4215-9523-7D8A556E07C5}">
      <dsp:nvSpPr>
        <dsp:cNvPr id="0" name=""/>
        <dsp:cNvSpPr/>
      </dsp:nvSpPr>
      <dsp:spPr>
        <a:xfrm>
          <a:off x="2789322" y="222971"/>
          <a:ext cx="1742661" cy="697064"/>
        </a:xfrm>
        <a:prstGeom prst="chevron">
          <a:avLst/>
        </a:prstGeom>
        <a:gradFill rotWithShape="0">
          <a:gsLst>
            <a:gs pos="0">
              <a:schemeClr val="accent2">
                <a:hueOff val="1872608"/>
                <a:satOff val="-2336"/>
                <a:lumOff val="549"/>
                <a:alphaOff val="0"/>
                <a:shade val="51000"/>
                <a:satMod val="130000"/>
              </a:schemeClr>
            </a:gs>
            <a:gs pos="80000">
              <a:schemeClr val="accent2">
                <a:hueOff val="1872608"/>
                <a:satOff val="-2336"/>
                <a:lumOff val="549"/>
                <a:alphaOff val="0"/>
                <a:shade val="93000"/>
                <a:satMod val="130000"/>
              </a:schemeClr>
            </a:gs>
            <a:gs pos="100000">
              <a:schemeClr val="accent2">
                <a:hueOff val="1872608"/>
                <a:satOff val="-2336"/>
                <a:lumOff val="549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4008" tIns="42672" rIns="21336" bIns="42672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/>
            <a:t>Заборы</a:t>
          </a:r>
        </a:p>
      </dsp:txBody>
      <dsp:txXfrm>
        <a:off x="2789322" y="222971"/>
        <a:ext cx="1742661" cy="697064"/>
      </dsp:txXfrm>
    </dsp:sp>
    <dsp:sp modelId="{A1F171DD-369C-4103-9A6E-EA9206B41519}">
      <dsp:nvSpPr>
        <dsp:cNvPr id="0" name=""/>
        <dsp:cNvSpPr/>
      </dsp:nvSpPr>
      <dsp:spPr>
        <a:xfrm>
          <a:off x="4183451" y="222971"/>
          <a:ext cx="1742661" cy="697064"/>
        </a:xfrm>
        <a:prstGeom prst="chevron">
          <a:avLst/>
        </a:prstGeom>
        <a:gradFill rotWithShape="0">
          <a:gsLst>
            <a:gs pos="0">
              <a:schemeClr val="accent2">
                <a:hueOff val="2808911"/>
                <a:satOff val="-3503"/>
                <a:lumOff val="824"/>
                <a:alphaOff val="0"/>
                <a:shade val="51000"/>
                <a:satMod val="130000"/>
              </a:schemeClr>
            </a:gs>
            <a:gs pos="80000">
              <a:schemeClr val="accent2">
                <a:hueOff val="2808911"/>
                <a:satOff val="-3503"/>
                <a:lumOff val="824"/>
                <a:alphaOff val="0"/>
                <a:shade val="93000"/>
                <a:satMod val="130000"/>
              </a:schemeClr>
            </a:gs>
            <a:gs pos="100000">
              <a:schemeClr val="accent2">
                <a:hueOff val="2808911"/>
                <a:satOff val="-3503"/>
                <a:lumOff val="824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4008" tIns="42672" rIns="21336" bIns="42672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/>
            <a:t>Предметы мебели</a:t>
          </a:r>
        </a:p>
      </dsp:txBody>
      <dsp:txXfrm>
        <a:off x="4183451" y="222971"/>
        <a:ext cx="1742661" cy="697064"/>
      </dsp:txXfrm>
    </dsp:sp>
    <dsp:sp modelId="{79756583-00D2-4961-8679-704A8C85EE87}">
      <dsp:nvSpPr>
        <dsp:cNvPr id="0" name=""/>
        <dsp:cNvSpPr/>
      </dsp:nvSpPr>
      <dsp:spPr>
        <a:xfrm>
          <a:off x="5577581" y="222971"/>
          <a:ext cx="1742661" cy="697064"/>
        </a:xfrm>
        <a:prstGeom prst="chevron">
          <a:avLst/>
        </a:prstGeom>
        <a:gradFill rotWithShape="0">
          <a:gsLst>
            <a:gs pos="0">
              <a:schemeClr val="accent2">
                <a:hueOff val="3745215"/>
                <a:satOff val="-4671"/>
                <a:lumOff val="1098"/>
                <a:alphaOff val="0"/>
                <a:shade val="51000"/>
                <a:satMod val="130000"/>
              </a:schemeClr>
            </a:gs>
            <a:gs pos="80000">
              <a:schemeClr val="accent2">
                <a:hueOff val="3745215"/>
                <a:satOff val="-4671"/>
                <a:lumOff val="1098"/>
                <a:alphaOff val="0"/>
                <a:shade val="93000"/>
                <a:satMod val="130000"/>
              </a:schemeClr>
            </a:gs>
            <a:gs pos="100000">
              <a:schemeClr val="accent2">
                <a:hueOff val="3745215"/>
                <a:satOff val="-4671"/>
                <a:lumOff val="1098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4008" tIns="42672" rIns="21336" bIns="42672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/>
            <a:t>Домик</a:t>
          </a:r>
        </a:p>
      </dsp:txBody>
      <dsp:txXfrm>
        <a:off x="5577581" y="222971"/>
        <a:ext cx="1742661" cy="697064"/>
      </dsp:txXfrm>
    </dsp:sp>
    <dsp:sp modelId="{5E08E941-8E53-43D2-BEF0-42791A668B8E}">
      <dsp:nvSpPr>
        <dsp:cNvPr id="0" name=""/>
        <dsp:cNvSpPr/>
      </dsp:nvSpPr>
      <dsp:spPr>
        <a:xfrm>
          <a:off x="6971710" y="222971"/>
          <a:ext cx="1742661" cy="697064"/>
        </a:xfrm>
        <a:prstGeom prst="chevron">
          <a:avLst/>
        </a:prstGeom>
        <a:gradFill rotWithShape="0">
          <a:gsLst>
            <a:gs pos="0">
              <a:schemeClr val="accent2">
                <a:hueOff val="4681519"/>
                <a:satOff val="-5839"/>
                <a:lumOff val="1373"/>
                <a:alphaOff val="0"/>
                <a:shade val="51000"/>
                <a:satMod val="130000"/>
              </a:schemeClr>
            </a:gs>
            <a:gs pos="80000">
              <a:schemeClr val="accent2">
                <a:hueOff val="4681519"/>
                <a:satOff val="-5839"/>
                <a:lumOff val="1373"/>
                <a:alphaOff val="0"/>
                <a:shade val="93000"/>
                <a:satMod val="130000"/>
              </a:schemeClr>
            </a:gs>
            <a:gs pos="100000">
              <a:schemeClr val="accent2">
                <a:hueOff val="4681519"/>
                <a:satOff val="-5839"/>
                <a:lumOff val="1373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4008" tIns="42672" rIns="21336" bIns="42672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/>
            <a:t>Транспорт</a:t>
          </a:r>
          <a:endParaRPr lang="ru-RU" sz="1600" b="1" kern="1200" dirty="0"/>
        </a:p>
      </dsp:txBody>
      <dsp:txXfrm>
        <a:off x="6971710" y="222971"/>
        <a:ext cx="1742661" cy="697064"/>
      </dsp:txXfrm>
    </dsp:sp>
  </dsp:spTree>
</dsp:drawing>
</file>

<file path=ppt/diagrams/drawing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EA51F130-9BCA-434D-88DB-E8536E781664}">
      <dsp:nvSpPr>
        <dsp:cNvPr id="0" name=""/>
        <dsp:cNvSpPr/>
      </dsp:nvSpPr>
      <dsp:spPr>
        <a:xfrm>
          <a:off x="0" y="0"/>
          <a:ext cx="5214973" cy="1451084"/>
        </a:xfrm>
        <a:prstGeom prst="roundRect">
          <a:avLst>
            <a:gd name="adj" fmla="val 10000"/>
          </a:avLst>
        </a:prstGeom>
        <a:solidFill>
          <a:srgbClr val="D4F5C3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>
              <a:solidFill>
                <a:schemeClr val="tx1"/>
              </a:solidFill>
            </a:rPr>
            <a:t>В начале занятия использую  игровую  мотивацию, например,  : «Петушок любит клевать зёрнышки, но он боится хитрой лисички… вот он взлетит на высокий заборчик»</a:t>
          </a:r>
          <a:endParaRPr lang="ru-RU" sz="1600" kern="1200" dirty="0">
            <a:solidFill>
              <a:schemeClr val="tx1"/>
            </a:solidFill>
          </a:endParaRPr>
        </a:p>
      </dsp:txBody>
      <dsp:txXfrm>
        <a:off x="1188103" y="0"/>
        <a:ext cx="4026870" cy="1451084"/>
      </dsp:txXfrm>
    </dsp:sp>
    <dsp:sp modelId="{56ECF810-A688-46A5-93B9-580F7DD5060A}">
      <dsp:nvSpPr>
        <dsp:cNvPr id="0" name=""/>
        <dsp:cNvSpPr/>
      </dsp:nvSpPr>
      <dsp:spPr>
        <a:xfrm>
          <a:off x="145108" y="145108"/>
          <a:ext cx="1042994" cy="1160867"/>
        </a:xfrm>
        <a:prstGeom prst="roundRect">
          <a:avLst>
            <a:gd name="adj" fmla="val 10000"/>
          </a:avLst>
        </a:prstGeom>
        <a:blipFill rotWithShape="0">
          <a:blip xmlns:r="http://schemas.openxmlformats.org/officeDocument/2006/relationships" r:embed="rId1"/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740CFEB-B7E3-4541-9BD3-F0F8BBA68CBE}">
      <dsp:nvSpPr>
        <dsp:cNvPr id="0" name=""/>
        <dsp:cNvSpPr/>
      </dsp:nvSpPr>
      <dsp:spPr>
        <a:xfrm>
          <a:off x="0" y="1596192"/>
          <a:ext cx="5214973" cy="1451084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 smtClean="0">
              <a:solidFill>
                <a:schemeClr val="tx1"/>
              </a:solidFill>
            </a:rPr>
            <a:t>Далее, в процессе выполнения задания  применяем приём обыгрывания создаваемой постройки, например: «А теперь поставим кирпичик к задней стенке – получилось окошечко, посмотрит  Петя - Петушок в окошечко, нет лисички, выйдет да и поклюёт зёрнышки».</a:t>
          </a:r>
          <a:endParaRPr lang="ru-RU" sz="1400" kern="1200" dirty="0">
            <a:solidFill>
              <a:schemeClr val="tx1"/>
            </a:solidFill>
          </a:endParaRPr>
        </a:p>
      </dsp:txBody>
      <dsp:txXfrm>
        <a:off x="1188103" y="1596192"/>
        <a:ext cx="4026870" cy="1451084"/>
      </dsp:txXfrm>
    </dsp:sp>
    <dsp:sp modelId="{CA24E94A-2758-4119-B916-98349B427FBD}">
      <dsp:nvSpPr>
        <dsp:cNvPr id="0" name=""/>
        <dsp:cNvSpPr/>
      </dsp:nvSpPr>
      <dsp:spPr>
        <a:xfrm>
          <a:off x="145108" y="1741301"/>
          <a:ext cx="1042994" cy="1160867"/>
        </a:xfrm>
        <a:prstGeom prst="roundRect">
          <a:avLst>
            <a:gd name="adj" fmla="val 10000"/>
          </a:avLst>
        </a:prstGeom>
        <a:blipFill rotWithShape="0">
          <a:blip xmlns:r="http://schemas.openxmlformats.org/officeDocument/2006/relationships" r:embed="rId1"/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9D7DBED-F991-4FFC-ABE5-E6FB567E7B40}">
      <dsp:nvSpPr>
        <dsp:cNvPr id="0" name=""/>
        <dsp:cNvSpPr/>
      </dsp:nvSpPr>
      <dsp:spPr>
        <a:xfrm>
          <a:off x="0" y="3192385"/>
          <a:ext cx="5214973" cy="1451084"/>
        </a:xfrm>
        <a:prstGeom prst="roundRect">
          <a:avLst>
            <a:gd name="adj" fmla="val 10000"/>
          </a:avLst>
        </a:prstGeom>
        <a:solidFill>
          <a:schemeClr val="accent6">
            <a:lumMod val="40000"/>
            <a:lumOff val="6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>
              <a:solidFill>
                <a:schemeClr val="tx1"/>
              </a:solidFill>
            </a:rPr>
            <a:t>В конце занятия, по окончании работы  мы обыгрываем  готовую  постройку. Например: «Пошёл петушок гулять, долго гулял, все зёрнышки склевал».         </a:t>
          </a:r>
          <a:endParaRPr lang="ru-RU" sz="1600" kern="1200" dirty="0">
            <a:solidFill>
              <a:schemeClr val="tx1"/>
            </a:solidFill>
          </a:endParaRPr>
        </a:p>
      </dsp:txBody>
      <dsp:txXfrm>
        <a:off x="1188103" y="3192385"/>
        <a:ext cx="4026870" cy="1451084"/>
      </dsp:txXfrm>
    </dsp:sp>
    <dsp:sp modelId="{C96033C2-5E34-459F-AFFE-18F767576573}">
      <dsp:nvSpPr>
        <dsp:cNvPr id="0" name=""/>
        <dsp:cNvSpPr/>
      </dsp:nvSpPr>
      <dsp:spPr>
        <a:xfrm>
          <a:off x="145108" y="3337494"/>
          <a:ext cx="1042994" cy="1160867"/>
        </a:xfrm>
        <a:prstGeom prst="roundRect">
          <a:avLst>
            <a:gd name="adj" fmla="val 10000"/>
          </a:avLst>
        </a:prstGeom>
        <a:blipFill rotWithShape="0">
          <a:blip xmlns:r="http://schemas.openxmlformats.org/officeDocument/2006/relationships" r:embed="rId1"/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3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C9D782CD-3032-40BA-A9F4-13B3853D929C}">
      <dsp:nvSpPr>
        <dsp:cNvPr id="0" name=""/>
        <dsp:cNvSpPr/>
      </dsp:nvSpPr>
      <dsp:spPr>
        <a:xfrm rot="5400000">
          <a:off x="-208877" y="213149"/>
          <a:ext cx="1392516" cy="974761"/>
        </a:xfrm>
        <a:prstGeom prst="chevron">
          <a:avLst/>
        </a:prstGeom>
        <a:solidFill>
          <a:schemeClr val="accent2">
            <a:lumMod val="60000"/>
            <a:lumOff val="40000"/>
          </a:schemeClr>
        </a:solidFill>
        <a:ln w="25400" cap="flat" cmpd="sng" algn="ctr">
          <a:solidFill>
            <a:schemeClr val="accent2">
              <a:lumMod val="5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145" tIns="17145" rIns="17145" bIns="17145" numCol="1" spcCol="1270" anchor="ctr" anchorCtr="0">
          <a:noAutofit/>
        </a:bodyPr>
        <a:lstStyle/>
        <a:p>
          <a:pPr lvl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700" b="1" kern="1200" dirty="0" smtClean="0">
              <a:solidFill>
                <a:schemeClr val="tx1"/>
              </a:solidFill>
            </a:rPr>
            <a:t>1</a:t>
          </a:r>
          <a:endParaRPr lang="ru-RU" sz="2700" b="1" kern="1200" dirty="0">
            <a:solidFill>
              <a:schemeClr val="tx1"/>
            </a:solidFill>
          </a:endParaRPr>
        </a:p>
      </dsp:txBody>
      <dsp:txXfrm rot="5400000">
        <a:off x="-208877" y="213149"/>
        <a:ext cx="1392516" cy="974761"/>
      </dsp:txXfrm>
    </dsp:sp>
    <dsp:sp modelId="{9BCD82C2-F4EA-4572-96F6-CD38E4987661}">
      <dsp:nvSpPr>
        <dsp:cNvPr id="0" name=""/>
        <dsp:cNvSpPr/>
      </dsp:nvSpPr>
      <dsp:spPr>
        <a:xfrm rot="5400000">
          <a:off x="2642299" y="-1663265"/>
          <a:ext cx="905136" cy="4240212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lumMod val="5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3792" tIns="10160" rIns="10160" bIns="10160" numCol="1" spcCol="1270" anchor="ctr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600" b="1" kern="1200" dirty="0" smtClean="0">
              <a:solidFill>
                <a:schemeClr val="tx1"/>
              </a:solidFill>
            </a:rPr>
            <a:t>  Повысился  интерес детей раннего возраста к занятиям по конструированию.</a:t>
          </a:r>
          <a:endParaRPr lang="ru-RU" sz="1600" b="1" kern="1200" dirty="0">
            <a:solidFill>
              <a:schemeClr val="tx1"/>
            </a:solidFill>
          </a:endParaRPr>
        </a:p>
      </dsp:txBody>
      <dsp:txXfrm rot="5400000">
        <a:off x="2642299" y="-1663265"/>
        <a:ext cx="905136" cy="4240212"/>
      </dsp:txXfrm>
    </dsp:sp>
    <dsp:sp modelId="{F1B1B2BA-B0CE-4D73-9FA9-5A78B68B2897}">
      <dsp:nvSpPr>
        <dsp:cNvPr id="0" name=""/>
        <dsp:cNvSpPr/>
      </dsp:nvSpPr>
      <dsp:spPr>
        <a:xfrm rot="5400000">
          <a:off x="-208877" y="1460641"/>
          <a:ext cx="1392516" cy="974761"/>
        </a:xfrm>
        <a:prstGeom prst="chevron">
          <a:avLst/>
        </a:prstGeom>
        <a:solidFill>
          <a:schemeClr val="accent2">
            <a:lumMod val="60000"/>
            <a:lumOff val="40000"/>
          </a:schemeClr>
        </a:solidFill>
        <a:ln w="25400" cap="flat" cmpd="sng" algn="ctr">
          <a:solidFill>
            <a:schemeClr val="accent2">
              <a:lumMod val="5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145" tIns="17145" rIns="17145" bIns="17145" numCol="1" spcCol="1270" anchor="ctr" anchorCtr="0">
          <a:noAutofit/>
        </a:bodyPr>
        <a:lstStyle/>
        <a:p>
          <a:pPr lvl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700" b="1" kern="1200" dirty="0" smtClean="0">
              <a:solidFill>
                <a:schemeClr val="tx1"/>
              </a:solidFill>
            </a:rPr>
            <a:t>2</a:t>
          </a:r>
          <a:endParaRPr lang="ru-RU" sz="2700" b="1" kern="1200" dirty="0">
            <a:solidFill>
              <a:schemeClr val="tx1"/>
            </a:solidFill>
          </a:endParaRPr>
        </a:p>
      </dsp:txBody>
      <dsp:txXfrm rot="5400000">
        <a:off x="-208877" y="1460641"/>
        <a:ext cx="1392516" cy="974761"/>
      </dsp:txXfrm>
    </dsp:sp>
    <dsp:sp modelId="{F9CDD953-4FA1-46CC-9CEC-ACBA50764E76}">
      <dsp:nvSpPr>
        <dsp:cNvPr id="0" name=""/>
        <dsp:cNvSpPr/>
      </dsp:nvSpPr>
      <dsp:spPr>
        <a:xfrm rot="5400000">
          <a:off x="2642299" y="-415774"/>
          <a:ext cx="905136" cy="4240212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lumMod val="5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3792" tIns="10160" rIns="10160" bIns="10160" numCol="1" spcCol="1270" anchor="ctr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600" b="1" kern="1200" dirty="0" smtClean="0">
              <a:solidFill>
                <a:schemeClr val="tx1"/>
              </a:solidFill>
            </a:rPr>
            <a:t>Расширились представления детей о конструктивных возможностях строительного материала.</a:t>
          </a:r>
          <a:endParaRPr lang="ru-RU" sz="1600" b="1" kern="1200" dirty="0">
            <a:solidFill>
              <a:schemeClr val="tx1"/>
            </a:solidFill>
          </a:endParaRPr>
        </a:p>
      </dsp:txBody>
      <dsp:txXfrm rot="5400000">
        <a:off x="2642299" y="-415774"/>
        <a:ext cx="905136" cy="4240212"/>
      </dsp:txXfrm>
    </dsp:sp>
    <dsp:sp modelId="{38F212E0-CCC1-473C-9AFE-529CF3DB075B}">
      <dsp:nvSpPr>
        <dsp:cNvPr id="0" name=""/>
        <dsp:cNvSpPr/>
      </dsp:nvSpPr>
      <dsp:spPr>
        <a:xfrm rot="5400000">
          <a:off x="-208877" y="2708132"/>
          <a:ext cx="1392516" cy="974761"/>
        </a:xfrm>
        <a:prstGeom prst="chevron">
          <a:avLst/>
        </a:prstGeom>
        <a:solidFill>
          <a:schemeClr val="accent2">
            <a:lumMod val="60000"/>
            <a:lumOff val="40000"/>
          </a:schemeClr>
        </a:solidFill>
        <a:ln w="25400" cap="flat" cmpd="sng" algn="ctr">
          <a:solidFill>
            <a:schemeClr val="accent2">
              <a:lumMod val="5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145" tIns="17145" rIns="17145" bIns="17145" numCol="1" spcCol="1270" anchor="ctr" anchorCtr="0">
          <a:noAutofit/>
        </a:bodyPr>
        <a:lstStyle/>
        <a:p>
          <a:pPr lvl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700" b="1" kern="1200" dirty="0" smtClean="0">
              <a:solidFill>
                <a:schemeClr val="tx1"/>
              </a:solidFill>
            </a:rPr>
            <a:t>3</a:t>
          </a:r>
          <a:endParaRPr lang="ru-RU" sz="2700" b="1" kern="1200" dirty="0">
            <a:solidFill>
              <a:schemeClr val="tx1"/>
            </a:solidFill>
          </a:endParaRPr>
        </a:p>
      </dsp:txBody>
      <dsp:txXfrm rot="5400000">
        <a:off x="-208877" y="2708132"/>
        <a:ext cx="1392516" cy="974761"/>
      </dsp:txXfrm>
    </dsp:sp>
    <dsp:sp modelId="{B44A7F07-E912-4075-B494-48F7FC0553C8}">
      <dsp:nvSpPr>
        <dsp:cNvPr id="0" name=""/>
        <dsp:cNvSpPr/>
      </dsp:nvSpPr>
      <dsp:spPr>
        <a:xfrm rot="5400000">
          <a:off x="2642299" y="831717"/>
          <a:ext cx="905136" cy="4240212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lumMod val="5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3792" tIns="10160" rIns="10160" bIns="10160" numCol="1" spcCol="1270" anchor="ctr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600" b="1" kern="1200" dirty="0" smtClean="0">
              <a:solidFill>
                <a:schemeClr val="tx1"/>
              </a:solidFill>
            </a:rPr>
            <a:t>Появление умения действовать строительным материалом  в изменённых условиях в самостоятельной конструктивной деятельности.</a:t>
          </a:r>
          <a:endParaRPr lang="ru-RU" sz="1600" b="1" kern="1200" dirty="0">
            <a:solidFill>
              <a:schemeClr val="tx1"/>
            </a:solidFill>
          </a:endParaRPr>
        </a:p>
      </dsp:txBody>
      <dsp:txXfrm rot="5400000">
        <a:off x="2642299" y="831717"/>
        <a:ext cx="905136" cy="4240212"/>
      </dsp:txXfrm>
    </dsp:sp>
    <dsp:sp modelId="{8767B60E-E376-442A-8664-38E8B4534EA0}">
      <dsp:nvSpPr>
        <dsp:cNvPr id="0" name=""/>
        <dsp:cNvSpPr/>
      </dsp:nvSpPr>
      <dsp:spPr>
        <a:xfrm rot="5400000">
          <a:off x="-208877" y="3955624"/>
          <a:ext cx="1392516" cy="974761"/>
        </a:xfrm>
        <a:prstGeom prst="chevron">
          <a:avLst/>
        </a:prstGeom>
        <a:solidFill>
          <a:schemeClr val="accent2">
            <a:lumMod val="60000"/>
            <a:lumOff val="40000"/>
          </a:schemeClr>
        </a:solidFill>
        <a:ln w="25400" cap="flat" cmpd="sng" algn="ctr">
          <a:solidFill>
            <a:schemeClr val="accent2">
              <a:lumMod val="5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145" tIns="17145" rIns="17145" bIns="17145" numCol="1" spcCol="1270" anchor="ctr" anchorCtr="0">
          <a:noAutofit/>
        </a:bodyPr>
        <a:lstStyle/>
        <a:p>
          <a:pPr lvl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700" b="1" kern="1200" dirty="0" smtClean="0">
              <a:solidFill>
                <a:schemeClr val="tx1"/>
              </a:solidFill>
            </a:rPr>
            <a:t>4</a:t>
          </a:r>
          <a:endParaRPr lang="ru-RU" sz="2700" b="1" kern="1200" dirty="0">
            <a:solidFill>
              <a:schemeClr val="tx1"/>
            </a:solidFill>
          </a:endParaRPr>
        </a:p>
      </dsp:txBody>
      <dsp:txXfrm rot="5400000">
        <a:off x="-208877" y="3955624"/>
        <a:ext cx="1392516" cy="974761"/>
      </dsp:txXfrm>
    </dsp:sp>
    <dsp:sp modelId="{AA3B24B2-D3ED-4F5E-86C9-86BC10C6D284}">
      <dsp:nvSpPr>
        <dsp:cNvPr id="0" name=""/>
        <dsp:cNvSpPr/>
      </dsp:nvSpPr>
      <dsp:spPr>
        <a:xfrm rot="5400000">
          <a:off x="2642299" y="2079208"/>
          <a:ext cx="905136" cy="4240212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lumMod val="5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3792" tIns="10160" rIns="10160" bIns="10160" numCol="1" spcCol="1270" anchor="ctr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600" b="1" kern="1200" dirty="0" smtClean="0">
              <a:solidFill>
                <a:schemeClr val="tx1"/>
              </a:solidFill>
            </a:rPr>
            <a:t>Повысилось активное взаимодействие детей друг с другом  в коллективных играх, основанных на создании построек из  строительного материала. </a:t>
          </a:r>
          <a:endParaRPr lang="ru-RU" sz="1600" b="1" kern="1200" dirty="0">
            <a:solidFill>
              <a:schemeClr val="tx1"/>
            </a:solidFill>
          </a:endParaRPr>
        </a:p>
      </dsp:txBody>
      <dsp:txXfrm rot="5400000">
        <a:off x="2642299" y="2079208"/>
        <a:ext cx="905136" cy="424021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Chevron3">
  <dgm:title val=""/>
  <dgm:desc val=""/>
  <dgm:catLst>
    <dgm:cat type="process" pri="10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root des" func="maxDepth" op="gte" val="2">
        <dgm:constrLst>
          <dgm:constr type="w" for="ch" forName="parAndChTx" refType="w"/>
          <dgm:constr type="primFontSz" for="ch" ptType="node" op="equ"/>
          <dgm:constr type="w" for="ch" forName="parAndChSpace" refType="w" refFor="ch" refForName="parAndChTx" fact="-0.2"/>
          <dgm:constr type="w" for="ch" ptType="sibTrans" op="equ"/>
        </dgm:constrLst>
        <dgm:ruleLst/>
        <dgm:forEach name="Name6" axis="ch" ptType="node">
          <dgm:layoutNode name="parAndChTx">
            <dgm:varLst>
              <dgm:bulletEnabled val="1"/>
            </dgm:varLst>
            <dgm:alg type="tx"/>
            <dgm:choose name="Name7">
              <dgm:if name="Name8" func="var" arg="dir" op="equ" val="norm">
                <dgm:choose name="Name9">
                  <dgm:if name="Name10" axis="self" ptType="node" func="pos" op="equ" val="1">
                    <dgm:shape xmlns:r="http://schemas.openxmlformats.org/officeDocument/2006/relationships" type="homePlate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4"/>
                    </dgm:constrLst>
                  </dgm:if>
                  <dgm:else name="Name11">
                    <dgm:shape xmlns:r="http://schemas.openxmlformats.org/officeDocument/2006/relationships" type="chevron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1"/>
                    </dgm:constrLst>
                  </dgm:else>
                </dgm:choose>
              </dgm:if>
              <dgm:else name="Name12">
                <dgm:choose name="Name13">
                  <dgm:if name="Name14" axis="self" ptType="node" func="pos" op="equ" val="1">
                    <dgm:shape xmlns:r="http://schemas.openxmlformats.org/officeDocument/2006/relationships" rot="180" type="homePlate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4"/>
                      <dgm:constr type="rMarg" refType="w" fact="0.1"/>
                    </dgm:constrLst>
                  </dgm:if>
                  <dgm:else name="Name15">
                    <dgm:shape xmlns:r="http://schemas.openxmlformats.org/officeDocument/2006/relationships" rot="180" type="chevron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1"/>
                    </dgm:constrLst>
                  </dgm:else>
                </dgm:choose>
              </dgm:else>
            </dgm:choose>
            <dgm:ruleLst>
              <dgm:rule type="primFontSz" val="5" fact="NaN" max="NaN"/>
            </dgm:ruleLst>
          </dgm:layoutNode>
          <dgm:forEach name="Name16" axis="followSib" ptType="sibTrans" cnt="1">
            <dgm:layoutNode name="parAndCh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17">
        <dgm:constrLst>
          <dgm:constr type="w" for="ch" forName="parTxOnly" refType="w"/>
          <dgm:constr type="primFontSz" for="ch" ptType="node" op="equ"/>
          <dgm:constr type="w" for="ch" forName="parSpace" refType="w" refFor="ch" refForName="parTxOnly" fact="-0.2"/>
          <dgm:constr type="w" for="ch" ptType="sibTrans" op="equ"/>
        </dgm:constrLst>
        <dgm:ruleLst/>
        <dgm:forEach name="Name18" axis="ch" ptType="node">
          <dgm:layoutNode name="parTxOnly">
            <dgm:varLst>
              <dgm:bulletEnabled val="1"/>
            </dgm:varLst>
            <dgm:alg type="tx"/>
            <dgm:presOf axis="desOrSelf" ptType="node"/>
            <dgm:choose name="Name19">
              <dgm:if name="Name20" func="var" arg="dir" op="equ" val="norm">
                <dgm:choose name="Name21">
                  <dgm:if name="Name22" axis="self" ptType="node" func="pos" op="equ" val="1">
                    <dgm:shape xmlns:r="http://schemas.openxmlformats.org/officeDocument/2006/relationships" type="homePlate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42"/>
                      <dgm:constr type="rMarg" refType="primFontSz" fact="0.105"/>
                    </dgm:constrLst>
                  </dgm:if>
                  <dgm:else name="Name23">
                    <dgm:shape xmlns:r="http://schemas.openxmlformats.org/officeDocument/2006/relationships" type="chevron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315"/>
                      <dgm:constr type="rMarg" refType="primFontSz" fact="0.105"/>
                    </dgm:constrLst>
                  </dgm:else>
                </dgm:choose>
              </dgm:if>
              <dgm:else name="Name24">
                <dgm:choose name="Name25">
                  <dgm:if name="Name26" axis="self" ptType="node" func="pos" op="equ" val="1">
                    <dgm:shape xmlns:r="http://schemas.openxmlformats.org/officeDocument/2006/relationships" rot="180" type="homePlate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105"/>
                      <dgm:constr type="rMarg" refType="primFontSz" fact="0.42"/>
                    </dgm:constrLst>
                  </dgm:if>
                  <dgm:else name="Name27">
                    <dgm:shape xmlns:r="http://schemas.openxmlformats.org/officeDocument/2006/relationships" rot="180" type="chevron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105"/>
                      <dgm:constr type="rMarg" refType="primFontSz" fact="0.315"/>
                    </dgm:constrLst>
                  </dgm:else>
                </dgm:choose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4#1">
  <dgm:title val=""/>
  <dgm:desc val=""/>
  <dgm:catLst>
    <dgm:cat type="list" pri="13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resizeHandles val="exact"/>
    </dgm:varLst>
    <dgm:alg type="lin">
      <dgm:param type="linDir" val="fromT"/>
      <dgm:param type="vertAlign" val="t"/>
    </dgm:alg>
    <dgm:shape xmlns:r="http://schemas.openxmlformats.org/officeDocument/2006/relationships" r:blip="">
      <dgm:adjLst/>
    </dgm:shape>
    <dgm:presOf/>
    <dgm:constrLst>
      <dgm:constr type="w" for="ch" forName="comp" refType="w"/>
      <dgm:constr type="h" for="ch" forName="comp" refType="h"/>
      <dgm:constr type="h" for="ch" forName="spacer" refType="h" refFor="ch" refForName="comp" op="equ" fact="0.1"/>
      <dgm:constr type="primFontSz" for="des" forName="text" op="equ" val="65"/>
    </dgm:constrLst>
    <dgm:ruleLst/>
    <dgm:forEach name="Name0" axis="ch" ptType="node">
      <dgm:layoutNode name="comp" styleLbl="node1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l" for="ch" forName="img" refType="h" refFor="ch" refForName="box" fact="0.1"/>
              <dgm:constr type="h" for="ch" forName="text" refType="h"/>
              <dgm:constr type="l" for="ch" forName="text" refType="r" refFor="ch" refForName="img"/>
              <dgm:constr type="r" for="ch" forName="text" refType="w"/>
            </dgm:constrLst>
          </dgm:if>
          <dgm:else name="Name3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r" for="ch" forName="img" refType="w" refFor="ch" refForName="box"/>
              <dgm:constr type="rOff" for="ch" forName="img" refType="h" refFor="ch" refForName="box" fact="-0.1"/>
              <dgm:constr type="h" for="ch" forName="text" refType="h"/>
              <dgm:constr type="r" for="ch" forName="text" refType="l" refFor="ch" refForName="img"/>
              <dgm:constr type="l" for="ch" forName="text"/>
            </dgm:constrLst>
          </dgm:else>
        </dgm:choose>
        <dgm:ruleLst/>
        <dgm:layoutNode name="box" styleLbl="node1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desOrSelf" ptType="node"/>
          <dgm:constrLst/>
          <dgm:ruleLst/>
        </dgm:layoutNode>
        <dgm:layoutNode name="img" styleLbl="fgImgPlace1">
          <dgm:alg type="sp"/>
          <dgm:shape xmlns:r="http://schemas.openxmlformats.org/officeDocument/2006/relationships" type="roundRect" r:blip="" blipPhldr="1">
            <dgm:adjLst>
              <dgm:adj idx="1" val="0.1"/>
            </dgm:adjLst>
          </dgm:shape>
          <dgm:presOf/>
          <dgm:constrLst/>
          <dgm:ruleLst/>
        </dgm:layoutNode>
        <dgm:layoutNode name="text">
          <dgm:varLst>
            <dgm:bulletEnabled val="1"/>
          </dgm:varLst>
          <dgm:alg type="tx">
            <dgm:param type="parTxLTRAlign" val="l"/>
            <dgm:param type="parTxRTLAlign" val="r"/>
          </dgm:alg>
          <dgm:shape xmlns:r="http://schemas.openxmlformats.org/officeDocument/2006/relationships" type="rect" r:blip="" hideGeom="1">
            <dgm:adjLst/>
          </dgm:shape>
          <dgm:presOf axis="desOrSelf" ptType="node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layoutNode>
      <dgm:forEach name="Name4" axis="followSib" ptType="sibTrans" cnt="1">
        <dgm:layoutNode name="spacer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9291C2C-5492-498D-8F28-FE3BDF4B8AB5}" type="datetimeFigureOut">
              <a:rPr lang="ru-RU" smtClean="0"/>
              <a:pPr/>
              <a:t>12.03.2018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F5CD363-1FDD-412A-BE9B-9D3D6B07C951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5CD363-1FDD-412A-BE9B-9D3D6B07C951}" type="slidenum">
              <a:rPr lang="ru-RU" smtClean="0"/>
              <a:pPr/>
              <a:t>1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A2985D-A0FA-48DF-8EBB-6969B750880B}" type="datetimeFigureOut">
              <a:rPr lang="ru-RU" smtClean="0"/>
              <a:pPr/>
              <a:t>12.03.2018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CEA02B-23D8-478F-A6EF-94DBA1C8159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newsflash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A2985D-A0FA-48DF-8EBB-6969B750880B}" type="datetimeFigureOut">
              <a:rPr lang="ru-RU" smtClean="0"/>
              <a:pPr/>
              <a:t>12.03.2018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CEA02B-23D8-478F-A6EF-94DBA1C8159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newsflash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A2985D-A0FA-48DF-8EBB-6969B750880B}" type="datetimeFigureOut">
              <a:rPr lang="ru-RU" smtClean="0"/>
              <a:pPr/>
              <a:t>12.03.2018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CEA02B-23D8-478F-A6EF-94DBA1C8159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newsflash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A2985D-A0FA-48DF-8EBB-6969B750880B}" type="datetimeFigureOut">
              <a:rPr lang="ru-RU" smtClean="0"/>
              <a:pPr/>
              <a:t>12.03.2018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CEA02B-23D8-478F-A6EF-94DBA1C8159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newsflash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A2985D-A0FA-48DF-8EBB-6969B750880B}" type="datetimeFigureOut">
              <a:rPr lang="ru-RU" smtClean="0"/>
              <a:pPr/>
              <a:t>12.03.2018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CEA02B-23D8-478F-A6EF-94DBA1C8159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newsflash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A2985D-A0FA-48DF-8EBB-6969B750880B}" type="datetimeFigureOut">
              <a:rPr lang="ru-RU" smtClean="0"/>
              <a:pPr/>
              <a:t>12.03.2018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CEA02B-23D8-478F-A6EF-94DBA1C8159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newsflash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A2985D-A0FA-48DF-8EBB-6969B750880B}" type="datetimeFigureOut">
              <a:rPr lang="ru-RU" smtClean="0"/>
              <a:pPr/>
              <a:t>12.03.2018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CEA02B-23D8-478F-A6EF-94DBA1C8159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newsflash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A2985D-A0FA-48DF-8EBB-6969B750880B}" type="datetimeFigureOut">
              <a:rPr lang="ru-RU" smtClean="0"/>
              <a:pPr/>
              <a:t>12.03.2018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CEA02B-23D8-478F-A6EF-94DBA1C8159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newsflash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A2985D-A0FA-48DF-8EBB-6969B750880B}" type="datetimeFigureOut">
              <a:rPr lang="ru-RU" smtClean="0"/>
              <a:pPr/>
              <a:t>12.03.2018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CEA02B-23D8-478F-A6EF-94DBA1C8159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newsflash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A2985D-A0FA-48DF-8EBB-6969B750880B}" type="datetimeFigureOut">
              <a:rPr lang="ru-RU" smtClean="0"/>
              <a:pPr/>
              <a:t>12.03.2018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CEA02B-23D8-478F-A6EF-94DBA1C8159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newsflash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A2985D-A0FA-48DF-8EBB-6969B750880B}" type="datetimeFigureOut">
              <a:rPr lang="ru-RU" smtClean="0"/>
              <a:pPr/>
              <a:t>12.03.2018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CEA02B-23D8-478F-A6EF-94DBA1C8159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newsflash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 l="-2000" t="-4000" r="-2000" b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3A2985D-A0FA-48DF-8EBB-6969B750880B}" type="datetimeFigureOut">
              <a:rPr lang="ru-RU" smtClean="0"/>
              <a:pPr/>
              <a:t>12.03.2018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4CEA02B-23D8-478F-A6EF-94DBA1C8159F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newsflash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9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jpeg"/><Relationship Id="rId3" Type="http://schemas.openxmlformats.org/officeDocument/2006/relationships/diagramLayout" Target="../diagrams/layout2.xml"/><Relationship Id="rId7" Type="http://schemas.openxmlformats.org/officeDocument/2006/relationships/image" Target="../media/image11.jpeg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jpeg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jpeg"/><Relationship Id="rId3" Type="http://schemas.openxmlformats.org/officeDocument/2006/relationships/diagramLayout" Target="../diagrams/layout3.xml"/><Relationship Id="rId7" Type="http://schemas.openxmlformats.org/officeDocument/2006/relationships/image" Target="../media/image18.jpeg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Содержимое 6" descr="bezop.jpg"/>
          <p:cNvPicPr>
            <a:picLocks noGrp="1" noChangeAspect="1"/>
          </p:cNvPicPr>
          <p:nvPr>
            <p:ph sz="half" idx="1"/>
          </p:nvPr>
        </p:nvPicPr>
        <p:blipFill>
          <a:blip r:embed="rId3" cstate="print"/>
          <a:stretch>
            <a:fillRect/>
          </a:stretch>
        </p:blipFill>
        <p:spPr>
          <a:xfrm>
            <a:off x="642910" y="1857364"/>
            <a:ext cx="4643470" cy="4268799"/>
          </a:xfrm>
        </p:spPr>
      </p:pic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4500570"/>
          </a:xfrm>
        </p:spPr>
        <p:txBody>
          <a:bodyPr>
            <a:normAutofit/>
          </a:bodyPr>
          <a:lstStyle/>
          <a:p>
            <a:r>
              <a:rPr lang="ru-RU" b="1" cap="all" dirty="0" smtClean="0">
                <a:ln w="9000" cmpd="sng">
                  <a:solidFill>
                    <a:schemeClr val="accent2">
                      <a:lumMod val="50000"/>
                    </a:schemeClr>
                  </a:solidFill>
                  <a:prstDash val="solid"/>
                </a:ln>
                <a:solidFill>
                  <a:schemeClr val="accent2">
                    <a:lumMod val="75000"/>
                  </a:schemeClr>
                </a:solidFill>
                <a:effectLst>
                  <a:reflection blurRad="12700" stA="28000" endPos="45000" dist="1000" dir="5400000" sy="-100000" algn="bl" rotWithShape="0"/>
                </a:effectLst>
              </a:rPr>
              <a:t>Использование различных </a:t>
            </a:r>
            <a:br>
              <a:rPr lang="ru-RU" b="1" cap="all" dirty="0" smtClean="0">
                <a:ln w="9000" cmpd="sng">
                  <a:solidFill>
                    <a:schemeClr val="accent2">
                      <a:lumMod val="50000"/>
                    </a:schemeClr>
                  </a:solidFill>
                  <a:prstDash val="solid"/>
                </a:ln>
                <a:solidFill>
                  <a:schemeClr val="accent2">
                    <a:lumMod val="75000"/>
                  </a:schemeClr>
                </a:solidFill>
                <a:effectLst>
                  <a:reflection blurRad="12700" stA="28000" endPos="45000" dist="1000" dir="5400000" sy="-100000" algn="bl" rotWithShape="0"/>
                </a:effectLst>
              </a:rPr>
            </a:br>
            <a:r>
              <a:rPr lang="ru-RU" b="1" cap="all" dirty="0" smtClean="0">
                <a:ln w="9000" cmpd="sng">
                  <a:solidFill>
                    <a:schemeClr val="accent2">
                      <a:lumMod val="50000"/>
                    </a:schemeClr>
                  </a:solidFill>
                  <a:prstDash val="solid"/>
                </a:ln>
                <a:solidFill>
                  <a:schemeClr val="accent2">
                    <a:lumMod val="75000"/>
                  </a:schemeClr>
                </a:solidFill>
                <a:effectLst>
                  <a:reflection blurRad="12700" stA="28000" endPos="45000" dist="1000" dir="5400000" sy="-100000" algn="bl" rotWithShape="0"/>
                </a:effectLst>
              </a:rPr>
              <a:t>видов конструкторов </a:t>
            </a:r>
            <a:br>
              <a:rPr lang="ru-RU" b="1" cap="all" dirty="0" smtClean="0">
                <a:ln w="9000" cmpd="sng">
                  <a:solidFill>
                    <a:schemeClr val="accent2">
                      <a:lumMod val="50000"/>
                    </a:schemeClr>
                  </a:solidFill>
                  <a:prstDash val="solid"/>
                </a:ln>
                <a:solidFill>
                  <a:schemeClr val="accent2">
                    <a:lumMod val="75000"/>
                  </a:schemeClr>
                </a:solidFill>
                <a:effectLst>
                  <a:reflection blurRad="12700" stA="28000" endPos="45000" dist="1000" dir="5400000" sy="-100000" algn="bl" rotWithShape="0"/>
                </a:effectLst>
              </a:rPr>
            </a:br>
            <a:r>
              <a:rPr lang="ru-RU" b="1" cap="all" dirty="0" smtClean="0">
                <a:ln w="9000" cmpd="sng">
                  <a:solidFill>
                    <a:schemeClr val="accent2">
                      <a:lumMod val="50000"/>
                    </a:schemeClr>
                  </a:solidFill>
                  <a:prstDash val="solid"/>
                </a:ln>
                <a:solidFill>
                  <a:schemeClr val="accent2">
                    <a:lumMod val="75000"/>
                  </a:schemeClr>
                </a:solidFill>
                <a:effectLst>
                  <a:reflection blurRad="12700" stA="28000" endPos="45000" dist="1000" dir="5400000" sy="-100000" algn="bl" rotWithShape="0"/>
                </a:effectLst>
              </a:rPr>
              <a:t>                       в работе с детьми </a:t>
            </a:r>
            <a:br>
              <a:rPr lang="ru-RU" b="1" cap="all" dirty="0" smtClean="0">
                <a:ln w="9000" cmpd="sng">
                  <a:solidFill>
                    <a:schemeClr val="accent2">
                      <a:lumMod val="50000"/>
                    </a:schemeClr>
                  </a:solidFill>
                  <a:prstDash val="solid"/>
                </a:ln>
                <a:solidFill>
                  <a:schemeClr val="accent2">
                    <a:lumMod val="75000"/>
                  </a:schemeClr>
                </a:solidFill>
                <a:effectLst>
                  <a:reflection blurRad="12700" stA="28000" endPos="45000" dist="1000" dir="5400000" sy="-100000" algn="bl" rotWithShape="0"/>
                </a:effectLst>
              </a:rPr>
            </a:br>
            <a:r>
              <a:rPr lang="ru-RU" b="1" cap="all" dirty="0" smtClean="0">
                <a:ln w="9000" cmpd="sng">
                  <a:solidFill>
                    <a:schemeClr val="accent2">
                      <a:lumMod val="50000"/>
                    </a:schemeClr>
                  </a:solidFill>
                  <a:prstDash val="solid"/>
                </a:ln>
                <a:solidFill>
                  <a:schemeClr val="accent2">
                    <a:lumMod val="75000"/>
                  </a:schemeClr>
                </a:solidFill>
                <a:effectLst>
                  <a:reflection blurRad="12700" stA="28000" endPos="45000" dist="1000" dir="5400000" sy="-100000" algn="bl" rotWithShape="0"/>
                </a:effectLst>
              </a:rPr>
              <a:t>                               2-4 лет</a:t>
            </a:r>
            <a:endParaRPr lang="ru-RU" b="1" cap="all" dirty="0">
              <a:ln w="9000" cmpd="sng">
                <a:solidFill>
                  <a:schemeClr val="accent2">
                    <a:lumMod val="50000"/>
                  </a:schemeClr>
                </a:solidFill>
                <a:prstDash val="solid"/>
              </a:ln>
              <a:solidFill>
                <a:schemeClr val="accent2">
                  <a:lumMod val="75000"/>
                </a:schemeClr>
              </a:soli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6" name="Содержимое 5"/>
          <p:cNvSpPr>
            <a:spLocks noGrp="1"/>
          </p:cNvSpPr>
          <p:nvPr>
            <p:ph sz="half" idx="2"/>
          </p:nvPr>
        </p:nvSpPr>
        <p:spPr>
          <a:xfrm>
            <a:off x="5643570" y="4857760"/>
            <a:ext cx="3043230" cy="1571636"/>
          </a:xfrm>
        </p:spPr>
        <p:txBody>
          <a:bodyPr>
            <a:normAutofit lnSpcReduction="10000"/>
          </a:bodyPr>
          <a:lstStyle/>
          <a:p>
            <a:pPr algn="ctr">
              <a:buNone/>
            </a:pPr>
            <a:r>
              <a:rPr lang="ru-RU" sz="1400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Подготовила: </a:t>
            </a:r>
          </a:p>
          <a:p>
            <a:pPr algn="ctr">
              <a:buNone/>
            </a:pPr>
            <a:r>
              <a:rPr lang="ru-RU" sz="1400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Воспитатель Рябова С.С. </a:t>
            </a:r>
          </a:p>
          <a:p>
            <a:pPr algn="ctr">
              <a:buNone/>
            </a:pPr>
            <a:r>
              <a:rPr lang="ru-RU" sz="1400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МАДОУ «Детский сад </a:t>
            </a:r>
          </a:p>
          <a:p>
            <a:pPr algn="ctr">
              <a:buNone/>
            </a:pPr>
            <a:r>
              <a:rPr lang="ru-RU" sz="1400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к</a:t>
            </a:r>
            <a:r>
              <a:rPr lang="ru-RU" sz="1400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омпенсирующего вида № 15 </a:t>
            </a:r>
            <a:r>
              <a:rPr lang="ru-RU" sz="1400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algn="ctr">
              <a:buNone/>
            </a:pPr>
            <a:r>
              <a:rPr lang="ru-RU" sz="1400" dirty="0" err="1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Мальвина</a:t>
            </a:r>
            <a:r>
              <a:rPr lang="ru-RU" sz="1400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» </a:t>
            </a:r>
          </a:p>
          <a:p>
            <a:pPr algn="ctr">
              <a:buNone/>
            </a:pPr>
            <a:r>
              <a:rPr lang="ru-RU" sz="1400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Март 2018 </a:t>
            </a:r>
            <a:endParaRPr lang="ru-RU" sz="1400" dirty="0" smtClean="0">
              <a:solidFill>
                <a:schemeClr val="accent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</p:spTree>
  </p:cSld>
  <p:clrMapOvr>
    <a:masterClrMapping/>
  </p:clrMapOvr>
  <p:transition spd="slow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3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1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" dur="1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9" dur="10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10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" dur="1000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1" dur="1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4" dur="1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10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0" dur="10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3" dur="1000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 uiExpand="1" build="p"/>
      <p:bldP spid="6" grpId="1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642910" y="1071546"/>
            <a:ext cx="4000528" cy="5143536"/>
          </a:xfrm>
          <a:prstGeom prst="roundRect">
            <a:avLst/>
          </a:prstGeom>
          <a:solidFill>
            <a:srgbClr val="FFFF99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Конструирование - это интереснейшее и увлекательное занятие, оно теснейшим образом связано с чувственным и интеллектуальным развитием ребенка.</a:t>
            </a:r>
          </a:p>
          <a:p>
            <a:r>
              <a:rPr lang="ru-RU" sz="2000" b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 Конструирование - одно из самых современных направлений развития детей. Конструктор, позволяет детям учиться, играя и обучаться в игре. </a:t>
            </a:r>
            <a:endParaRPr lang="ru-RU" sz="2000" dirty="0"/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857224" y="642918"/>
            <a:ext cx="7429552" cy="928694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 cmpd="thickThin">
            <a:solidFill>
              <a:schemeClr val="accent6">
                <a:lumMod val="75000"/>
              </a:schemeClr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800" b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Конструирование</a:t>
            </a:r>
            <a:endParaRPr lang="ru-RU" sz="48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Содержимое 4" descr="307_59db972353ee6.jpg"/>
          <p:cNvPicPr>
            <a:picLocks noGrp="1" noChangeAspect="1"/>
          </p:cNvPicPr>
          <p:nvPr>
            <p:ph idx="4294967295"/>
          </p:nvPr>
        </p:nvPicPr>
        <p:blipFill>
          <a:blip r:embed="rId2" cstate="print"/>
          <a:stretch>
            <a:fillRect/>
          </a:stretch>
        </p:blipFill>
        <p:spPr>
          <a:xfrm>
            <a:off x="4857752" y="1857364"/>
            <a:ext cx="3571875" cy="4000500"/>
          </a:xfrm>
        </p:spPr>
      </p:pic>
    </p:spTree>
  </p:cSld>
  <p:clrMapOvr>
    <a:masterClrMapping/>
  </p:clrMapOvr>
  <p:transition spd="slow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3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Выгнутая вправо стрелка 13"/>
          <p:cNvSpPr/>
          <p:nvPr/>
        </p:nvSpPr>
        <p:spPr>
          <a:xfrm>
            <a:off x="7929586" y="3429000"/>
            <a:ext cx="571504" cy="714380"/>
          </a:xfrm>
          <a:prstGeom prst="curvedLeftArrow">
            <a:avLst/>
          </a:prstGeom>
          <a:solidFill>
            <a:srgbClr val="FFCCFF"/>
          </a:solidFill>
          <a:ln>
            <a:solidFill>
              <a:srgbClr val="FF66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1" name="Выгнутая влево стрелка 10"/>
          <p:cNvSpPr/>
          <p:nvPr/>
        </p:nvSpPr>
        <p:spPr>
          <a:xfrm>
            <a:off x="571472" y="3429000"/>
            <a:ext cx="571504" cy="714380"/>
          </a:xfrm>
          <a:prstGeom prst="curvedRightArrow">
            <a:avLst/>
          </a:prstGeom>
          <a:solidFill>
            <a:srgbClr val="FFFF99"/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500034" y="500042"/>
            <a:ext cx="8072494" cy="5857916"/>
          </a:xfrm>
          <a:prstGeom prst="rect">
            <a:avLst/>
          </a:prstGeom>
          <a:noFill/>
          <a:ln>
            <a:solidFill>
              <a:schemeClr val="tx2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Скругленный прямоугольник 1"/>
          <p:cNvSpPr/>
          <p:nvPr/>
        </p:nvSpPr>
        <p:spPr>
          <a:xfrm>
            <a:off x="928662" y="500042"/>
            <a:ext cx="7286676" cy="571504"/>
          </a:xfrm>
          <a:prstGeom prst="roundRect">
            <a:avLst/>
          </a:prstGeom>
          <a:solidFill>
            <a:schemeClr val="accent5">
              <a:lumMod val="40000"/>
              <a:lumOff val="60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ru-RU" sz="2800" b="1" dirty="0" smtClean="0">
                <a:ln w="9000" cmpd="sng">
                  <a:solidFill>
                    <a:schemeClr val="accent2">
                      <a:lumMod val="50000"/>
                    </a:schemeClr>
                  </a:solidFill>
                  <a:prstDash val="solid"/>
                </a:ln>
                <a:solidFill>
                  <a:schemeClr val="accent2">
                    <a:lumMod val="75000"/>
                  </a:schemeClr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В условиях введения ФГОС ДО:</a:t>
            </a:r>
            <a:endParaRPr lang="ru-RU" sz="2800" b="1" dirty="0">
              <a:ln w="9000" cmpd="sng">
                <a:solidFill>
                  <a:schemeClr val="accent2">
                    <a:lumMod val="50000"/>
                  </a:schemeClr>
                </a:solidFill>
                <a:prstDash val="solid"/>
              </a:ln>
              <a:solidFill>
                <a:schemeClr val="accent2">
                  <a:lumMod val="75000"/>
                </a:schemeClr>
              </a:solidFill>
              <a:effectLst>
                <a:reflection blurRad="12700" stA="28000" endPos="45000" dist="1000" dir="5400000" sy="-100000" algn="bl" rotWithShape="0"/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571472" y="1142985"/>
            <a:ext cx="7929618" cy="18374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r>
              <a:rPr lang="ru-RU" b="1" dirty="0" smtClean="0">
                <a:solidFill>
                  <a:srgbClr val="002060"/>
                </a:solidFill>
                <a:cs typeface="Times New Roman" pitchFamily="18" charset="0"/>
              </a:rPr>
              <a:t>   </a:t>
            </a:r>
            <a:r>
              <a:rPr lang="ru-RU" b="1" dirty="0" smtClean="0">
                <a:cs typeface="Times New Roman" pitchFamily="18" charset="0"/>
              </a:rPr>
              <a:t>Главным условием полноценного развития детей в раннем возрасте является сенсорное развитие, т.е. развитие их восприятия и формирование представлений о внешних свойствах предметов: их форме, цвете, величине, положении в пространстве, а так же запахе, вкусе и т.д. Успешность умственного, физического, эстетического воспитания в значительной степени зависит от уровня сенсорного развития детей, т.е. от того, насколько совершенно ребенок слышит, видит, осязает окружающее.</a:t>
            </a:r>
          </a:p>
        </p:txBody>
      </p:sp>
      <p:pic>
        <p:nvPicPr>
          <p:cNvPr id="5" name="Рисунок 4" descr="P100096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428993" y="2928934"/>
            <a:ext cx="2214578" cy="1660933"/>
          </a:xfrm>
          <a:prstGeom prst="rect">
            <a:avLst/>
          </a:prstGeom>
        </p:spPr>
      </p:pic>
      <p:pic>
        <p:nvPicPr>
          <p:cNvPr id="6" name="Рисунок 5" descr="P1000933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428992" y="4643446"/>
            <a:ext cx="2214578" cy="1660934"/>
          </a:xfrm>
          <a:prstGeom prst="rect">
            <a:avLst/>
          </a:prstGeom>
        </p:spPr>
      </p:pic>
      <p:sp>
        <p:nvSpPr>
          <p:cNvPr id="9" name="Скругленный прямоугольник 8"/>
          <p:cNvSpPr/>
          <p:nvPr/>
        </p:nvSpPr>
        <p:spPr>
          <a:xfrm>
            <a:off x="5572132" y="2928934"/>
            <a:ext cx="3143272" cy="714380"/>
          </a:xfrm>
          <a:prstGeom prst="roundRect">
            <a:avLst/>
          </a:prstGeom>
          <a:solidFill>
            <a:srgbClr val="FFCCFF"/>
          </a:solidFill>
          <a:ln>
            <a:solidFill>
              <a:srgbClr val="FF66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ru-RU" sz="2000" b="1" dirty="0" smtClean="0">
                <a:ln w="10541" cmpd="sng">
                  <a:solidFill>
                    <a:schemeClr val="accent2">
                      <a:lumMod val="50000"/>
                    </a:schemeClr>
                  </a:solidFill>
                  <a:prstDash val="solid"/>
                </a:ln>
                <a:solidFill>
                  <a:schemeClr val="accent2">
                    <a:lumMod val="75000"/>
                  </a:schemeClr>
                </a:solidFill>
              </a:rPr>
              <a:t>Конструирование требует </a:t>
            </a:r>
            <a:endParaRPr lang="ru-RU" sz="2000" b="1" dirty="0">
              <a:ln w="10541" cmpd="sng">
                <a:solidFill>
                  <a:schemeClr val="accent2">
                    <a:lumMod val="50000"/>
                  </a:schemeClr>
                </a:solidFill>
                <a:prstDash val="solid"/>
              </a:ln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357158" y="2928934"/>
            <a:ext cx="3143272" cy="714380"/>
          </a:xfrm>
          <a:prstGeom prst="roundRect">
            <a:avLst/>
          </a:prstGeom>
          <a:solidFill>
            <a:srgbClr val="FFFF99"/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ru-RU" b="1" dirty="0" smtClean="0">
                <a:ln w="10541" cmpd="sng">
                  <a:solidFill>
                    <a:schemeClr val="accent2">
                      <a:lumMod val="50000"/>
                    </a:schemeClr>
                  </a:solidFill>
                  <a:prstDash val="solid"/>
                </a:ln>
                <a:solidFill>
                  <a:schemeClr val="accent2">
                    <a:lumMod val="75000"/>
                  </a:schemeClr>
                </a:solidFill>
              </a:rPr>
              <a:t>Работа по познавательному развитию:</a:t>
            </a:r>
            <a:endParaRPr lang="ru-RU" b="1" dirty="0">
              <a:ln w="10541" cmpd="sng">
                <a:solidFill>
                  <a:schemeClr val="accent2">
                    <a:lumMod val="50000"/>
                  </a:schemeClr>
                </a:solidFill>
                <a:prstDash val="solid"/>
              </a:ln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571472" y="3857628"/>
            <a:ext cx="2857520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b="1" dirty="0" smtClean="0"/>
              <a:t>              Формируются первичные представления детей о свойствах и отношениях объектов окружающего мира (форме, цвете, размере, материале, звучании, количестве, числе). </a:t>
            </a:r>
            <a:endParaRPr lang="ru-RU" b="1" dirty="0"/>
          </a:p>
        </p:txBody>
      </p:sp>
      <p:sp>
        <p:nvSpPr>
          <p:cNvPr id="12" name="Прямоугольник 11"/>
          <p:cNvSpPr/>
          <p:nvPr/>
        </p:nvSpPr>
        <p:spPr>
          <a:xfrm>
            <a:off x="5643570" y="3786190"/>
            <a:ext cx="3143272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b="1" dirty="0"/>
              <a:t> </a:t>
            </a:r>
            <a:r>
              <a:rPr lang="ru-RU" b="1" dirty="0" smtClean="0"/>
              <a:t> </a:t>
            </a:r>
            <a:r>
              <a:rPr lang="ru-RU" b="1" dirty="0"/>
              <a:t>Т</a:t>
            </a:r>
            <a:r>
              <a:rPr lang="ru-RU" b="1" dirty="0" smtClean="0"/>
              <a:t>щательного </a:t>
            </a:r>
          </a:p>
          <a:p>
            <a:pPr lvl="0"/>
            <a:r>
              <a:rPr lang="ru-RU" b="1" dirty="0" smtClean="0"/>
              <a:t>исследования формы предмета, его структуры и строения </a:t>
            </a:r>
          </a:p>
          <a:p>
            <a:pPr lvl="0"/>
            <a:r>
              <a:rPr lang="ru-RU" b="1" dirty="0" smtClean="0"/>
              <a:t>  Выясняет взаимоотношение частей в пространстве и соотносит свойства образца со свойствами имеющегося материала</a:t>
            </a:r>
            <a:endParaRPr lang="ru-RU" b="1" dirty="0"/>
          </a:p>
        </p:txBody>
      </p:sp>
    </p:spTree>
  </p:cSld>
  <p:clrMapOvr>
    <a:masterClrMapping/>
  </p:clrMapOvr>
  <p:transition spd="slow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4000"/>
                            </p:stCondLst>
                            <p:childTnLst>
                              <p:par>
                                <p:cTn id="25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9000"/>
                            </p:stCondLst>
                            <p:childTnLst>
                              <p:par>
                                <p:cTn id="36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3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" grpId="0"/>
      <p:bldP spid="9" grpId="0" animBg="1"/>
      <p:bldP spid="7" grpId="0" animBg="1"/>
      <p:bldP spid="10" grpId="0"/>
      <p:bldP spid="1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500034" y="500042"/>
            <a:ext cx="8143932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cap="all" dirty="0" smtClean="0">
                <a:ln w="9000" cmpd="sng">
                  <a:solidFill>
                    <a:schemeClr val="accent2">
                      <a:lumMod val="50000"/>
                    </a:schemeClr>
                  </a:solidFill>
                  <a:prstDash val="solid"/>
                </a:ln>
                <a:solidFill>
                  <a:schemeClr val="accent2">
                    <a:lumMod val="75000"/>
                  </a:schemeClr>
                </a:solidFill>
                <a:effectLst>
                  <a:reflection blurRad="12700" stA="28000" endPos="45000" dist="1000" dir="5400000" sy="-100000" algn="bl" rotWithShape="0"/>
                </a:effectLst>
              </a:rPr>
              <a:t>Особенности конструирования в раннем возрасте.</a:t>
            </a:r>
            <a:r>
              <a:rPr lang="ru-RU" dirty="0" smtClean="0">
                <a:solidFill>
                  <a:srgbClr val="002060"/>
                </a:solidFill>
              </a:rPr>
              <a:t/>
            </a:r>
            <a:br>
              <a:rPr lang="ru-RU" dirty="0" smtClean="0">
                <a:solidFill>
                  <a:srgbClr val="002060"/>
                </a:solidFill>
              </a:rPr>
            </a:br>
            <a:endParaRPr lang="ru-RU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500034" y="928670"/>
            <a:ext cx="8143932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/>
              <a:t>  Детское конструирование  можно рассматривать,  как средство всестороннего умственного развития ребенка. .  Поддержание интереса ребенка, заинтересованность его в совместных играх со взрослым с применением конструктивных навыков, использование разнообразных сюжетных игрушек, ситуаций в игровой деятельности  дает положительный результат – малыш начинает использовать в игровой деятельности элементы конструирования.</a:t>
            </a:r>
          </a:p>
        </p:txBody>
      </p:sp>
      <p:pic>
        <p:nvPicPr>
          <p:cNvPr id="13" name="Рисунок 12" descr="s9922715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rot="-540000">
            <a:off x="571472" y="4000504"/>
            <a:ext cx="2857500" cy="2143125"/>
          </a:xfrm>
          <a:prstGeom prst="rect">
            <a:avLst/>
          </a:prstGeom>
        </p:spPr>
      </p:pic>
      <p:pic>
        <p:nvPicPr>
          <p:cNvPr id="14" name="Picture 5" descr="D:\ДЕТСКИЙ САД  15\МЕТОДОБЬЕДИНЕНИЕ ПРЕЗИНТАЦИЯ\hello_html_m2d83d54b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80000">
            <a:off x="5429256" y="3929066"/>
            <a:ext cx="3000396" cy="2180288"/>
          </a:xfrm>
          <a:prstGeom prst="rect">
            <a:avLst/>
          </a:prstGeom>
          <a:noFill/>
        </p:spPr>
      </p:pic>
      <p:pic>
        <p:nvPicPr>
          <p:cNvPr id="1026" name="Picture 2" descr="D:\ДЕТСКИЙ САД  15\МЕТОДОБЬЕДИНЕНИЕ ПРЕЗИНТАЦИЯ\2\жд.jpe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143240" y="2857496"/>
            <a:ext cx="2786082" cy="2024064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3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0"/>
                            </p:stCondLst>
                            <p:childTnLst>
                              <p:par>
                                <p:cTn id="23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3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8000"/>
                            </p:stCondLst>
                            <p:childTnLst>
                              <p:par>
                                <p:cTn id="34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3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шивка 1"/>
          <p:cNvSpPr/>
          <p:nvPr/>
        </p:nvSpPr>
        <p:spPr>
          <a:xfrm>
            <a:off x="642910" y="642918"/>
            <a:ext cx="571504" cy="714380"/>
          </a:xfrm>
          <a:prstGeom prst="chevron">
            <a:avLst/>
          </a:prstGeom>
          <a:solidFill>
            <a:srgbClr val="FFFFCC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3" name="Нашивка 2"/>
          <p:cNvSpPr/>
          <p:nvPr/>
        </p:nvSpPr>
        <p:spPr>
          <a:xfrm>
            <a:off x="642910" y="1571612"/>
            <a:ext cx="571504" cy="714380"/>
          </a:xfrm>
          <a:prstGeom prst="chevron">
            <a:avLst/>
          </a:prstGeom>
          <a:solidFill>
            <a:srgbClr val="D4F5C3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4" name="Нашивка 3"/>
          <p:cNvSpPr/>
          <p:nvPr/>
        </p:nvSpPr>
        <p:spPr>
          <a:xfrm>
            <a:off x="642910" y="2571744"/>
            <a:ext cx="571504" cy="714380"/>
          </a:xfrm>
          <a:prstGeom prst="chevron">
            <a:avLst/>
          </a:prstGeom>
          <a:solidFill>
            <a:srgbClr val="FFFFCC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5" name="Нашивка 4"/>
          <p:cNvSpPr/>
          <p:nvPr/>
        </p:nvSpPr>
        <p:spPr>
          <a:xfrm>
            <a:off x="642910" y="3571876"/>
            <a:ext cx="571504" cy="642942"/>
          </a:xfrm>
          <a:prstGeom prst="chevron">
            <a:avLst/>
          </a:prstGeom>
          <a:solidFill>
            <a:srgbClr val="D4F5C3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6" name="Нашивка 5"/>
          <p:cNvSpPr/>
          <p:nvPr/>
        </p:nvSpPr>
        <p:spPr>
          <a:xfrm>
            <a:off x="642910" y="4500570"/>
            <a:ext cx="571504" cy="714380"/>
          </a:xfrm>
          <a:prstGeom prst="chevron">
            <a:avLst/>
          </a:prstGeom>
          <a:solidFill>
            <a:srgbClr val="FFFFCC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7" name="Нашивка 6"/>
          <p:cNvSpPr/>
          <p:nvPr/>
        </p:nvSpPr>
        <p:spPr>
          <a:xfrm>
            <a:off x="642910" y="5572140"/>
            <a:ext cx="571504" cy="642942"/>
          </a:xfrm>
          <a:prstGeom prst="chevron">
            <a:avLst/>
          </a:prstGeom>
          <a:solidFill>
            <a:srgbClr val="D4F5C3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6" name="Блок-схема: знак завершения 15"/>
          <p:cNvSpPr/>
          <p:nvPr/>
        </p:nvSpPr>
        <p:spPr>
          <a:xfrm>
            <a:off x="1428728" y="571480"/>
            <a:ext cx="7286676" cy="785818"/>
          </a:xfrm>
          <a:prstGeom prst="flowChartTerminator">
            <a:avLst/>
          </a:prstGeom>
          <a:solidFill>
            <a:srgbClr val="FFFFCC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ru-RU" sz="1600" b="1" dirty="0" smtClean="0">
                <a:solidFill>
                  <a:schemeClr val="tx1"/>
                </a:solidFill>
              </a:rPr>
              <a:t>К трем годам они уже могут назвать, что будут строить, и способны к большей самостоятельности, могут выполнять те или иные действия без помощи взрослых</a:t>
            </a:r>
            <a:endParaRPr lang="ru-RU" sz="1600" b="1" dirty="0">
              <a:solidFill>
                <a:schemeClr val="tx1"/>
              </a:solidFill>
            </a:endParaRPr>
          </a:p>
        </p:txBody>
      </p:sp>
      <p:sp>
        <p:nvSpPr>
          <p:cNvPr id="17" name="Блок-схема: знак завершения 16"/>
          <p:cNvSpPr/>
          <p:nvPr/>
        </p:nvSpPr>
        <p:spPr>
          <a:xfrm>
            <a:off x="1357290" y="1571612"/>
            <a:ext cx="7358114" cy="785818"/>
          </a:xfrm>
          <a:prstGeom prst="flowChartTerminator">
            <a:avLst/>
          </a:prstGeom>
          <a:solidFill>
            <a:srgbClr val="D4F5C3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ru-RU" sz="1600" b="1" dirty="0" smtClean="0">
                <a:solidFill>
                  <a:srgbClr val="002060"/>
                </a:solidFill>
              </a:rPr>
              <a:t>Конструктивная деятельность детей раннего возраста  проходит путь от игрового манипулирования и условного использования материала к функциональному его применению</a:t>
            </a:r>
            <a:r>
              <a:rPr lang="ru-RU" sz="1600" dirty="0" smtClean="0">
                <a:solidFill>
                  <a:srgbClr val="002060"/>
                </a:solidFill>
              </a:rPr>
              <a:t>.  </a:t>
            </a:r>
            <a:endParaRPr lang="ru-RU" sz="1600" dirty="0">
              <a:solidFill>
                <a:srgbClr val="002060"/>
              </a:solidFill>
            </a:endParaRPr>
          </a:p>
        </p:txBody>
      </p:sp>
      <p:sp>
        <p:nvSpPr>
          <p:cNvPr id="18" name="Блок-схема: знак завершения 17"/>
          <p:cNvSpPr/>
          <p:nvPr/>
        </p:nvSpPr>
        <p:spPr>
          <a:xfrm>
            <a:off x="1357290" y="2500306"/>
            <a:ext cx="7358114" cy="857256"/>
          </a:xfrm>
          <a:prstGeom prst="flowChartTerminator">
            <a:avLst/>
          </a:prstGeom>
          <a:solidFill>
            <a:srgbClr val="FFFFCC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ru-RU" sz="1400" b="1" dirty="0" smtClean="0">
                <a:solidFill>
                  <a:schemeClr val="tx1"/>
                </a:solidFill>
              </a:rPr>
              <a:t>У детей третьего  года жизни начинают складываться представления о функциональном назначении строительных деталей, простейших предметах, которые можно из них соорудить, об игрушках, которыми можно обыграть постройки.</a:t>
            </a:r>
            <a:endParaRPr lang="ru-RU" sz="1400" b="1" dirty="0">
              <a:solidFill>
                <a:schemeClr val="tx1"/>
              </a:solidFill>
            </a:endParaRPr>
          </a:p>
        </p:txBody>
      </p:sp>
      <p:sp>
        <p:nvSpPr>
          <p:cNvPr id="19" name="Блок-схема: знак завершения 18"/>
          <p:cNvSpPr/>
          <p:nvPr/>
        </p:nvSpPr>
        <p:spPr>
          <a:xfrm>
            <a:off x="1357290" y="3500438"/>
            <a:ext cx="7358114" cy="714380"/>
          </a:xfrm>
          <a:prstGeom prst="flowChartTerminator">
            <a:avLst/>
          </a:prstGeom>
          <a:solidFill>
            <a:srgbClr val="D4F5C3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ru-RU" sz="1400" b="1" dirty="0" smtClean="0">
                <a:solidFill>
                  <a:schemeClr val="tx1"/>
                </a:solidFill>
              </a:rPr>
              <a:t>Малыши овладевают элементарными действиями со строительными деталями. Они способны запоминать и узнавать детали и игрушки по наиболее характерным признакам и свойствам</a:t>
            </a:r>
            <a:endParaRPr lang="ru-RU" sz="1400" b="1" dirty="0">
              <a:solidFill>
                <a:schemeClr val="tx1"/>
              </a:solidFill>
            </a:endParaRPr>
          </a:p>
        </p:txBody>
      </p:sp>
      <p:sp>
        <p:nvSpPr>
          <p:cNvPr id="20" name="Блок-схема: знак завершения 19"/>
          <p:cNvSpPr/>
          <p:nvPr/>
        </p:nvSpPr>
        <p:spPr>
          <a:xfrm>
            <a:off x="1428728" y="4429132"/>
            <a:ext cx="7286676" cy="785818"/>
          </a:xfrm>
          <a:prstGeom prst="flowChartTerminator">
            <a:avLst/>
          </a:prstGeom>
          <a:solidFill>
            <a:srgbClr val="FFFFCC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ru-RU" sz="1600" b="1" dirty="0" smtClean="0">
                <a:solidFill>
                  <a:schemeClr val="tx1"/>
                </a:solidFill>
              </a:rPr>
              <a:t>В это время идет активное сенсорное развитие. Начинают формироваться способы решения практических задач, развивается практическое экспериментирование</a:t>
            </a:r>
            <a:endParaRPr lang="ru-RU" sz="1600" b="1" dirty="0">
              <a:solidFill>
                <a:schemeClr val="tx1"/>
              </a:solidFill>
            </a:endParaRPr>
          </a:p>
        </p:txBody>
      </p:sp>
      <p:sp>
        <p:nvSpPr>
          <p:cNvPr id="21" name="Блок-схема: знак завершения 20"/>
          <p:cNvSpPr/>
          <p:nvPr/>
        </p:nvSpPr>
        <p:spPr>
          <a:xfrm>
            <a:off x="1357290" y="5429264"/>
            <a:ext cx="7429552" cy="857256"/>
          </a:xfrm>
          <a:prstGeom prst="flowChartTerminator">
            <a:avLst/>
          </a:prstGeom>
          <a:solidFill>
            <a:srgbClr val="D4F5C3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ru-RU" sz="1400" b="1" dirty="0" smtClean="0">
                <a:solidFill>
                  <a:schemeClr val="tx1"/>
                </a:solidFill>
              </a:rPr>
              <a:t>Малыши много играют со строительными деталями, осваивая разные действия с ними. </a:t>
            </a:r>
            <a:br>
              <a:rPr lang="ru-RU" sz="1400" b="1" dirty="0" smtClean="0">
                <a:solidFill>
                  <a:schemeClr val="tx1"/>
                </a:solidFill>
              </a:rPr>
            </a:br>
            <a:r>
              <a:rPr lang="ru-RU" sz="1400" b="1" dirty="0" smtClean="0">
                <a:solidFill>
                  <a:schemeClr val="tx1"/>
                </a:solidFill>
              </a:rPr>
              <a:t>Мотивом для создания простых сооружений является сюжет игры. Инициатором в этих играх остается взрослый. </a:t>
            </a:r>
            <a:endParaRPr lang="ru-RU" sz="1400" b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slow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000"/>
                            </p:stCondLst>
                            <p:childTnLst>
                              <p:par>
                                <p:cTn id="21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0"/>
                            </p:stCondLst>
                            <p:childTnLst>
                              <p:par>
                                <p:cTn id="25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6000"/>
                            </p:stCondLst>
                            <p:childTnLst>
                              <p:par>
                                <p:cTn id="29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7000"/>
                            </p:stCondLst>
                            <p:childTnLst>
                              <p:par>
                                <p:cTn id="33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8000"/>
                            </p:stCondLst>
                            <p:childTnLst>
                              <p:par>
                                <p:cTn id="37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9000"/>
                            </p:stCondLst>
                            <p:childTnLst>
                              <p:par>
                                <p:cTn id="41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0000"/>
                            </p:stCondLst>
                            <p:childTnLst>
                              <p:par>
                                <p:cTn id="45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1000"/>
                            </p:stCondLst>
                            <p:childTnLst>
                              <p:par>
                                <p:cTn id="49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1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6" grpId="0" animBg="1"/>
      <p:bldP spid="7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Стрелка вправо 7"/>
          <p:cNvSpPr/>
          <p:nvPr/>
        </p:nvSpPr>
        <p:spPr>
          <a:xfrm>
            <a:off x="3857620" y="5286388"/>
            <a:ext cx="1071570" cy="500066"/>
          </a:xfrm>
          <a:prstGeom prst="rightArrow">
            <a:avLst/>
          </a:prstGeom>
          <a:solidFill>
            <a:srgbClr val="FFFF99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Стрелка вправо 6"/>
          <p:cNvSpPr/>
          <p:nvPr/>
        </p:nvSpPr>
        <p:spPr>
          <a:xfrm>
            <a:off x="3857620" y="4357694"/>
            <a:ext cx="1071570" cy="500066"/>
          </a:xfrm>
          <a:prstGeom prst="rightArrow">
            <a:avLst/>
          </a:prstGeom>
          <a:solidFill>
            <a:srgbClr val="FFFF99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Стрелка вправо 5"/>
          <p:cNvSpPr/>
          <p:nvPr/>
        </p:nvSpPr>
        <p:spPr>
          <a:xfrm>
            <a:off x="3857620" y="3429000"/>
            <a:ext cx="1071570" cy="500066"/>
          </a:xfrm>
          <a:prstGeom prst="rightArrow">
            <a:avLst/>
          </a:prstGeom>
          <a:solidFill>
            <a:srgbClr val="FFFF99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571472" y="2571744"/>
            <a:ext cx="3500462" cy="3786214"/>
          </a:xfrm>
          <a:prstGeom prst="roundRect">
            <a:avLst/>
          </a:prstGeom>
          <a:solidFill>
            <a:srgbClr val="FFFF99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solidFill>
                  <a:schemeClr val="tx1"/>
                </a:solidFill>
              </a:rPr>
              <a:t>Первое знакомство с конструктором  длилось не более 10 минут, чтобы у детей осталось ощущение </a:t>
            </a:r>
            <a:r>
              <a:rPr lang="ru-RU" sz="2000" b="1" dirty="0" err="1">
                <a:solidFill>
                  <a:schemeClr val="tx1"/>
                </a:solidFill>
              </a:rPr>
              <a:t>недоигранности</a:t>
            </a:r>
            <a:r>
              <a:rPr lang="ru-RU" sz="2000" b="1" dirty="0" smtClean="0">
                <a:solidFill>
                  <a:schemeClr val="tx1"/>
                </a:solidFill>
              </a:rPr>
              <a:t>...</a:t>
            </a:r>
          </a:p>
          <a:p>
            <a:pPr algn="ctr"/>
            <a:r>
              <a:rPr lang="ru-RU" sz="2000" b="1" dirty="0" smtClean="0">
                <a:solidFill>
                  <a:schemeClr val="tx1"/>
                </a:solidFill>
              </a:rPr>
              <a:t> </a:t>
            </a:r>
            <a:r>
              <a:rPr lang="ru-RU" sz="2000" b="1" dirty="0">
                <a:solidFill>
                  <a:schemeClr val="tx1"/>
                </a:solidFill>
              </a:rPr>
              <a:t>Для того чтобы научить детей в короткий срок складывать детали в коробку, организовывала игры: </a:t>
            </a:r>
          </a:p>
        </p:txBody>
      </p:sp>
      <p:sp>
        <p:nvSpPr>
          <p:cNvPr id="2" name="Скругленный прямоугольник 1"/>
          <p:cNvSpPr/>
          <p:nvPr/>
        </p:nvSpPr>
        <p:spPr>
          <a:xfrm>
            <a:off x="285720" y="1214422"/>
            <a:ext cx="8501122" cy="1571636"/>
          </a:xfrm>
          <a:prstGeom prst="roundRect">
            <a:avLst/>
          </a:prstGeom>
          <a:solidFill>
            <a:srgbClr val="FFCCFF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2000" b="1" dirty="0" smtClean="0">
                <a:solidFill>
                  <a:schemeClr val="tx1"/>
                </a:solidFill>
              </a:rPr>
              <a:t>Первоначальный </a:t>
            </a:r>
            <a:r>
              <a:rPr lang="ru-RU" sz="2000" b="1" dirty="0">
                <a:solidFill>
                  <a:schemeClr val="tx1"/>
                </a:solidFill>
              </a:rPr>
              <a:t>этап моей работы, </a:t>
            </a:r>
            <a:r>
              <a:rPr lang="ru-RU" sz="2000" b="1" dirty="0" smtClean="0">
                <a:solidFill>
                  <a:schemeClr val="tx1"/>
                </a:solidFill>
              </a:rPr>
              <a:t>строился </a:t>
            </a:r>
            <a:r>
              <a:rPr lang="ru-RU" sz="2000" b="1" dirty="0">
                <a:solidFill>
                  <a:schemeClr val="tx1"/>
                </a:solidFill>
              </a:rPr>
              <a:t>на ознакомлении детей с деталями конструктора, с простейшего анализа построек. В первую очередь я научила детей узнавать каждую деталь конструктора и складывать все фигуры строителя, в соответствии с образцом, в коробку.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endParaRPr lang="ru-RU" b="1" dirty="0" smtClean="0">
              <a:solidFill>
                <a:srgbClr val="002060"/>
              </a:solidFill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1214414" y="500042"/>
            <a:ext cx="6572296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2000" b="1" cap="all" dirty="0" smtClean="0">
                <a:ln w="9000" cmpd="sng">
                  <a:solidFill>
                    <a:schemeClr val="accent2">
                      <a:lumMod val="50000"/>
                    </a:schemeClr>
                  </a:solidFill>
                  <a:prstDash val="solid"/>
                </a:ln>
                <a:solidFill>
                  <a:schemeClr val="accent2">
                    <a:lumMod val="50000"/>
                  </a:schemeClr>
                </a:solidFill>
                <a:effectLst>
                  <a:reflection blurRad="12700" stA="28000" endPos="45000" dist="1000" dir="5400000" sy="-100000" algn="bl" rotWithShape="0"/>
                </a:effectLst>
              </a:rPr>
              <a:t>Работа с детьми по конструированию  предметов и  объектов простой формы: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4929190" y="3357562"/>
            <a:ext cx="3714776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/>
              <a:t>«Кто тише, быстрее и аккуратнее сложит детали</a:t>
            </a:r>
            <a:r>
              <a:rPr lang="ru-RU" sz="2000" b="1" dirty="0" smtClean="0"/>
              <a:t>?» </a:t>
            </a:r>
            <a:endParaRPr lang="ru-RU" sz="2000" b="1" dirty="0"/>
          </a:p>
        </p:txBody>
      </p:sp>
      <p:sp>
        <p:nvSpPr>
          <p:cNvPr id="11" name="Прямоугольник 10"/>
          <p:cNvSpPr/>
          <p:nvPr/>
        </p:nvSpPr>
        <p:spPr>
          <a:xfrm>
            <a:off x="5072066" y="4429132"/>
            <a:ext cx="2494081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000" b="1" dirty="0"/>
              <a:t>«Что изменилось</a:t>
            </a:r>
            <a:r>
              <a:rPr lang="ru-RU" sz="2000" b="1" dirty="0" smtClean="0"/>
              <a:t>?» </a:t>
            </a:r>
            <a:endParaRPr lang="ru-RU" sz="2000" b="1" dirty="0"/>
          </a:p>
        </p:txBody>
      </p:sp>
      <p:sp>
        <p:nvSpPr>
          <p:cNvPr id="12" name="Прямоугольник 11"/>
          <p:cNvSpPr/>
          <p:nvPr/>
        </p:nvSpPr>
        <p:spPr>
          <a:xfrm>
            <a:off x="5072066" y="5357826"/>
            <a:ext cx="2072362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000" b="1" dirty="0"/>
              <a:t>«Чего не стало?»</a:t>
            </a:r>
          </a:p>
        </p:txBody>
      </p:sp>
    </p:spTree>
  </p:cSld>
  <p:clrMapOvr>
    <a:masterClrMapping/>
  </p:clrMapOvr>
  <p:transition spd="slow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7" grpId="0" animBg="1"/>
      <p:bldP spid="6" grpId="0" animBg="1"/>
      <p:bldP spid="5" grpId="0" animBg="1"/>
      <p:bldP spid="2" grpId="0" animBg="1"/>
      <p:bldP spid="9" grpId="0"/>
      <p:bldP spid="10" grpId="0"/>
      <p:bldP spid="11" grpId="0"/>
      <p:bldP spid="1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/>
          <p:cNvSpPr>
            <a:spLocks noChangeArrowheads="1"/>
          </p:cNvSpPr>
          <p:nvPr/>
        </p:nvSpPr>
        <p:spPr bwMode="auto">
          <a:xfrm>
            <a:off x="214282" y="456062"/>
            <a:ext cx="8643998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b="1" dirty="0" smtClean="0">
                <a:solidFill>
                  <a:srgbClr val="002060"/>
                </a:solidFill>
              </a:rPr>
              <a:t> </a:t>
            </a:r>
            <a:r>
              <a:rPr lang="ru-RU" b="1" dirty="0" smtClean="0"/>
              <a:t>Работа с детьми по конструированию  предметов и объектов простой формы:</a:t>
            </a:r>
          </a:p>
        </p:txBody>
      </p:sp>
      <p:graphicFrame>
        <p:nvGraphicFramePr>
          <p:cNvPr id="3" name="Схема 2"/>
          <p:cNvGraphicFramePr/>
          <p:nvPr/>
        </p:nvGraphicFramePr>
        <p:xfrm>
          <a:off x="214282" y="785794"/>
          <a:ext cx="8715436" cy="114300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357158" y="1697828"/>
            <a:ext cx="8358246" cy="23083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r>
              <a:rPr lang="ru-RU" sz="1600" b="1" dirty="0" smtClean="0"/>
              <a:t>   Действия </a:t>
            </a:r>
            <a:r>
              <a:rPr lang="ru-RU" sz="1600" b="1" dirty="0"/>
              <a:t>ребенка раннего возраста  со строительными материалами носят </a:t>
            </a:r>
            <a:r>
              <a:rPr lang="ru-RU" sz="1600" b="1" dirty="0" err="1"/>
              <a:t>манипулятивный</a:t>
            </a:r>
            <a:r>
              <a:rPr lang="ru-RU" sz="1600" b="1" dirty="0"/>
              <a:t> характер: он накладывает предметы друг на друга, либо выкладывает их в ряд, не преследуя конструктивных целей. В процессе выполнения данных действий у ребенка  развивается зрительно-моторная координация, необходимая для освоения конструктивной деятельности. </a:t>
            </a:r>
          </a:p>
          <a:p>
            <a:r>
              <a:rPr lang="ru-RU" sz="1600" b="1" dirty="0" smtClean="0"/>
              <a:t>   Свою </a:t>
            </a:r>
            <a:r>
              <a:rPr lang="ru-RU" sz="1600" b="1" dirty="0"/>
              <a:t>работу по конструированию  предметов и объектов </a:t>
            </a:r>
            <a:r>
              <a:rPr lang="ru-RU" sz="1600" b="1" dirty="0" smtClean="0"/>
              <a:t>строила </a:t>
            </a:r>
            <a:r>
              <a:rPr lang="ru-RU" sz="1600" b="1" dirty="0"/>
              <a:t>в следующем порядке: дорожки, башни, заборы и, далее, предметы мебели,  домик, транспорт… 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600" dirty="0" smtClean="0">
              <a:solidFill>
                <a:srgbClr val="002060"/>
              </a:solidFill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600" dirty="0" smtClean="0">
              <a:solidFill>
                <a:srgbClr val="002060"/>
              </a:solidFill>
            </a:endParaRPr>
          </a:p>
        </p:txBody>
      </p:sp>
      <p:pic>
        <p:nvPicPr>
          <p:cNvPr id="4097" name="Picture 1" descr="D:\ДЕТСКИЙ САД  15\МЕТОДОБЬЕДИНЕНИЕ ПРЕЗИНТАЦИЯ\i.jpe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285984" y="3571876"/>
            <a:ext cx="4643470" cy="285752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40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40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40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Graphic spid="3" grpId="0">
        <p:bldAsOne/>
      </p:bldGraphic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/>
          <p:cNvSpPr>
            <a:spLocks noChangeArrowheads="1"/>
          </p:cNvSpPr>
          <p:nvPr/>
        </p:nvSpPr>
        <p:spPr bwMode="auto">
          <a:xfrm>
            <a:off x="214282" y="980343"/>
            <a:ext cx="8572560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1600" b="1" dirty="0" smtClean="0"/>
              <a:t>При создании построек  я использую  различные игровые ситуации, стихи (разработан цикл занятий по стихам Агнии Барто) и т. д. </a:t>
            </a:r>
          </a:p>
        </p:txBody>
      </p:sp>
      <p:grpSp>
        <p:nvGrpSpPr>
          <p:cNvPr id="3" name="Группа 2"/>
          <p:cNvGrpSpPr/>
          <p:nvPr/>
        </p:nvGrpSpPr>
        <p:grpSpPr>
          <a:xfrm>
            <a:off x="2071670" y="428604"/>
            <a:ext cx="5429287" cy="499577"/>
            <a:chOff x="0" y="0"/>
            <a:chExt cx="5429287" cy="499577"/>
          </a:xfrm>
          <a:scene3d>
            <a:camera prst="orthographicFront"/>
            <a:lightRig rig="flat" dir="t"/>
          </a:scene3d>
        </p:grpSpPr>
        <p:sp>
          <p:nvSpPr>
            <p:cNvPr id="4" name="Прямоугольник 3"/>
            <p:cNvSpPr/>
            <p:nvPr/>
          </p:nvSpPr>
          <p:spPr>
            <a:xfrm>
              <a:off x="0" y="0"/>
              <a:ext cx="5429287" cy="499577"/>
            </a:xfrm>
            <a:prstGeom prst="rect">
              <a:avLst/>
            </a:prstGeom>
            <a:sp3d prstMaterial="plastic">
              <a:bevelT w="120900" h="88900"/>
              <a:bevelB w="88900" h="31750" prst="angle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4">
                <a:hueOff val="0"/>
                <a:satOff val="0"/>
                <a:lumOff val="0"/>
                <a:alphaOff val="0"/>
              </a:schemeClr>
            </a:fillRef>
            <a:effectRef idx="2">
              <a:schemeClr val="accent4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5" name="Прямоугольник 4"/>
            <p:cNvSpPr/>
            <p:nvPr/>
          </p:nvSpPr>
          <p:spPr>
            <a:xfrm>
              <a:off x="0" y="0"/>
              <a:ext cx="5429287" cy="499577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42240" tIns="142240" rIns="142240" bIns="142240" numCol="1" spcCol="1270" anchor="ctr" anchorCtr="0">
              <a:noAutofit/>
            </a:bodyPr>
            <a:lstStyle/>
            <a:p>
              <a:pPr lvl="0" algn="ctr" defTabSz="8890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2800" b="0" kern="1200" cap="none" spc="0" dirty="0" smtClean="0">
                  <a:ln w="18415" cmpd="sng">
                    <a:solidFill>
                      <a:srgbClr val="FFFFFF"/>
                    </a:solidFill>
                    <a:prstDash val="solid"/>
                  </a:ln>
                  <a:solidFill>
                    <a:srgbClr val="FFFFFF"/>
                  </a:solidFill>
                  <a:effectLst>
                    <a:outerShdw blurRad="63500" dir="3600000" algn="tl" rotWithShape="0">
                      <a:srgbClr val="000000">
                        <a:alpha val="70000"/>
                      </a:srgbClr>
                    </a:outerShdw>
                  </a:effectLst>
                </a:rPr>
                <a:t>Игровые приемы</a:t>
              </a:r>
              <a:endParaRPr lang="ru-RU" sz="2800" b="0" kern="1200" cap="none" spc="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endParaRPr>
            </a:p>
          </p:txBody>
        </p:sp>
      </p:grpSp>
      <p:graphicFrame>
        <p:nvGraphicFramePr>
          <p:cNvPr id="6" name="Схема 5"/>
          <p:cNvGraphicFramePr/>
          <p:nvPr>
            <p:extLst>
              <p:ext uri="{D42A27DB-BD31-4B8C-83A1-F6EECF244321}">
                <p14:modId xmlns="" xmlns:p14="http://schemas.microsoft.com/office/powerpoint/2010/main" val="4133545561"/>
              </p:ext>
            </p:extLst>
          </p:nvPr>
        </p:nvGraphicFramePr>
        <p:xfrm>
          <a:off x="214282" y="1714488"/>
          <a:ext cx="5214974" cy="464347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7" name="Рисунок 6" descr="P1000975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5508104" y="4077072"/>
            <a:ext cx="3419872" cy="2352324"/>
          </a:xfrm>
          <a:prstGeom prst="rect">
            <a:avLst/>
          </a:prstGeom>
        </p:spPr>
      </p:pic>
      <p:pic>
        <p:nvPicPr>
          <p:cNvPr id="8" name="Рисунок 7" descr="P1000949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5508104" y="1714488"/>
            <a:ext cx="3419872" cy="2191184"/>
          </a:xfrm>
          <a:prstGeom prst="rect">
            <a:avLst/>
          </a:prstGeom>
        </p:spPr>
      </p:pic>
    </p:spTree>
  </p:cSld>
  <p:clrMapOvr>
    <a:masterClrMapping/>
  </p:clrMapOvr>
  <p:transition spd="slow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000"/>
                            </p:stCondLst>
                            <p:childTnLst>
                              <p:par>
                                <p:cTn id="16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3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6000"/>
                            </p:stCondLst>
                            <p:childTnLst>
                              <p:par>
                                <p:cTn id="27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3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Graphic spid="6" grpId="0">
        <p:bldAsOne/>
      </p:bldGraphic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Группа 1"/>
          <p:cNvGrpSpPr/>
          <p:nvPr/>
        </p:nvGrpSpPr>
        <p:grpSpPr>
          <a:xfrm>
            <a:off x="214282" y="214291"/>
            <a:ext cx="8715436" cy="642942"/>
            <a:chOff x="-687842" y="-516487"/>
            <a:chExt cx="5970452" cy="499577"/>
          </a:xfrm>
          <a:scene3d>
            <a:camera prst="orthographicFront"/>
            <a:lightRig rig="flat" dir="t"/>
          </a:scene3d>
        </p:grpSpPr>
        <p:sp>
          <p:nvSpPr>
            <p:cNvPr id="3" name="Прямоугольник 2"/>
            <p:cNvSpPr/>
            <p:nvPr/>
          </p:nvSpPr>
          <p:spPr>
            <a:xfrm>
              <a:off x="-589966" y="-516487"/>
              <a:ext cx="5872576" cy="499577"/>
            </a:xfrm>
            <a:prstGeom prst="rect">
              <a:avLst/>
            </a:prstGeom>
            <a:sp3d prstMaterial="plastic">
              <a:bevelT w="120900" h="88900"/>
              <a:bevelB w="88900" h="31750" prst="angle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4">
                <a:hueOff val="0"/>
                <a:satOff val="0"/>
                <a:lumOff val="0"/>
                <a:alphaOff val="0"/>
              </a:schemeClr>
            </a:fillRef>
            <a:effectRef idx="2">
              <a:schemeClr val="accent4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4" name="Прямоугольник 3"/>
            <p:cNvSpPr/>
            <p:nvPr/>
          </p:nvSpPr>
          <p:spPr>
            <a:xfrm>
              <a:off x="-687842" y="-516487"/>
              <a:ext cx="5717700" cy="399935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42240" tIns="142240" rIns="142240" bIns="142240" numCol="1" spcCol="1270" anchor="ctr" anchorCtr="0">
              <a:noAutofit/>
            </a:bodyPr>
            <a:lstStyle/>
            <a:p>
              <a:pPr lvl="0" algn="ctr" defTabSz="8890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2400" b="0" kern="1200" cap="none" spc="0" dirty="0" smtClean="0">
                  <a:ln w="18415" cmpd="sng">
                    <a:solidFill>
                      <a:srgbClr val="FFFFFF"/>
                    </a:solidFill>
                    <a:prstDash val="solid"/>
                  </a:ln>
                  <a:solidFill>
                    <a:srgbClr val="FFFFFF"/>
                  </a:solidFill>
                  <a:effectLst>
                    <a:outerShdw blurRad="63500" dir="3600000" algn="tl" rotWithShape="0">
                      <a:srgbClr val="000000">
                        <a:alpha val="70000"/>
                      </a:srgbClr>
                    </a:outerShdw>
                  </a:effectLst>
                </a:rPr>
                <a:t>Создание развивающей предметно-</a:t>
              </a:r>
              <a:r>
                <a:rPr lang="ru-RU" sz="2400" dirty="0" smtClean="0">
                  <a:ln w="18415" cmpd="sng">
                    <a:solidFill>
                      <a:srgbClr val="FFFFFF"/>
                    </a:solidFill>
                    <a:prstDash val="solid"/>
                  </a:ln>
                  <a:solidFill>
                    <a:srgbClr val="FFFFFF"/>
                  </a:solidFill>
                  <a:effectLst>
                    <a:outerShdw blurRad="63500" dir="3600000" algn="tl" rotWithShape="0">
                      <a:srgbClr val="000000">
                        <a:alpha val="70000"/>
                      </a:srgbClr>
                    </a:outerShdw>
                  </a:effectLst>
                </a:rPr>
                <a:t>пространственной </a:t>
              </a:r>
              <a:r>
                <a:rPr lang="ru-RU" sz="2400" b="0" kern="1200" cap="none" spc="0" dirty="0" smtClean="0">
                  <a:ln w="18415" cmpd="sng">
                    <a:solidFill>
                      <a:srgbClr val="FFFFFF"/>
                    </a:solidFill>
                    <a:prstDash val="solid"/>
                  </a:ln>
                  <a:solidFill>
                    <a:srgbClr val="FFFFFF"/>
                  </a:solidFill>
                  <a:effectLst>
                    <a:outerShdw blurRad="63500" dir="3600000" algn="tl" rotWithShape="0">
                      <a:srgbClr val="000000">
                        <a:alpha val="70000"/>
                      </a:srgbClr>
                    </a:outerShdw>
                  </a:effectLst>
                </a:rPr>
                <a:t>среды</a:t>
              </a:r>
              <a:endParaRPr lang="ru-RU" sz="2400" b="0" kern="1200" cap="none" spc="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endParaRPr>
            </a:p>
          </p:txBody>
        </p:sp>
      </p:grpSp>
      <p:pic>
        <p:nvPicPr>
          <p:cNvPr id="7" name="Picture 2" descr="I:\DCIM\100OLYMP\P2263996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142609">
            <a:off x="686685" y="4485235"/>
            <a:ext cx="2047665" cy="1873414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3" descr="I:\DCIM\100OLYMP\P2263999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r="21802"/>
          <a:stretch/>
        </p:blipFill>
        <p:spPr bwMode="auto">
          <a:xfrm rot="409509">
            <a:off x="6326239" y="4485573"/>
            <a:ext cx="2271776" cy="20063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4" descr="I:\DCIM\100OLYMP\P2264004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71868" y="4500570"/>
            <a:ext cx="2076778" cy="186165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6" descr="I:\DCIM\100OLYMP\P2264024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75351">
            <a:off x="5000028" y="3012477"/>
            <a:ext cx="2162736" cy="1857388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3197" t="3909" r="3274"/>
          <a:stretch/>
        </p:blipFill>
        <p:spPr>
          <a:xfrm rot="21294110">
            <a:off x="2081191" y="3018049"/>
            <a:ext cx="2090940" cy="1915198"/>
          </a:xfrm>
          <a:prstGeom prst="rect">
            <a:avLst/>
          </a:prstGeom>
        </p:spPr>
      </p:pic>
      <p:sp>
        <p:nvSpPr>
          <p:cNvPr id="2049" name="Rectangle 1"/>
          <p:cNvSpPr>
            <a:spLocks noChangeArrowheads="1"/>
          </p:cNvSpPr>
          <p:nvPr/>
        </p:nvSpPr>
        <p:spPr bwMode="auto">
          <a:xfrm>
            <a:off x="571472" y="815478"/>
            <a:ext cx="8072494" cy="2031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90488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Для конструктивной деятельности детей в группе организована развивающая предметно-пространственная среда, с крупным и мелким строительным материалом, конструктором</a:t>
            </a:r>
            <a:r>
              <a:rPr kumimoji="0" lang="ru-RU" i="0" u="none" strike="noStrike" cap="none" normalizeH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деревянным и пластмассовым, настольным, различные по форме и величине пластины, бросовый материал (чурбачки, брусочки с просверленными дырочками из натурального дерева); конструктором LEGO (среднего размера); </a:t>
            </a:r>
            <a:r>
              <a:rPr kumimoji="0" lang="ru-RU" i="0" u="none" strike="noStrike" cap="none" normalizeH="0" baseline="0" dirty="0" smtClean="0">
                <a:ln>
                  <a:noFill/>
                </a:ln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 </a:t>
            </a:r>
            <a:r>
              <a:rPr kumimoji="0" lang="ru-RU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игрушки для обыгрывания постройки (животные, птицы, куклы, матрёшки разных размеров).</a:t>
            </a:r>
            <a:endParaRPr kumimoji="0" lang="ru-RU" i="0" u="none" strike="noStrike" cap="none" normalizeH="0" baseline="0" dirty="0" smtClean="0">
              <a:ln>
                <a:noFill/>
              </a:ln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slow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1000"/>
                                        <p:tgtEl>
                                          <p:spTgt spid="20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0"/>
                            </p:stCondLst>
                            <p:childTnLst>
                              <p:par>
                                <p:cTn id="34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7000"/>
                            </p:stCondLst>
                            <p:childTnLst>
                              <p:par>
                                <p:cTn id="45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9000"/>
                            </p:stCondLst>
                            <p:childTnLst>
                              <p:par>
                                <p:cTn id="56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9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68346"/>
          </a:xfrm>
        </p:spPr>
        <p:txBody>
          <a:bodyPr>
            <a:normAutofit/>
          </a:bodyPr>
          <a:lstStyle/>
          <a:p>
            <a:r>
              <a:rPr lang="ru-RU" sz="3600" b="1" cap="all" dirty="0" smtClean="0">
                <a:ln w="9000" cmpd="sng">
                  <a:solidFill>
                    <a:schemeClr val="accent2">
                      <a:lumMod val="50000"/>
                    </a:schemeClr>
                  </a:solidFill>
                  <a:prstDash val="solid"/>
                </a:ln>
                <a:solidFill>
                  <a:schemeClr val="accent2">
                    <a:lumMod val="75000"/>
                  </a:schemeClr>
                </a:solidFill>
                <a:effectLst>
                  <a:reflection blurRad="12700" stA="28000" endPos="45000" dist="1000" dir="5400000" sy="-100000" algn="bl" rotWithShape="0"/>
                </a:effectLst>
              </a:rPr>
              <a:t>Результаты работы</a:t>
            </a:r>
            <a:endParaRPr lang="ru-RU" sz="3600" b="1" cap="all" dirty="0">
              <a:ln w="9000" cmpd="sng">
                <a:solidFill>
                  <a:schemeClr val="accent2">
                    <a:lumMod val="50000"/>
                  </a:schemeClr>
                </a:solidFill>
                <a:prstDash val="solid"/>
              </a:ln>
              <a:solidFill>
                <a:schemeClr val="accent2">
                  <a:lumMod val="75000"/>
                </a:schemeClr>
              </a:soli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graphicFrame>
        <p:nvGraphicFramePr>
          <p:cNvPr id="3" name="Схема 2"/>
          <p:cNvGraphicFramePr/>
          <p:nvPr/>
        </p:nvGraphicFramePr>
        <p:xfrm>
          <a:off x="571472" y="1071546"/>
          <a:ext cx="5214974" cy="514353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4" name="Рисунок 3" descr="P1000956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5929322" y="1071546"/>
            <a:ext cx="2720503" cy="2308271"/>
          </a:xfrm>
          <a:prstGeom prst="rect">
            <a:avLst/>
          </a:prstGeom>
        </p:spPr>
      </p:pic>
      <p:pic>
        <p:nvPicPr>
          <p:cNvPr id="5" name="Picture 2" descr="I:\DCIM\100OLYMP\P2264021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29322" y="3571876"/>
            <a:ext cx="2689344" cy="2283166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4000"/>
                            </p:stCondLst>
                            <p:childTnLst>
                              <p:par>
                                <p:cTn id="23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Graphic spid="3" grpId="0">
        <p:bldAsOne/>
      </p:bldGraphic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D:\ДЕТСКИЙ САД  15\МЕТОДОБЬЕДИНЕНИЕ ПРЕЗИНТАЦИЯ\hello_html_762abadf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71538" y="3286124"/>
            <a:ext cx="6905642" cy="2928958"/>
          </a:xfrm>
          <a:prstGeom prst="rect">
            <a:avLst/>
          </a:prstGeom>
          <a:noFill/>
        </p:spPr>
      </p:pic>
      <p:sp>
        <p:nvSpPr>
          <p:cNvPr id="23553" name="Rectangle 1"/>
          <p:cNvSpPr>
            <a:spLocks noChangeArrowheads="1"/>
          </p:cNvSpPr>
          <p:nvPr/>
        </p:nvSpPr>
        <p:spPr bwMode="auto">
          <a:xfrm>
            <a:off x="785786" y="500042"/>
            <a:ext cx="7572428" cy="31393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90488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Таким образом, результатом  своей работы считаю, что  при применении игровых приёмов, художественного слова и музыкального сопровождения дети учатся различать основные формы деталей строительного материала, а также с помощью взрослого могут строить разнообразные постройки, используя большинство форм.</a:t>
            </a:r>
            <a:r>
              <a:rPr kumimoji="0" lang="ru-RU" sz="2000" b="1" i="0" u="none" strike="noStrike" cap="none" normalizeH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М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огут называть свои постройки и разворачивать игру вокруг собственной постройки, при этом проявляют желание самостоятельно подбирать игрушки и атрибуты для игры.</a:t>
            </a:r>
            <a:endParaRPr kumimoji="0" lang="ru-RU" sz="2000" b="1" i="0" u="none" strike="noStrike" cap="none" normalizeH="0" baseline="0" dirty="0" smtClean="0">
              <a:ln>
                <a:noFill/>
              </a:ln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90488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slow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1000"/>
                                        <p:tgtEl>
                                          <p:spTgt spid="235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35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5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D:\ДЕТСКИЙ САД  15\МЕТОДОБЬЕДИНЕНИЕ ПРЕЗИНТАЦИЯ\2\f5b01fa17a31295807ec0a77a7091cf3462a3c6f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7158" y="1357298"/>
            <a:ext cx="8124825" cy="4943484"/>
          </a:xfrm>
          <a:prstGeom prst="rect">
            <a:avLst/>
          </a:prstGeom>
          <a:noFill/>
        </p:spPr>
      </p:pic>
      <p:sp>
        <p:nvSpPr>
          <p:cNvPr id="2" name="Прямоугольник 1"/>
          <p:cNvSpPr/>
          <p:nvPr/>
        </p:nvSpPr>
        <p:spPr>
          <a:xfrm>
            <a:off x="2143108" y="571480"/>
            <a:ext cx="6500858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5400" b="1" cap="all" dirty="0" smtClean="0">
                <a:ln w="9000" cmpd="sng">
                  <a:solidFill>
                    <a:schemeClr val="accent2">
                      <a:lumMod val="50000"/>
                    </a:schemeClr>
                  </a:solidFill>
                  <a:prstDash val="solid"/>
                </a:ln>
                <a:solidFill>
                  <a:schemeClr val="accent2">
                    <a:lumMod val="75000"/>
                  </a:schemeClr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Спасибо за внимание</a:t>
            </a:r>
            <a:endParaRPr lang="ru-RU" sz="5400" b="1" cap="all" dirty="0">
              <a:ln w="9000" cmpd="sng">
                <a:solidFill>
                  <a:schemeClr val="accent2">
                    <a:lumMod val="50000"/>
                  </a:schemeClr>
                </a:solidFill>
                <a:prstDash val="solid"/>
              </a:ln>
              <a:solidFill>
                <a:schemeClr val="accent2">
                  <a:lumMod val="75000"/>
                </a:schemeClr>
              </a:soli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</p:spTree>
  </p:cSld>
  <p:clrMapOvr>
    <a:masterClrMapping/>
  </p:clrMapOvr>
  <p:transition spd="slow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56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56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56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365</TotalTime>
  <Words>738</Words>
  <Application>Microsoft Office PowerPoint</Application>
  <PresentationFormat>Экран (4:3)</PresentationFormat>
  <Paragraphs>61</Paragraphs>
  <Slides>12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3" baseType="lpstr">
      <vt:lpstr>Тема Office</vt:lpstr>
      <vt:lpstr>Использование различных  видов конструкторов                         в работе с детьми                                 2-4 лет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Результаты работы</vt:lpstr>
      <vt:lpstr>Слайд 11</vt:lpstr>
      <vt:lpstr>Слайд 12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Использование различных  видов конструкторов                         в работе с детьми                                 2-4 лет</dc:title>
  <dc:creator>Семья</dc:creator>
  <cp:lastModifiedBy>Семья</cp:lastModifiedBy>
  <cp:revision>37</cp:revision>
  <dcterms:created xsi:type="dcterms:W3CDTF">2018-03-11T05:22:30Z</dcterms:created>
  <dcterms:modified xsi:type="dcterms:W3CDTF">2018-03-12T18:31:28Z</dcterms:modified>
</cp:coreProperties>
</file>