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81" r:id="rId3"/>
    <p:sldId id="282" r:id="rId4"/>
    <p:sldId id="258" r:id="rId5"/>
    <p:sldId id="261" r:id="rId6"/>
    <p:sldId id="262" r:id="rId7"/>
    <p:sldId id="264" r:id="rId8"/>
    <p:sldId id="265" r:id="rId9"/>
    <p:sldId id="283" r:id="rId10"/>
    <p:sldId id="266" r:id="rId11"/>
    <p:sldId id="285" r:id="rId12"/>
    <p:sldId id="269" r:id="rId13"/>
    <p:sldId id="284" r:id="rId14"/>
    <p:sldId id="287" r:id="rId15"/>
    <p:sldId id="272" r:id="rId16"/>
    <p:sldId id="273" r:id="rId17"/>
    <p:sldId id="274" r:id="rId18"/>
    <p:sldId id="275" r:id="rId19"/>
    <p:sldId id="289" r:id="rId20"/>
    <p:sldId id="291" r:id="rId21"/>
    <p:sldId id="293" r:id="rId22"/>
    <p:sldId id="299" r:id="rId23"/>
    <p:sldId id="302" r:id="rId24"/>
    <p:sldId id="296" r:id="rId25"/>
    <p:sldId id="300" r:id="rId26"/>
    <p:sldId id="301" r:id="rId27"/>
    <p:sldId id="303" r:id="rId28"/>
    <p:sldId id="298" r:id="rId29"/>
    <p:sldId id="280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24" autoAdjust="0"/>
    <p:restoredTop sz="94654" autoAdjust="0"/>
  </p:normalViewPr>
  <p:slideViewPr>
    <p:cSldViewPr>
      <p:cViewPr varScale="1">
        <p:scale>
          <a:sx n="56" d="100"/>
          <a:sy n="56" d="100"/>
        </p:scale>
        <p:origin x="108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477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567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387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9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931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0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245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025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482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506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5849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DD80A-4C9C-4499-ACB7-0EA39E20B89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2B8CA2-5082-4EA2-B074-D4946280D0A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524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5112567"/>
          </a:xfrm>
        </p:spPr>
        <p:txBody>
          <a:bodyPr>
            <a:normAutofit/>
          </a:bodyPr>
          <a:lstStyle/>
          <a:p>
            <a:r>
              <a:rPr lang="ru-RU" dirty="0" smtClean="0"/>
              <a:t>ИСПОЛЬЗОВАНИЕ </a:t>
            </a:r>
            <a:r>
              <a:rPr lang="ru-RU" dirty="0"/>
              <a:t>ТЕХНОЛОГИИ </a:t>
            </a:r>
            <a:r>
              <a:rPr lang="ru-RU" dirty="0" smtClean="0"/>
              <a:t>РАЗВИТИЯ КРИТИЧЕСКОГО </a:t>
            </a:r>
            <a:r>
              <a:rPr lang="ru-RU" dirty="0"/>
              <a:t>МЫШЛЕНИЯ </a:t>
            </a:r>
            <a:r>
              <a:rPr lang="ru-RU" dirty="0" smtClean="0"/>
              <a:t>НА УРОКАХ </a:t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НАЧАЛЬНОЙ </a:t>
            </a:r>
            <a:r>
              <a:rPr lang="ru-RU" dirty="0" smtClean="0"/>
              <a:t>ШКОЛЕ</a:t>
            </a:r>
            <a:br>
              <a:rPr lang="ru-RU" dirty="0" smtClean="0"/>
            </a:br>
            <a:r>
              <a:rPr lang="ru-RU" sz="2000" dirty="0" smtClean="0"/>
              <a:t>Учитель начальных классов, учитель – дефектолог</a:t>
            </a:r>
            <a:br>
              <a:rPr lang="ru-RU" sz="2000" dirty="0" smtClean="0"/>
            </a:br>
            <a:r>
              <a:rPr lang="ru-RU" sz="2000" dirty="0"/>
              <a:t> </a:t>
            </a:r>
            <a:r>
              <a:rPr lang="ru-RU" sz="2000" dirty="0" err="1" smtClean="0"/>
              <a:t>Дианова</a:t>
            </a:r>
            <a:r>
              <a:rPr lang="ru-RU" sz="2000" dirty="0" smtClean="0"/>
              <a:t> Галина Алексеевна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56176" y="260648"/>
            <a:ext cx="1616224" cy="432048"/>
          </a:xfrm>
        </p:spPr>
        <p:txBody>
          <a:bodyPr>
            <a:noAutofit/>
          </a:bodyPr>
          <a:lstStyle/>
          <a:p>
            <a:pPr lvl="0"/>
            <a:endParaRPr lang="ru-RU" sz="2000" dirty="0">
              <a:solidFill>
                <a:prstClr val="black"/>
              </a:solidFill>
            </a:endParaRPr>
          </a:p>
          <a:p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28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2664295"/>
          </a:xfrm>
        </p:spPr>
        <p:txBody>
          <a:bodyPr>
            <a:normAutofit/>
          </a:bodyPr>
          <a:lstStyle/>
          <a:p>
            <a:r>
              <a:rPr lang="ru-RU" dirty="0" smtClean="0"/>
              <a:t>«Если мы будем учить сегодня так, как мы учили вчера, мы украдём у детей завтра».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944816" cy="112968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                                     Джон </a:t>
            </a:r>
            <a:r>
              <a:rPr lang="ru-RU" dirty="0" err="1" smtClean="0">
                <a:solidFill>
                  <a:schemeClr val="tx1"/>
                </a:solidFill>
              </a:rPr>
              <a:t>Дьюи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548680"/>
            <a:ext cx="7776864" cy="2736304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Критическое мышление </a:t>
            </a:r>
            <a:r>
              <a:rPr lang="ru-RU" sz="3200" dirty="0" smtClean="0"/>
              <a:t>–</a:t>
            </a:r>
            <a:r>
              <a:rPr lang="ru-RU" sz="3200" b="1" dirty="0" smtClean="0"/>
              <a:t> </a:t>
            </a:r>
            <a:r>
              <a:rPr lang="ru-RU" sz="3200" dirty="0" smtClean="0"/>
              <a:t>это открытое мышление, не принимающее догм, развивающиеся путём наложения новой информации на жизненный личный опыт.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3356992"/>
            <a:ext cx="6656784" cy="228180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Критическое мышление </a:t>
            </a:r>
            <a:r>
              <a:rPr lang="ru-RU" dirty="0" smtClean="0">
                <a:solidFill>
                  <a:schemeClr val="tx1"/>
                </a:solidFill>
              </a:rPr>
              <a:t>– это мышление самостоятельное. Каждый ученик сам формулирует свои идеи, оценки и убеждения независимо от остальных.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394136" cy="5890666"/>
          </a:xfrm>
        </p:spPr>
        <p:txBody>
          <a:bodyPr>
            <a:normAutofit/>
          </a:bodyPr>
          <a:lstStyle/>
          <a:p>
            <a:r>
              <a:rPr lang="ru-RU" sz="6600" dirty="0"/>
              <a:t>«Скажи мне – </a:t>
            </a:r>
            <a:r>
              <a:rPr lang="ru-RU" sz="6600" dirty="0" smtClean="0"/>
              <a:t>и я </a:t>
            </a:r>
            <a:r>
              <a:rPr lang="ru-RU" sz="6600" dirty="0"/>
              <a:t>забуду, покажи мне – я запомню, вовлеки меня – я пойму». </a:t>
            </a:r>
          </a:p>
        </p:txBody>
      </p:sp>
    </p:spTree>
    <p:extLst>
      <p:ext uri="{BB962C8B-B14F-4D97-AF65-F5344CB8AC3E}">
        <p14:creationId xmlns:p14="http://schemas.microsoft.com/office/powerpoint/2010/main" val="122444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250706"/>
          </a:xfrm>
        </p:spPr>
        <p:txBody>
          <a:bodyPr>
            <a:normAutofit/>
          </a:bodyPr>
          <a:lstStyle/>
          <a:p>
            <a:r>
              <a:rPr lang="ru-RU" sz="1050" dirty="0"/>
              <a:t/>
            </a:r>
            <a:br>
              <a:rPr lang="ru-RU" sz="1050" dirty="0"/>
            </a:br>
            <a:endParaRPr lang="ru-RU" sz="105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911641"/>
              </p:ext>
            </p:extLst>
          </p:nvPr>
        </p:nvGraphicFramePr>
        <p:xfrm>
          <a:off x="1331640" y="332655"/>
          <a:ext cx="7416824" cy="6254463"/>
        </p:xfrm>
        <a:graphic>
          <a:graphicData uri="http://schemas.openxmlformats.org/drawingml/2006/table">
            <a:tbl>
              <a:tblPr firstRow="1" firstCol="1" bandRow="1"/>
              <a:tblGrid>
                <a:gridCol w="20057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110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339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Стадия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8" marR="38108" marT="38108" marB="38108">
                    <a:lnL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Функция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8" marR="38108" marT="38108" marB="38108">
                    <a:lnL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345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Вызов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8" marR="38108" marT="38108" marB="38108">
                    <a:lnL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Мотивационная 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(побуждение  к работе с новой  информацией, стимулирование   интереса к теме).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Информационная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(вызов «на поверхность» имеющихся знаний  по теме).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Коммуникационная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(бесконфликтный  обмен  мнениями).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8" marR="38108" marT="38108" marB="38108">
                    <a:lnL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919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Осмысление  содержания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8" marR="38108" marT="38108" marB="38108">
                    <a:lnL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Информационная 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(получение  новой  информации по теме).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 err="1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Систематизационная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(классификация  полученной  информации  по категориям  знания)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Мотивационная 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(сохранение  интереса к изучаемой  теме)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8" marR="38108" marT="38108" marB="38108">
                    <a:lnL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602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Рефлексия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8" marR="38108" marT="38108" marB="38108">
                    <a:lnL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Коммуникационная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(обмен мнениями о новой   информации)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Информационная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(приобретение  нового  знания)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Мотивационная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(побуждение к дальнейшему расширению информационного  поля).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u="sng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Оценочная </a:t>
                      </a:r>
                      <a:r>
                        <a:rPr lang="ru-RU" sz="1600" dirty="0">
                          <a:solidFill>
                            <a:srgbClr val="111111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(соотнесение новой информации и имеющихся  знаний,  выработка  собственной  позиции,  оценка  процесса).</a:t>
                      </a:r>
                      <a:endParaRPr lang="ru-RU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8" marR="38108" marT="38108" marB="38108">
                    <a:lnL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31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178698"/>
          </a:xfrm>
        </p:spPr>
        <p:txBody>
          <a:bodyPr>
            <a:normAutofit/>
          </a:bodyPr>
          <a:lstStyle/>
          <a:p>
            <a:r>
              <a:rPr lang="ru-RU" sz="4000" b="1" dirty="0"/>
              <a:t>Первая стадия — «Вызов» </a:t>
            </a:r>
            <a:r>
              <a:rPr lang="ru-RU" sz="4000" b="1" dirty="0" smtClean="0"/>
              <a:t> 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3200" dirty="0"/>
              <a:t>Задачи данной фазы: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1.	Актуализация и обобщение имеющихся у учащегося </a:t>
            </a:r>
            <a:r>
              <a:rPr lang="ru-RU" sz="2000" dirty="0" smtClean="0"/>
              <a:t>    знаний </a:t>
            </a:r>
            <a:r>
              <a:rPr lang="ru-RU" sz="2000" dirty="0"/>
              <a:t>по данной теме.</a:t>
            </a:r>
            <a:br>
              <a:rPr lang="ru-RU" sz="2000" dirty="0"/>
            </a:br>
            <a:r>
              <a:rPr lang="ru-RU" sz="2000" dirty="0"/>
              <a:t>2.	Пробуждение познавательного интереса к изучаемой теме.</a:t>
            </a:r>
            <a:br>
              <a:rPr lang="ru-RU" sz="2000" dirty="0"/>
            </a:br>
            <a:r>
              <a:rPr lang="ru-RU" sz="2000" dirty="0"/>
              <a:t>3.	Обнаружение и осознание недостаточности наличных знаний.</a:t>
            </a:r>
            <a:br>
              <a:rPr lang="ru-RU" sz="2000" dirty="0"/>
            </a:br>
            <a:r>
              <a:rPr lang="ru-RU" sz="2000" dirty="0"/>
              <a:t>4.	Побуждение ученика к активной деятельности.</a:t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9055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6034682"/>
          </a:xfrm>
        </p:spPr>
        <p:txBody>
          <a:bodyPr>
            <a:normAutofit/>
          </a:bodyPr>
          <a:lstStyle/>
          <a:p>
            <a:pPr algn="l"/>
            <a:r>
              <a:rPr lang="ru-RU" sz="4000" b="1" dirty="0"/>
              <a:t>Вторая стадия — «Осмысление</a:t>
            </a:r>
            <a:r>
              <a:rPr lang="ru-RU" sz="4000" b="1" dirty="0" smtClean="0"/>
              <a:t>»</a:t>
            </a:r>
            <a:br>
              <a:rPr lang="ru-RU" sz="4000" b="1" dirty="0" smtClean="0"/>
            </a:br>
            <a:r>
              <a:rPr lang="ru-RU" sz="3600" b="1" dirty="0"/>
              <a:t/>
            </a:r>
            <a:br>
              <a:rPr lang="ru-RU" sz="3600" b="1" dirty="0"/>
            </a:br>
            <a:r>
              <a:rPr lang="ru-RU" sz="2800" dirty="0"/>
              <a:t>Стадия осмысления включает</a:t>
            </a:r>
            <a:r>
              <a:rPr lang="ru-RU" sz="2800" dirty="0" smtClean="0"/>
              <a:t>:</a:t>
            </a:r>
            <a:br>
              <a:rPr lang="ru-RU" sz="2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•</a:t>
            </a:r>
            <a:r>
              <a:rPr lang="ru-RU" sz="1800" dirty="0"/>
              <a:t>	</a:t>
            </a:r>
            <a:r>
              <a:rPr lang="ru-RU" sz="2400" dirty="0"/>
              <a:t>Получение новой информации.</a:t>
            </a:r>
            <a:br>
              <a:rPr lang="ru-RU" sz="2400" dirty="0"/>
            </a:br>
            <a:r>
              <a:rPr lang="ru-RU" sz="2400" dirty="0"/>
              <a:t>•	Корректировку учеником поставленных целей.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12345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178698"/>
          </a:xfrm>
        </p:spPr>
        <p:txBody>
          <a:bodyPr>
            <a:normAutofit/>
          </a:bodyPr>
          <a:lstStyle/>
          <a:p>
            <a:pPr algn="l"/>
            <a:r>
              <a:rPr lang="ru-RU" sz="4000" b="1" dirty="0"/>
              <a:t>Третья стадия — «Рефлексия</a:t>
            </a:r>
            <a:r>
              <a:rPr lang="ru-RU" sz="4000" b="1" dirty="0" smtClean="0"/>
              <a:t>».</a:t>
            </a:r>
            <a:br>
              <a:rPr lang="ru-RU" sz="40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3200" dirty="0"/>
              <a:t>Стадия рефлексии включает</a:t>
            </a:r>
            <a:r>
              <a:rPr lang="ru-RU" sz="3200" dirty="0" smtClean="0"/>
              <a:t>:</a:t>
            </a:r>
            <a:br>
              <a:rPr lang="ru-RU" sz="32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•	</a:t>
            </a:r>
            <a:r>
              <a:rPr lang="ru-RU" sz="2400" dirty="0"/>
              <a:t>Размышление, рождение нового знания.</a:t>
            </a:r>
            <a:br>
              <a:rPr lang="ru-RU" sz="2400" dirty="0"/>
            </a:br>
            <a:r>
              <a:rPr lang="ru-RU" sz="2400" dirty="0"/>
              <a:t>•	Постановку новых целей обучения.</a:t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0359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924944"/>
            <a:ext cx="7772400" cy="67550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Что принципиально нового несёт технология критического мышления?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Элементы новизны содержатся в </a:t>
            </a:r>
            <a:r>
              <a:rPr lang="ru-RU" sz="4000" b="1" i="1" u="sng" dirty="0" smtClean="0">
                <a:latin typeface="Times New Roman" pitchFamily="18" charset="0"/>
                <a:cs typeface="Times New Roman" pitchFamily="18" charset="0"/>
              </a:rPr>
              <a:t>методических приёмах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, которые ориентируются на создание условий для свободного развития каждой личности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80112" y="3886200"/>
            <a:ext cx="2192288" cy="1752600"/>
          </a:xfrm>
        </p:spPr>
        <p:txBody>
          <a:bodyPr/>
          <a:lstStyle/>
          <a:p>
            <a:pPr lvl="0"/>
            <a:endParaRPr lang="ru-RU" sz="20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146250"/>
          </a:xfrm>
        </p:spPr>
        <p:txBody>
          <a:bodyPr>
            <a:normAutofit/>
          </a:bodyPr>
          <a:lstStyle/>
          <a:p>
            <a:r>
              <a:rPr lang="ru-RU" dirty="0"/>
              <a:t>Прием “Кластер” (гроздья) – </a:t>
            </a:r>
            <a:r>
              <a:rPr lang="ru-RU" sz="2700" dirty="0"/>
              <a:t>выделение смысловых единиц текста и графическое оформление в определенном порядке в виде грозди.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49512"/>
            <a:ext cx="7254493" cy="3571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726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332656"/>
            <a:ext cx="7344816" cy="96909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Приём «</a:t>
            </a:r>
            <a:r>
              <a:rPr lang="ru-RU" sz="4000" b="1" dirty="0" err="1" smtClean="0"/>
              <a:t>Инсерт</a:t>
            </a:r>
            <a:r>
              <a:rPr lang="ru-RU" sz="4000" dirty="0" smtClean="0"/>
              <a:t>»— это маркировка текста значками по мере его чтения.</a:t>
            </a:r>
            <a:endParaRPr lang="ru-RU" sz="4000" b="1" dirty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844823"/>
            <a:ext cx="7777162" cy="3024039"/>
          </a:xfrm>
        </p:spPr>
        <p:txBody>
          <a:bodyPr/>
          <a:lstStyle/>
          <a:p>
            <a:r>
              <a:rPr lang="ru-RU" dirty="0"/>
              <a:t>«</a:t>
            </a:r>
            <a:r>
              <a:rPr lang="en-US" dirty="0"/>
              <a:t>V</a:t>
            </a:r>
            <a:r>
              <a:rPr lang="ru-RU" dirty="0"/>
              <a:t>» - информация мне известна</a:t>
            </a:r>
          </a:p>
          <a:p>
            <a:r>
              <a:rPr lang="ru-RU" dirty="0"/>
              <a:t>«+» - узнал что-то новое</a:t>
            </a:r>
          </a:p>
          <a:p>
            <a:r>
              <a:rPr lang="ru-RU" dirty="0"/>
              <a:t>«--» - противоречит тому, что знаю;</a:t>
            </a:r>
          </a:p>
          <a:p>
            <a:pPr>
              <a:buFontTx/>
              <a:buNone/>
            </a:pPr>
            <a:r>
              <a:rPr lang="ru-RU" dirty="0"/>
              <a:t>            не согласен</a:t>
            </a:r>
          </a:p>
          <a:p>
            <a:r>
              <a:rPr lang="ru-RU" dirty="0"/>
              <a:t>«?» -  хочу узнать подробнее</a:t>
            </a:r>
          </a:p>
          <a:p>
            <a:endParaRPr lang="ru-RU" dirty="0"/>
          </a:p>
        </p:txBody>
      </p:sp>
      <p:graphicFrame>
        <p:nvGraphicFramePr>
          <p:cNvPr id="77846" name="Group 22"/>
          <p:cNvGraphicFramePr>
            <a:graphicFrameLocks noGrp="1"/>
          </p:cNvGraphicFramePr>
          <p:nvPr>
            <p:ph idx="1"/>
          </p:nvPr>
        </p:nvGraphicFramePr>
        <p:xfrm>
          <a:off x="1835150" y="5013325"/>
          <a:ext cx="6337300" cy="1152525"/>
        </p:xfrm>
        <a:graphic>
          <a:graphicData uri="http://schemas.openxmlformats.org/drawingml/2006/table">
            <a:tbl>
              <a:tblPr/>
              <a:tblGrid>
                <a:gridCol w="15843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</a:t>
                      </a: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8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980728"/>
            <a:ext cx="7344816" cy="158417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Приём </a:t>
            </a:r>
            <a:r>
              <a:rPr lang="ru-RU" b="1" dirty="0"/>
              <a:t>“Знаю</a:t>
            </a:r>
            <a:r>
              <a:rPr lang="ru-RU" b="1" dirty="0" smtClean="0"/>
              <a:t>. Хочу узнать. Узнал». 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Таблица «ЗХУ»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3600" dirty="0"/>
              <a:t>Тема урока: «Пустыня».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284984"/>
            <a:ext cx="7812360" cy="3674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890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8913"/>
            <a:ext cx="7772400" cy="1152525"/>
          </a:xfrm>
        </p:spPr>
        <p:txBody>
          <a:bodyPr/>
          <a:lstStyle/>
          <a:p>
            <a:r>
              <a:rPr lang="ru-RU" sz="4000" b="1" dirty="0" smtClean="0"/>
              <a:t>Приём «Дерево предсказаний»</a:t>
            </a:r>
            <a:endParaRPr lang="ru-RU" sz="4000" b="1" dirty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pic>
        <p:nvPicPr>
          <p:cNvPr id="71685" name="Picture 5" descr="SAM_01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839" y="2060575"/>
            <a:ext cx="4801424" cy="3600673"/>
          </a:xfrm>
          <a:prstGeom prst="rect">
            <a:avLst/>
          </a:prstGeom>
          <a:noFill/>
        </p:spPr>
      </p:pic>
      <p:sp>
        <p:nvSpPr>
          <p:cNvPr id="71739" name="Rectangle 59"/>
          <p:cNvSpPr>
            <a:spLocks noChangeArrowheads="1"/>
          </p:cNvSpPr>
          <p:nvPr/>
        </p:nvSpPr>
        <p:spPr bwMode="auto">
          <a:xfrm>
            <a:off x="6443663" y="3213100"/>
            <a:ext cx="1368425" cy="2520950"/>
          </a:xfrm>
          <a:prstGeom prst="rect">
            <a:avLst/>
          </a:prstGeom>
          <a:solidFill>
            <a:srgbClr val="99CC00">
              <a:alpha val="6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/>
              <a:t>Тема</a:t>
            </a:r>
          </a:p>
        </p:txBody>
      </p:sp>
      <p:sp>
        <p:nvSpPr>
          <p:cNvPr id="71740" name="Line 60"/>
          <p:cNvSpPr>
            <a:spLocks noChangeShapeType="1"/>
          </p:cNvSpPr>
          <p:nvPr/>
        </p:nvSpPr>
        <p:spPr bwMode="auto">
          <a:xfrm flipH="1" flipV="1">
            <a:off x="6011863" y="2781300"/>
            <a:ext cx="4318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41" name="Line 61"/>
          <p:cNvSpPr>
            <a:spLocks noChangeShapeType="1"/>
          </p:cNvSpPr>
          <p:nvPr/>
        </p:nvSpPr>
        <p:spPr bwMode="auto">
          <a:xfrm flipV="1">
            <a:off x="7812088" y="2781300"/>
            <a:ext cx="4318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42" name="Rectangle 62"/>
          <p:cNvSpPr>
            <a:spLocks noChangeArrowheads="1"/>
          </p:cNvSpPr>
          <p:nvPr/>
        </p:nvSpPr>
        <p:spPr bwMode="auto">
          <a:xfrm>
            <a:off x="5292725" y="2133600"/>
            <a:ext cx="1727200" cy="647700"/>
          </a:xfrm>
          <a:prstGeom prst="rect">
            <a:avLst/>
          </a:prstGeom>
          <a:solidFill>
            <a:srgbClr val="99CC00">
              <a:alpha val="6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аргументы</a:t>
            </a:r>
          </a:p>
        </p:txBody>
      </p:sp>
      <p:sp>
        <p:nvSpPr>
          <p:cNvPr id="71743" name="Rectangle 63"/>
          <p:cNvSpPr>
            <a:spLocks noChangeArrowheads="1"/>
          </p:cNvSpPr>
          <p:nvPr/>
        </p:nvSpPr>
        <p:spPr bwMode="auto">
          <a:xfrm>
            <a:off x="7235825" y="2133600"/>
            <a:ext cx="1800225" cy="647700"/>
          </a:xfrm>
          <a:prstGeom prst="rect">
            <a:avLst/>
          </a:prstGeom>
          <a:solidFill>
            <a:srgbClr val="99CC00">
              <a:alpha val="69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/>
              <a:t>предположения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</a:bodyPr>
          <a:lstStyle/>
          <a:p>
            <a:r>
              <a:rPr lang="ru-RU" b="1" dirty="0" smtClean="0"/>
              <a:t>«Ромашка </a:t>
            </a:r>
            <a:r>
              <a:rPr lang="ru-RU" b="1" dirty="0" err="1" smtClean="0"/>
              <a:t>Блума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79512" y="1700808"/>
            <a:ext cx="4316288" cy="4680520"/>
          </a:xfrm>
        </p:spPr>
        <p:txBody>
          <a:bodyPr/>
          <a:lstStyle/>
          <a:p>
            <a:pPr marL="0" lvl="0" indent="0" algn="ctr">
              <a:buNone/>
            </a:pPr>
            <a:endParaRPr lang="ru-RU" sz="2000" dirty="0">
              <a:solidFill>
                <a:prstClr val="black"/>
              </a:solidFill>
            </a:endParaRPr>
          </a:p>
          <a:p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2" name="Oval 22"/>
          <p:cNvSpPr>
            <a:spLocks noChangeArrowheads="1"/>
          </p:cNvSpPr>
          <p:nvPr/>
        </p:nvSpPr>
        <p:spPr bwMode="auto">
          <a:xfrm rot="19174233">
            <a:off x="4736681" y="2097201"/>
            <a:ext cx="2406941" cy="11720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latin typeface="Calibri" pitchFamily="34" charset="0"/>
              </a:rPr>
              <a:t>Простой</a:t>
            </a:r>
            <a:br>
              <a:rPr lang="ru-RU" sz="2000" b="1" dirty="0">
                <a:latin typeface="Calibri" pitchFamily="34" charset="0"/>
              </a:rPr>
            </a:br>
            <a:r>
              <a:rPr lang="ru-RU" sz="2000" b="1" dirty="0">
                <a:latin typeface="Calibri" pitchFamily="34" charset="0"/>
              </a:rPr>
              <a:t>вопрос</a:t>
            </a:r>
          </a:p>
        </p:txBody>
      </p:sp>
      <p:sp>
        <p:nvSpPr>
          <p:cNvPr id="13" name="Oval 23"/>
          <p:cNvSpPr>
            <a:spLocks noChangeArrowheads="1"/>
          </p:cNvSpPr>
          <p:nvPr/>
        </p:nvSpPr>
        <p:spPr bwMode="auto">
          <a:xfrm rot="701073">
            <a:off x="4817110" y="3643249"/>
            <a:ext cx="2241405" cy="1227689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latin typeface="Calibri" pitchFamily="34" charset="0"/>
              </a:rPr>
              <a:t>Уточняющий</a:t>
            </a:r>
            <a:br>
              <a:rPr lang="ru-RU" sz="2000" b="1" dirty="0">
                <a:latin typeface="Calibri" pitchFamily="34" charset="0"/>
              </a:rPr>
            </a:br>
            <a:r>
              <a:rPr lang="ru-RU" sz="2000" b="1" dirty="0">
                <a:latin typeface="Calibri" pitchFamily="34" charset="0"/>
              </a:rPr>
              <a:t>вопрос</a:t>
            </a:r>
          </a:p>
        </p:txBody>
      </p:sp>
      <p:sp>
        <p:nvSpPr>
          <p:cNvPr id="14" name="Oval 24"/>
          <p:cNvSpPr>
            <a:spLocks noChangeArrowheads="1"/>
          </p:cNvSpPr>
          <p:nvPr/>
        </p:nvSpPr>
        <p:spPr bwMode="auto">
          <a:xfrm rot="5207195">
            <a:off x="3335543" y="4552839"/>
            <a:ext cx="2289930" cy="110893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latin typeface="Calibri" pitchFamily="34" charset="0"/>
              </a:rPr>
              <a:t>Оценочный</a:t>
            </a:r>
            <a:br>
              <a:rPr lang="ru-RU" sz="2000" b="1" dirty="0">
                <a:latin typeface="Calibri" pitchFamily="34" charset="0"/>
              </a:rPr>
            </a:br>
            <a:r>
              <a:rPr lang="ru-RU" sz="2000" b="1" dirty="0">
                <a:latin typeface="Calibri" pitchFamily="34" charset="0"/>
              </a:rPr>
              <a:t>вопрос</a:t>
            </a:r>
          </a:p>
        </p:txBody>
      </p:sp>
      <p:sp>
        <p:nvSpPr>
          <p:cNvPr id="15" name="Oval 25"/>
          <p:cNvSpPr>
            <a:spLocks noChangeArrowheads="1"/>
          </p:cNvSpPr>
          <p:nvPr/>
        </p:nvSpPr>
        <p:spPr bwMode="auto">
          <a:xfrm rot="18766333">
            <a:off x="2083293" y="3770916"/>
            <a:ext cx="2288354" cy="13084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latin typeface="Calibri" pitchFamily="34" charset="0"/>
              </a:rPr>
              <a:t>Творческий</a:t>
            </a:r>
            <a:br>
              <a:rPr lang="ru-RU" sz="2000" b="1" dirty="0">
                <a:latin typeface="Calibri" pitchFamily="34" charset="0"/>
              </a:rPr>
            </a:br>
            <a:r>
              <a:rPr lang="ru-RU" sz="2000" b="1" dirty="0">
                <a:latin typeface="Calibri" pitchFamily="34" charset="0"/>
              </a:rPr>
              <a:t>вопрос</a:t>
            </a:r>
          </a:p>
        </p:txBody>
      </p:sp>
      <p:sp>
        <p:nvSpPr>
          <p:cNvPr id="16" name="Oval 26"/>
          <p:cNvSpPr>
            <a:spLocks noChangeArrowheads="1"/>
          </p:cNvSpPr>
          <p:nvPr/>
        </p:nvSpPr>
        <p:spPr bwMode="auto">
          <a:xfrm rot="1671696">
            <a:off x="2043503" y="2146305"/>
            <a:ext cx="2185128" cy="112317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 smtClean="0">
                <a:latin typeface="Calibri" pitchFamily="34" charset="0"/>
              </a:rPr>
              <a:t>Вопрос - </a:t>
            </a:r>
            <a:r>
              <a:rPr lang="ru-RU" sz="2000" b="1" dirty="0">
                <a:latin typeface="Calibri" pitchFamily="34" charset="0"/>
              </a:rPr>
              <a:t/>
            </a:r>
            <a:br>
              <a:rPr lang="ru-RU" sz="2000" b="1" dirty="0">
                <a:latin typeface="Calibri" pitchFamily="34" charset="0"/>
              </a:rPr>
            </a:br>
            <a:r>
              <a:rPr lang="ru-RU" sz="2000" b="1" dirty="0">
                <a:latin typeface="Calibri" pitchFamily="34" charset="0"/>
              </a:rPr>
              <a:t>интерпретация</a:t>
            </a:r>
          </a:p>
        </p:txBody>
      </p:sp>
      <p:sp>
        <p:nvSpPr>
          <p:cNvPr id="17" name="Oval 27"/>
          <p:cNvSpPr>
            <a:spLocks noChangeArrowheads="1"/>
          </p:cNvSpPr>
          <p:nvPr/>
        </p:nvSpPr>
        <p:spPr bwMode="auto">
          <a:xfrm rot="5400000">
            <a:off x="3411614" y="1505023"/>
            <a:ext cx="2066570" cy="107391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>
                <a:latin typeface="Calibri" pitchFamily="34" charset="0"/>
              </a:rPr>
              <a:t>Практический</a:t>
            </a:r>
            <a:br>
              <a:rPr lang="ru-RU" sz="2000" b="1" dirty="0">
                <a:latin typeface="Calibri" pitchFamily="34" charset="0"/>
              </a:rPr>
            </a:br>
            <a:r>
              <a:rPr lang="ru-RU" sz="2000" b="1" dirty="0">
                <a:latin typeface="Calibri" pitchFamily="34" charset="0"/>
              </a:rPr>
              <a:t>вопрос</a:t>
            </a:r>
          </a:p>
        </p:txBody>
      </p:sp>
      <p:sp>
        <p:nvSpPr>
          <p:cNvPr id="18" name="Oval 28"/>
          <p:cNvSpPr>
            <a:spLocks noChangeArrowheads="1"/>
          </p:cNvSpPr>
          <p:nvPr/>
        </p:nvSpPr>
        <p:spPr bwMode="auto">
          <a:xfrm rot="-184430">
            <a:off x="4018648" y="3091778"/>
            <a:ext cx="874436" cy="870574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 dirty="0"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6864" cy="2520280"/>
          </a:xfrm>
        </p:spPr>
        <p:txBody>
          <a:bodyPr>
            <a:normAutofit/>
          </a:bodyPr>
          <a:lstStyle/>
          <a:p>
            <a:r>
              <a:rPr lang="ru-RU" b="1" dirty="0"/>
              <a:t>Прием “Верные и неверные </a:t>
            </a:r>
            <a:r>
              <a:rPr lang="ru-RU" b="1" dirty="0" smtClean="0"/>
              <a:t>утверждения”.</a:t>
            </a:r>
            <a:r>
              <a:rPr lang="ru-RU" dirty="0"/>
              <a:t/>
            </a:r>
            <a:br>
              <a:rPr lang="ru-RU" dirty="0"/>
            </a:br>
            <a:r>
              <a:rPr lang="ru-RU" sz="3600" dirty="0"/>
              <a:t>Тема урока: «Глаз – орган зрения».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64904"/>
            <a:ext cx="6912768" cy="4037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465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7344816" cy="632271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Прием </a:t>
            </a:r>
            <a:r>
              <a:rPr lang="ru-RU" b="1" dirty="0" smtClean="0"/>
              <a:t>“ </a:t>
            </a:r>
            <a:r>
              <a:rPr lang="ru-RU" b="1" dirty="0"/>
              <a:t>Верите ли вы?” или “</a:t>
            </a:r>
            <a:r>
              <a:rPr lang="ru-RU" b="1" dirty="0" smtClean="0"/>
              <a:t>Да-нет”.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>Тема урока «Пустыня». </a:t>
            </a:r>
            <a:br>
              <a:rPr lang="ru-RU" sz="4000" dirty="0"/>
            </a:br>
            <a:r>
              <a:rPr lang="ru-RU" sz="3100" dirty="0" smtClean="0"/>
              <a:t>1.Верите </a:t>
            </a:r>
            <a:r>
              <a:rPr lang="ru-RU" sz="3100" dirty="0"/>
              <a:t>ли вы, что в пустыне живут слоны? - да – нет</a:t>
            </a:r>
            <a:br>
              <a:rPr lang="ru-RU" sz="3100" dirty="0"/>
            </a:br>
            <a:r>
              <a:rPr lang="ru-RU" sz="3100" dirty="0"/>
              <a:t>2.Верите ли вы, что в пустыне нет растений? - да – нет</a:t>
            </a:r>
            <a:br>
              <a:rPr lang="ru-RU" sz="3100" dirty="0"/>
            </a:br>
            <a:r>
              <a:rPr lang="ru-RU" sz="3100" dirty="0"/>
              <a:t>3.Верите ли вы, что в пустыне жарко? - да – нет</a:t>
            </a:r>
            <a:br>
              <a:rPr lang="ru-RU" sz="3100" dirty="0"/>
            </a:br>
            <a:r>
              <a:rPr lang="ru-RU" sz="3100" dirty="0"/>
              <a:t>4.Верите ли вы, что в пустыне идет снег? - да – нет и т. д.</a:t>
            </a:r>
            <a:br>
              <a:rPr lang="ru-RU" sz="3100" dirty="0"/>
            </a:br>
            <a:endParaRPr lang="ru-RU" sz="3100" dirty="0"/>
          </a:p>
        </p:txBody>
      </p:sp>
    </p:spTree>
    <p:extLst>
      <p:ext uri="{BB962C8B-B14F-4D97-AF65-F5344CB8AC3E}">
        <p14:creationId xmlns:p14="http://schemas.microsoft.com/office/powerpoint/2010/main" val="285875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Прием "Тонкие и толстые вопросы" 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6" y="1646238"/>
            <a:ext cx="7024314" cy="4591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946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Прием “Корзина идей”</a:t>
            </a:r>
          </a:p>
        </p:txBody>
      </p:sp>
      <p:pic>
        <p:nvPicPr>
          <p:cNvPr id="1026" name="Picture 2" descr="C:\Users\Lida\Desktop\slide_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5940152" cy="445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09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44475"/>
            <a:ext cx="7920879" cy="1240309"/>
          </a:xfrm>
        </p:spPr>
        <p:txBody>
          <a:bodyPr anchor="b">
            <a:normAutofit fontScale="90000"/>
          </a:bodyPr>
          <a:lstStyle/>
          <a:p>
            <a:r>
              <a:rPr lang="ru-RU" b="1" i="1" dirty="0" smtClean="0">
                <a:latin typeface="+mn-lt"/>
              </a:rPr>
              <a:t>Прием «Перепутанные </a:t>
            </a:r>
            <a:r>
              <a:rPr lang="ru-RU" b="1" i="1" dirty="0">
                <a:latin typeface="+mn-lt"/>
              </a:rPr>
              <a:t>логические цепочки</a:t>
            </a:r>
            <a:r>
              <a:rPr lang="ru-RU" b="1" i="1" dirty="0" smtClean="0">
                <a:latin typeface="+mn-lt"/>
              </a:rPr>
              <a:t>»</a:t>
            </a:r>
            <a:endParaRPr lang="ru-RU" b="1" i="1" dirty="0">
              <a:latin typeface="+mn-lt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484313"/>
            <a:ext cx="8127181" cy="5184775"/>
          </a:xfrm>
        </p:spPr>
        <p:txBody>
          <a:bodyPr/>
          <a:lstStyle/>
          <a:p>
            <a:r>
              <a:rPr lang="ru-RU" sz="2000" dirty="0" smtClean="0"/>
              <a:t>Учитель предлагает учащимся ряд утверждений, среди которых есть верные, а есть и неверные.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ru-RU" sz="2000" dirty="0" smtClean="0"/>
              <a:t>Учащиеся работают индивидуально, читают текст, отмечают перепутанные цепочки.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ru-RU" sz="2000" dirty="0" smtClean="0"/>
              <a:t>Обсуждают свои результаты в группе, уточняют, исправляют.</a:t>
            </a:r>
          </a:p>
          <a:p>
            <a:pPr>
              <a:buFont typeface="Wingdings" pitchFamily="2" charset="2"/>
              <a:buNone/>
            </a:pPr>
            <a:endParaRPr lang="ru-RU" sz="2800" dirty="0" smtClean="0">
              <a:latin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ru-RU" sz="2800" b="1" dirty="0">
              <a:latin typeface="Times New Roman" pitchFamily="18" charset="0"/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179512" y="3557186"/>
            <a:ext cx="4680520" cy="2721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47553" tIns="55545" bIns="0" anchor="ctr">
            <a:spAutoFit/>
          </a:bodyPr>
          <a:lstStyle/>
          <a:p>
            <a:r>
              <a:rPr lang="ru-RU" sz="1800" b="1" i="1" dirty="0" smtClean="0"/>
              <a:t>Пронумеровать планеты  в зависимости от удалённости от Солнца.</a:t>
            </a:r>
          </a:p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ru-RU" sz="1800" i="1" dirty="0" smtClean="0">
                <a:solidFill>
                  <a:srgbClr val="0000FF"/>
                </a:solidFill>
              </a:rPr>
              <a:t> </a:t>
            </a:r>
            <a:r>
              <a:rPr lang="ru-RU" sz="1400" i="1" dirty="0" smtClean="0">
                <a:solidFill>
                  <a:srgbClr val="0000FF"/>
                </a:solidFill>
                <a:latin typeface="Georgia" pitchFamily="18" charset="0"/>
              </a:rPr>
              <a:t>Венера</a:t>
            </a:r>
            <a:endParaRPr lang="ru-RU" sz="1400" i="1" dirty="0">
              <a:solidFill>
                <a:srgbClr val="0000FF"/>
              </a:solidFill>
              <a:latin typeface="Georgia" pitchFamily="18" charset="0"/>
            </a:endParaRPr>
          </a:p>
          <a:p>
            <a:pPr algn="ctr"/>
            <a:r>
              <a:rPr lang="ru-RU" sz="1400" i="1" dirty="0" smtClean="0">
                <a:solidFill>
                  <a:srgbClr val="0000FF"/>
                </a:solidFill>
                <a:latin typeface="Georgia" pitchFamily="18" charset="0"/>
              </a:rPr>
              <a:t>Земля</a:t>
            </a:r>
          </a:p>
          <a:p>
            <a:pPr algn="ctr"/>
            <a:r>
              <a:rPr lang="ru-RU" sz="1400" i="1" dirty="0" smtClean="0">
                <a:solidFill>
                  <a:srgbClr val="0000FF"/>
                </a:solidFill>
                <a:latin typeface="Georgia" pitchFamily="18" charset="0"/>
              </a:rPr>
              <a:t>Юпитер</a:t>
            </a:r>
            <a:endParaRPr lang="ru-RU" sz="1400" i="1" dirty="0">
              <a:solidFill>
                <a:srgbClr val="0000FF"/>
              </a:solidFill>
              <a:latin typeface="Georgia" pitchFamily="18" charset="0"/>
            </a:endParaRPr>
          </a:p>
          <a:p>
            <a:pPr algn="ctr"/>
            <a:r>
              <a:rPr lang="ru-RU" sz="1400" i="1" dirty="0">
                <a:solidFill>
                  <a:srgbClr val="0000FF"/>
                </a:solidFill>
                <a:latin typeface="Georgia" pitchFamily="18" charset="0"/>
              </a:rPr>
              <a:t>Меркурий</a:t>
            </a:r>
          </a:p>
          <a:p>
            <a:pPr algn="ctr"/>
            <a:r>
              <a:rPr lang="ru-RU" sz="1400" i="1" dirty="0">
                <a:solidFill>
                  <a:srgbClr val="0000FF"/>
                </a:solidFill>
                <a:latin typeface="Georgia" pitchFamily="18" charset="0"/>
              </a:rPr>
              <a:t>Марс</a:t>
            </a:r>
          </a:p>
          <a:p>
            <a:pPr algn="ctr"/>
            <a:r>
              <a:rPr lang="ru-RU" sz="1400" i="1" dirty="0">
                <a:solidFill>
                  <a:srgbClr val="0000FF"/>
                </a:solidFill>
                <a:latin typeface="Georgia" pitchFamily="18" charset="0"/>
              </a:rPr>
              <a:t>Сатурн</a:t>
            </a:r>
          </a:p>
          <a:p>
            <a:pPr algn="ctr"/>
            <a:r>
              <a:rPr lang="ru-RU" sz="1400" i="1" dirty="0">
                <a:solidFill>
                  <a:srgbClr val="0000FF"/>
                </a:solidFill>
                <a:latin typeface="Georgia" pitchFamily="18" charset="0"/>
              </a:rPr>
              <a:t>Нептун</a:t>
            </a:r>
          </a:p>
          <a:p>
            <a:pPr algn="ctr"/>
            <a:r>
              <a:rPr lang="ru-RU" sz="1400" i="1" dirty="0">
                <a:solidFill>
                  <a:srgbClr val="0000FF"/>
                </a:solidFill>
                <a:latin typeface="Georgia" pitchFamily="18" charset="0"/>
              </a:rPr>
              <a:t>Уран</a:t>
            </a:r>
          </a:p>
          <a:p>
            <a:pPr algn="ctr"/>
            <a:r>
              <a:rPr lang="ru-RU" sz="1400" i="1" dirty="0">
                <a:solidFill>
                  <a:srgbClr val="0000FF"/>
                </a:solidFill>
                <a:latin typeface="Georgia" pitchFamily="18" charset="0"/>
              </a:rPr>
              <a:t>Плутон</a:t>
            </a:r>
          </a:p>
        </p:txBody>
      </p:sp>
      <p:pic>
        <p:nvPicPr>
          <p:cNvPr id="5018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429000"/>
            <a:ext cx="3421261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67545" y="244475"/>
            <a:ext cx="8136904" cy="1431925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+mn-lt"/>
                <a:cs typeface="Arial" pitchFamily="34" charset="0"/>
              </a:rPr>
              <a:t>Прием «Ключевые </a:t>
            </a:r>
            <a:r>
              <a:rPr lang="ru-RU" b="1" i="1" dirty="0">
                <a:latin typeface="+mn-lt"/>
                <a:cs typeface="Arial" pitchFamily="34" charset="0"/>
              </a:rPr>
              <a:t>слова</a:t>
            </a:r>
            <a:r>
              <a:rPr lang="ru-RU" b="1" i="1" dirty="0" smtClean="0">
                <a:latin typeface="+mn-lt"/>
                <a:cs typeface="Arial" pitchFamily="34" charset="0"/>
              </a:rPr>
              <a:t>»</a:t>
            </a: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r>
              <a:rPr lang="ru-RU" sz="2400" dirty="0" smtClean="0">
                <a:latin typeface="Georgia" pitchFamily="18" charset="0"/>
              </a:rPr>
              <a:t>Учащимся необходимо записать все имеющиеся знания </a:t>
            </a:r>
            <a:br>
              <a:rPr lang="ru-RU" sz="2400" dirty="0" smtClean="0">
                <a:latin typeface="Georgia" pitchFamily="18" charset="0"/>
              </a:rPr>
            </a:br>
            <a:r>
              <a:rPr lang="ru-RU" sz="2400" dirty="0" smtClean="0">
                <a:latin typeface="Georgia" pitchFamily="18" charset="0"/>
              </a:rPr>
              <a:t>о</a:t>
            </a:r>
            <a:r>
              <a:rPr lang="ru-RU" sz="2400" i="1" dirty="0" smtClean="0">
                <a:latin typeface="Georgia" pitchFamily="18" charset="0"/>
              </a:rPr>
              <a:t> познавательном </a:t>
            </a:r>
            <a:r>
              <a:rPr lang="ru-RU" sz="2400" i="1" dirty="0">
                <a:latin typeface="Georgia" pitchFamily="18" charset="0"/>
              </a:rPr>
              <a:t>объекте.</a:t>
            </a:r>
          </a:p>
        </p:txBody>
      </p:sp>
      <p:graphicFrame>
        <p:nvGraphicFramePr>
          <p:cNvPr id="46103" name="Group 23"/>
          <p:cNvGraphicFramePr>
            <a:graphicFrameLocks noGrp="1"/>
          </p:cNvGraphicFramePr>
          <p:nvPr>
            <p:ph idx="4294967295"/>
          </p:nvPr>
        </p:nvGraphicFramePr>
        <p:xfrm>
          <a:off x="755576" y="1905000"/>
          <a:ext cx="7344816" cy="4450080"/>
        </p:xfrm>
        <a:graphic>
          <a:graphicData uri="http://schemas.openxmlformats.org/drawingml/2006/table">
            <a:tbl>
              <a:tblPr/>
              <a:tblGrid>
                <a:gridCol w="36724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130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____________________________________________________________________________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30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____________________________________________________________________________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6100" name="Picture 20" descr="j03323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2060575"/>
            <a:ext cx="2303462" cy="1857375"/>
          </a:xfrm>
          <a:prstGeom prst="rect">
            <a:avLst/>
          </a:prstGeom>
          <a:noFill/>
        </p:spPr>
      </p:pic>
      <p:pic>
        <p:nvPicPr>
          <p:cNvPr id="46101" name="Picture 21" descr="j03049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4076700"/>
            <a:ext cx="2016125" cy="184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687"/>
            <a:ext cx="8218488" cy="1152129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Приём «</a:t>
            </a:r>
            <a:r>
              <a:rPr lang="ru-RU" b="1" dirty="0" err="1" smtClean="0"/>
              <a:t>Синквейн</a:t>
            </a:r>
            <a:r>
              <a:rPr lang="ru-RU" b="1" dirty="0" smtClean="0"/>
              <a:t>»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(своеобразное стихотворение-миниатюра из пяти строк, имеющее определённое строение)</a:t>
            </a:r>
            <a:endParaRPr lang="ru-RU" sz="3600" b="1" dirty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20938"/>
            <a:ext cx="4619625" cy="3705225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ru-RU" sz="2400" dirty="0"/>
              <a:t>Тема (обычно </a:t>
            </a:r>
            <a:r>
              <a:rPr lang="ru-RU" sz="2400" dirty="0" err="1"/>
              <a:t>сущ-ное</a:t>
            </a:r>
            <a:r>
              <a:rPr lang="ru-RU" sz="2400" dirty="0"/>
              <a:t>).</a:t>
            </a:r>
          </a:p>
          <a:p>
            <a:pPr marL="609600" indent="-609600">
              <a:buFontTx/>
              <a:buAutoNum type="arabicPeriod"/>
            </a:pPr>
            <a:r>
              <a:rPr lang="ru-RU" sz="2400" dirty="0"/>
              <a:t>Описание (обычно </a:t>
            </a:r>
            <a:r>
              <a:rPr lang="ru-RU" sz="2400" dirty="0" err="1"/>
              <a:t>прилаг</a:t>
            </a:r>
            <a:r>
              <a:rPr lang="ru-RU" sz="2400" dirty="0"/>
              <a:t>.).</a:t>
            </a:r>
          </a:p>
          <a:p>
            <a:pPr marL="609600" indent="-609600">
              <a:buFontTx/>
              <a:buAutoNum type="arabicPeriod"/>
            </a:pPr>
            <a:r>
              <a:rPr lang="ru-RU" sz="2400" dirty="0"/>
              <a:t>Действия (глаголы).</a:t>
            </a:r>
          </a:p>
          <a:p>
            <a:pPr marL="609600" indent="-609600">
              <a:buFontTx/>
              <a:buAutoNum type="arabicPeriod"/>
            </a:pPr>
            <a:r>
              <a:rPr lang="ru-RU" sz="2400" dirty="0"/>
              <a:t>Чувство (фраза).</a:t>
            </a:r>
          </a:p>
          <a:p>
            <a:pPr marL="609600" indent="-609600">
              <a:buFontTx/>
              <a:buAutoNum type="arabicPeriod"/>
            </a:pPr>
            <a:r>
              <a:rPr lang="ru-RU" sz="2400" dirty="0"/>
              <a:t>Новое звучание темы (синоним).</a:t>
            </a:r>
          </a:p>
        </p:txBody>
      </p:sp>
      <p:pic>
        <p:nvPicPr>
          <p:cNvPr id="70660" name="Picture 4" descr="Изображение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32438" y="2205038"/>
            <a:ext cx="2855912" cy="40322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268413"/>
          </a:xfrm>
        </p:spPr>
        <p:txBody>
          <a:bodyPr/>
          <a:lstStyle/>
          <a:p>
            <a:r>
              <a:rPr lang="ru-RU" sz="4000" b="1" dirty="0" smtClean="0"/>
              <a:t>Приём «Бортовые журналы»</a:t>
            </a:r>
            <a:endParaRPr lang="ru-RU" sz="4000" b="1" dirty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2405063"/>
          </a:xfrm>
        </p:spPr>
        <p:txBody>
          <a:bodyPr/>
          <a:lstStyle/>
          <a:p>
            <a:pPr>
              <a:buFontTx/>
              <a:buNone/>
            </a:pPr>
            <a:r>
              <a:rPr lang="ru-RU" dirty="0"/>
              <a:t>       Обобщающее название различных приёмов обучающего письма, согласна которым учащиеся во время изучения темы записывают свои мысли.</a:t>
            </a:r>
          </a:p>
        </p:txBody>
      </p:sp>
      <p:graphicFrame>
        <p:nvGraphicFramePr>
          <p:cNvPr id="79897" name="Group 25"/>
          <p:cNvGraphicFramePr>
            <a:graphicFrameLocks noGrp="1"/>
          </p:cNvGraphicFramePr>
          <p:nvPr>
            <p:ph idx="1"/>
          </p:nvPr>
        </p:nvGraphicFramePr>
        <p:xfrm>
          <a:off x="1547813" y="4076700"/>
          <a:ext cx="6645275" cy="1170623"/>
        </p:xfrm>
        <a:graphic>
          <a:graphicData uri="http://schemas.openxmlformats.org/drawingml/2006/table">
            <a:tbl>
              <a:tblPr/>
              <a:tblGrid>
                <a:gridCol w="33226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2263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Предположения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Новая информация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Приём «Кубик </a:t>
            </a:r>
            <a:r>
              <a:rPr lang="ru-RU" sz="4000" b="1" dirty="0" err="1" smtClean="0"/>
              <a:t>Блума</a:t>
            </a:r>
            <a:r>
              <a:rPr lang="ru-RU" sz="4000" b="1" dirty="0" smtClean="0"/>
              <a:t>»</a:t>
            </a:r>
            <a:endParaRPr lang="ru-RU" sz="4000" b="1" dirty="0"/>
          </a:p>
        </p:txBody>
      </p:sp>
      <p:pic>
        <p:nvPicPr>
          <p:cNvPr id="2050" name="Picture 2" descr="C:\Users\Home\Desktop\чтение\кубик Блума\Развертка_куба_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916832"/>
            <a:ext cx="6467168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188641"/>
            <a:ext cx="8229600" cy="936104"/>
          </a:xfrm>
        </p:spPr>
        <p:txBody>
          <a:bodyPr anchor="b"/>
          <a:lstStyle/>
          <a:p>
            <a:r>
              <a:rPr lang="ru-RU" b="1" i="1" dirty="0" smtClean="0"/>
              <a:t>Прием «</a:t>
            </a:r>
            <a:r>
              <a:rPr lang="ru-RU" b="1" i="1" dirty="0" err="1" smtClean="0"/>
              <a:t>Фишбоун</a:t>
            </a:r>
            <a:r>
              <a:rPr lang="ru-RU" b="1" i="1" dirty="0" smtClean="0"/>
              <a:t>»( рыба)</a:t>
            </a:r>
          </a:p>
        </p:txBody>
      </p:sp>
      <p:sp>
        <p:nvSpPr>
          <p:cNvPr id="374788" name="AutoShape 4"/>
          <p:cNvSpPr>
            <a:spLocks noChangeArrowheads="1"/>
          </p:cNvSpPr>
          <p:nvPr/>
        </p:nvSpPr>
        <p:spPr bwMode="auto">
          <a:xfrm rot="10800000">
            <a:off x="1403350" y="2781300"/>
            <a:ext cx="1944688" cy="2016125"/>
          </a:xfrm>
          <a:prstGeom prst="chevron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endParaRPr lang="ru-RU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74789" name="AutoShape 5"/>
          <p:cNvSpPr>
            <a:spLocks noChangeArrowheads="1"/>
          </p:cNvSpPr>
          <p:nvPr/>
        </p:nvSpPr>
        <p:spPr bwMode="auto">
          <a:xfrm>
            <a:off x="2843213" y="3716338"/>
            <a:ext cx="3889375" cy="144462"/>
          </a:xfrm>
          <a:prstGeom prst="flowChartTerminator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endParaRPr lang="ru-RU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74790" name="AutoShape 6"/>
          <p:cNvSpPr>
            <a:spLocks noChangeArrowheads="1"/>
          </p:cNvSpPr>
          <p:nvPr/>
        </p:nvSpPr>
        <p:spPr bwMode="auto">
          <a:xfrm rot="10800000">
            <a:off x="6659563" y="3357563"/>
            <a:ext cx="1295400" cy="863600"/>
          </a:xfrm>
          <a:prstGeom prst="chevron">
            <a:avLst>
              <a:gd name="adj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endParaRPr lang="ru-RU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74792" name="AutoShape 8"/>
          <p:cNvSpPr>
            <a:spLocks noChangeArrowheads="1"/>
          </p:cNvSpPr>
          <p:nvPr/>
        </p:nvSpPr>
        <p:spPr bwMode="auto">
          <a:xfrm>
            <a:off x="3851275" y="1989138"/>
            <a:ext cx="576263" cy="3600450"/>
          </a:xfrm>
          <a:prstGeom prst="moon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endParaRPr lang="ru-RU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74793" name="AutoShape 9"/>
          <p:cNvSpPr>
            <a:spLocks noChangeArrowheads="1"/>
          </p:cNvSpPr>
          <p:nvPr/>
        </p:nvSpPr>
        <p:spPr bwMode="auto">
          <a:xfrm>
            <a:off x="5219700" y="1989138"/>
            <a:ext cx="576263" cy="3600450"/>
          </a:xfrm>
          <a:prstGeom prst="moon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endParaRPr lang="ru-RU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74794" name="Text Box 10"/>
          <p:cNvSpPr txBox="1">
            <a:spLocks noChangeArrowheads="1"/>
          </p:cNvSpPr>
          <p:nvPr/>
        </p:nvSpPr>
        <p:spPr bwMode="auto">
          <a:xfrm>
            <a:off x="1547813" y="3573463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Проблема</a:t>
            </a:r>
          </a:p>
        </p:txBody>
      </p:sp>
      <p:sp>
        <p:nvSpPr>
          <p:cNvPr id="374795" name="Text Box 11"/>
          <p:cNvSpPr txBox="1">
            <a:spLocks noChangeArrowheads="1"/>
          </p:cNvSpPr>
          <p:nvPr/>
        </p:nvSpPr>
        <p:spPr bwMode="auto">
          <a:xfrm>
            <a:off x="3563938" y="2060575"/>
            <a:ext cx="2016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Причина</a:t>
            </a:r>
          </a:p>
        </p:txBody>
      </p:sp>
      <p:sp>
        <p:nvSpPr>
          <p:cNvPr id="374796" name="Rectangle 12"/>
          <p:cNvSpPr>
            <a:spLocks noChangeArrowheads="1"/>
          </p:cNvSpPr>
          <p:nvPr/>
        </p:nvSpPr>
        <p:spPr bwMode="auto">
          <a:xfrm>
            <a:off x="5076824" y="2565400"/>
            <a:ext cx="136738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Причина</a:t>
            </a:r>
          </a:p>
        </p:txBody>
      </p:sp>
      <p:sp>
        <p:nvSpPr>
          <p:cNvPr id="374797" name="Text Box 13"/>
          <p:cNvSpPr txBox="1">
            <a:spLocks noChangeArrowheads="1"/>
          </p:cNvSpPr>
          <p:nvPr/>
        </p:nvSpPr>
        <p:spPr bwMode="auto">
          <a:xfrm>
            <a:off x="3492500" y="5013325"/>
            <a:ext cx="1439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Факты</a:t>
            </a:r>
          </a:p>
        </p:txBody>
      </p:sp>
      <p:sp>
        <p:nvSpPr>
          <p:cNvPr id="374798" name="Rectangle 14"/>
          <p:cNvSpPr>
            <a:spLocks noChangeArrowheads="1"/>
          </p:cNvSpPr>
          <p:nvPr/>
        </p:nvSpPr>
        <p:spPr bwMode="auto">
          <a:xfrm>
            <a:off x="5003800" y="4437063"/>
            <a:ext cx="100700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Факты</a:t>
            </a:r>
          </a:p>
        </p:txBody>
      </p:sp>
      <p:sp>
        <p:nvSpPr>
          <p:cNvPr id="374799" name="Text Box 15"/>
          <p:cNvSpPr txBox="1">
            <a:spLocks noChangeArrowheads="1"/>
          </p:cNvSpPr>
          <p:nvPr/>
        </p:nvSpPr>
        <p:spPr bwMode="auto">
          <a:xfrm>
            <a:off x="6732588" y="3573463"/>
            <a:ext cx="1439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Вывод</a:t>
            </a:r>
          </a:p>
        </p:txBody>
      </p:sp>
      <p:sp>
        <p:nvSpPr>
          <p:cNvPr id="374800" name="Oval 16"/>
          <p:cNvSpPr>
            <a:spLocks noChangeArrowheads="1"/>
          </p:cNvSpPr>
          <p:nvPr/>
        </p:nvSpPr>
        <p:spPr bwMode="auto">
          <a:xfrm>
            <a:off x="1908175" y="3141663"/>
            <a:ext cx="287338" cy="2873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endParaRPr lang="ru-RU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04665"/>
            <a:ext cx="7772400" cy="1296144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4000" b="1" dirty="0" smtClean="0"/>
              <a:t>Приём «РАФТ»</a:t>
            </a:r>
            <a:br>
              <a:rPr lang="ru-RU" sz="4000" b="1" dirty="0" smtClean="0"/>
            </a:br>
            <a:endParaRPr lang="ru-RU" sz="4000" b="1" dirty="0" smtClean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51520" y="1484784"/>
            <a:ext cx="3672408" cy="410445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Р</a:t>
            </a:r>
            <a:r>
              <a:rPr lang="ru-RU" sz="2000" dirty="0" smtClean="0">
                <a:solidFill>
                  <a:schemeClr val="tx1"/>
                </a:solidFill>
              </a:rPr>
              <a:t> (роль) От имени кого будет представлено сообщение?</a:t>
            </a: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r>
              <a:rPr lang="ru-RU" sz="2000" b="1" dirty="0" smtClean="0">
                <a:solidFill>
                  <a:schemeClr val="tx1"/>
                </a:solidFill>
              </a:rPr>
              <a:t>А </a:t>
            </a:r>
            <a:r>
              <a:rPr lang="ru-RU" sz="2000" dirty="0" smtClean="0">
                <a:solidFill>
                  <a:schemeClr val="tx1"/>
                </a:solidFill>
              </a:rPr>
              <a:t>(аудитория) Для кого?</a:t>
            </a: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r>
              <a:rPr lang="ru-RU" sz="2000" b="1" dirty="0" smtClean="0">
                <a:solidFill>
                  <a:schemeClr val="tx1"/>
                </a:solidFill>
              </a:rPr>
              <a:t>Ф</a:t>
            </a:r>
            <a:r>
              <a:rPr lang="ru-RU" sz="2000" dirty="0" smtClean="0">
                <a:solidFill>
                  <a:schemeClr val="tx1"/>
                </a:solidFill>
              </a:rPr>
              <a:t> ( форма) В какой форме будет преподнесён материал сообщения?</a:t>
            </a: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r>
              <a:rPr lang="ru-RU" sz="2000" b="1" dirty="0" smtClean="0">
                <a:solidFill>
                  <a:schemeClr val="tx1"/>
                </a:solidFill>
              </a:rPr>
              <a:t>Т</a:t>
            </a:r>
            <a:r>
              <a:rPr lang="ru-RU" sz="2000" dirty="0" smtClean="0">
                <a:solidFill>
                  <a:schemeClr val="tx1"/>
                </a:solidFill>
              </a:rPr>
              <a:t> (тема) О чём будет рассказано в сообщении?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61834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340768"/>
            <a:ext cx="4536505" cy="4515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152128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Приём «6 шляп мышления»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img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9623" y="1700808"/>
            <a:ext cx="7712857" cy="433848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584175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Приём «Таблица ПМИ»</a:t>
            </a:r>
            <a:br>
              <a:rPr lang="ru-RU" sz="4000" b="1" dirty="0" smtClean="0"/>
            </a:br>
            <a:r>
              <a:rPr lang="ru-RU" sz="3200" b="1" dirty="0" smtClean="0"/>
              <a:t>(недостатки, достоинства, перспективы)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276872"/>
            <a:ext cx="3960440" cy="3361928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</a:t>
            </a:r>
            <a:r>
              <a:rPr lang="ru-RU" dirty="0" smtClean="0">
                <a:solidFill>
                  <a:schemeClr val="tx1"/>
                </a:solidFill>
              </a:rPr>
              <a:t> – «плюс», положительные черты, достоинства.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М</a:t>
            </a:r>
            <a:r>
              <a:rPr lang="ru-RU" dirty="0" smtClean="0">
                <a:solidFill>
                  <a:schemeClr val="tx1"/>
                </a:solidFill>
              </a:rPr>
              <a:t> – «минус», отрицательные черты, недостатки.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И </a:t>
            </a:r>
            <a:r>
              <a:rPr lang="ru-RU" dirty="0" smtClean="0">
                <a:solidFill>
                  <a:schemeClr val="tx1"/>
                </a:solidFill>
              </a:rPr>
              <a:t>– «интересно», возможности для развития.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355976" y="2996951"/>
          <a:ext cx="4332312" cy="237626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1661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661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/>
                        <a:t>П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М</a:t>
                      </a:r>
                      <a:endParaRPr lang="ru-RU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/>
                        <a:t>И</a:t>
                      </a:r>
                      <a:endParaRPr lang="ru-RU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04800"/>
            <a:ext cx="8153400" cy="6118225"/>
          </a:xfrm>
        </p:spPr>
        <p:txBody>
          <a:bodyPr anchorCtr="0">
            <a:normAutofit/>
          </a:bodyPr>
          <a:lstStyle/>
          <a:p>
            <a:r>
              <a:rPr lang="ru-RU" sz="2800" dirty="0" smtClean="0"/>
              <a:t>«Технология развития критического мышления» и её основные стратегии обеспечивают развитие мышления, формирование коммуникативных и творческих способностей.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  Уроки в данной технологии дают учащимся возможность проявить себя, показать своё видение предложенных тем и проблем, дают большую свободу творческого поиска.</a:t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466144" cy="610669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Спасибо за внимание! 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42788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</TotalTime>
  <Words>511</Words>
  <Application>Microsoft Office PowerPoint</Application>
  <PresentationFormat>Экран (4:3)</PresentationFormat>
  <Paragraphs>109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</vt:lpstr>
      <vt:lpstr>Calibri</vt:lpstr>
      <vt:lpstr>Georgia</vt:lpstr>
      <vt:lpstr>Times New Roman</vt:lpstr>
      <vt:lpstr>Wingdings</vt:lpstr>
      <vt:lpstr>Тема Office</vt:lpstr>
      <vt:lpstr>ИСПОЛЬЗОВАНИЕ ТЕХНОЛОГИИ РАЗВИТИЯ КРИТИЧЕСКОГО МЫШЛЕНИЯ НА УРОКАХ  В НАЧАЛЬНОЙ ШКОЛЕ Учитель начальных классов, учитель – дефектолог  Дианова Галина Алексеевна</vt:lpstr>
      <vt:lpstr>«Если мы будем учить сегодня так, как мы учили вчера, мы украдём у детей завтра».</vt:lpstr>
      <vt:lpstr>Критическое мышление – это открытое мышление, не принимающее догм, развивающиеся путём наложения новой информации на жизненный личный опыт.</vt:lpstr>
      <vt:lpstr>«Скажи мне – и я забуду, покажи мне – я запомню, вовлеки меня – я пойму». </vt:lpstr>
      <vt:lpstr> </vt:lpstr>
      <vt:lpstr>Первая стадия — «Вызов»   Задачи данной фазы: 1. Актуализация и обобщение имеющихся у учащегося     знаний по данной теме. 2. Пробуждение познавательного интереса к изучаемой теме. 3. Обнаружение и осознание недостаточности наличных знаний. 4. Побуждение ученика к активной деятельности. </vt:lpstr>
      <vt:lpstr>Вторая стадия — «Осмысление»  Стадия осмысления включает:  • Получение новой информации. • Корректировку учеником поставленных целей. </vt:lpstr>
      <vt:lpstr>Третья стадия — «Рефлексия».  Стадия рефлексии включает:  • Размышление, рождение нового знания. • Постановку новых целей обучения. </vt:lpstr>
      <vt:lpstr>Что принципиально нового несёт технология критического мышления?   Элементы новизны содержатся в методических приёмах, которые ориентируются на создание условий для свободного развития каждой личности.</vt:lpstr>
      <vt:lpstr>Прием “Кластер” (гроздья) – выделение смысловых единиц текста и графическое оформление в определенном порядке в виде грозди. </vt:lpstr>
      <vt:lpstr>Приём «Инсерт»— это маркировка текста значками по мере его чтения.</vt:lpstr>
      <vt:lpstr>Приём “Знаю. Хочу узнать. Узнал».   Таблица «ЗХУ»  Тема урока: «Пустыня». </vt:lpstr>
      <vt:lpstr>Приём «Дерево предсказаний»</vt:lpstr>
      <vt:lpstr>«Ромашка Блума»</vt:lpstr>
      <vt:lpstr>Прием “Верные и неверные утверждения”. Тема урока: «Глаз – орган зрения». </vt:lpstr>
      <vt:lpstr>Прием “ Верите ли вы?” или “Да-нет”.  Тема урока «Пустыня».  1.Верите ли вы, что в пустыне живут слоны? - да – нет 2.Верите ли вы, что в пустыне нет растений? - да – нет 3.Верите ли вы, что в пустыне жарко? - да – нет 4.Верите ли вы, что в пустыне идет снег? - да – нет и т. д. </vt:lpstr>
      <vt:lpstr>Прием "Тонкие и толстые вопросы" </vt:lpstr>
      <vt:lpstr>Прием “Корзина идей”</vt:lpstr>
      <vt:lpstr>Прием «Перепутанные логические цепочки»</vt:lpstr>
      <vt:lpstr>Прием «Ключевые слова» Учащимся необходимо записать все имеющиеся знания  о познавательном объекте.</vt:lpstr>
      <vt:lpstr>Приём «Синквейн»  (своеобразное стихотворение-миниатюра из пяти строк, имеющее определённое строение)</vt:lpstr>
      <vt:lpstr>Приём «Бортовые журналы»</vt:lpstr>
      <vt:lpstr>Приём «Кубик Блума»</vt:lpstr>
      <vt:lpstr>Прием «Фишбоун»( рыба)</vt:lpstr>
      <vt:lpstr>Приём «РАФТ» </vt:lpstr>
      <vt:lpstr>Приём «6 шляп мышления»</vt:lpstr>
      <vt:lpstr>Приём «Таблица ПМИ» (недостатки, достоинства, перспективы)</vt:lpstr>
      <vt:lpstr>«Технология развития критического мышления» и её основные стратегии обеспечивают развитие мышления, формирование коммуникативных и творческих способностей.      Уроки в данной технологии дают учащимся возможность проявить себя, показать своё видение предложенных тем и проблем, дают большую свободу творческого поиска. </vt:lpstr>
      <vt:lpstr>Спасибо за внимание!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ТЕХНОЛОГИИ КРИТИЧЕСКОГО МЫШЛЕНИЯ В НАЧАЛЬНОЙ ШКОЛЕ</dc:title>
  <dc:creator>Lida</dc:creator>
  <cp:lastModifiedBy>Администратор</cp:lastModifiedBy>
  <cp:revision>33</cp:revision>
  <dcterms:created xsi:type="dcterms:W3CDTF">2015-03-11T16:12:11Z</dcterms:created>
  <dcterms:modified xsi:type="dcterms:W3CDTF">2024-12-30T14:01:00Z</dcterms:modified>
</cp:coreProperties>
</file>