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0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3" r:id="rId13"/>
    <p:sldId id="271" r:id="rId14"/>
    <p:sldId id="272" r:id="rId15"/>
    <p:sldId id="258" r:id="rId16"/>
    <p:sldId id="275" r:id="rId17"/>
    <p:sldId id="278" r:id="rId18"/>
    <p:sldId id="27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633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9718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867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392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318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1943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417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5309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5861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6852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867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21.08.2024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21.08.2024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292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15325" y="1375356"/>
            <a:ext cx="465704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Мастер-класс</a:t>
            </a:r>
            <a:endParaRPr lang="ru-RU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3200" dirty="0"/>
              <a:t>«Опыт создания задач, </a:t>
            </a:r>
            <a:endParaRPr lang="ru-RU" sz="3200" dirty="0" smtClean="0"/>
          </a:p>
          <a:p>
            <a:pPr algn="ctr"/>
            <a:r>
              <a:rPr lang="ru-RU" sz="3200" dirty="0" smtClean="0"/>
              <a:t>формирующих </a:t>
            </a:r>
          </a:p>
          <a:p>
            <a:pPr algn="ctr"/>
            <a:r>
              <a:rPr lang="ru-RU" sz="3200" dirty="0" smtClean="0"/>
              <a:t>математическую </a:t>
            </a:r>
          </a:p>
          <a:p>
            <a:pPr algn="ctr"/>
            <a:r>
              <a:rPr lang="ru-RU" sz="3200" dirty="0" smtClean="0"/>
              <a:t>грамотность</a:t>
            </a:r>
            <a:r>
              <a:rPr lang="ru-RU" sz="3200" dirty="0"/>
              <a:t>»</a:t>
            </a:r>
            <a:endParaRPr lang="ru-RU" sz="31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13646" y="4809174"/>
            <a:ext cx="42178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Кузьмин Сергей Юрьевич, </a:t>
            </a:r>
            <a:endParaRPr lang="ru-RU" sz="2400" dirty="0" smtClean="0"/>
          </a:p>
          <a:p>
            <a:pPr algn="ctr"/>
            <a:r>
              <a:rPr lang="ru-RU" sz="2400" dirty="0"/>
              <a:t>у</a:t>
            </a:r>
            <a:r>
              <a:rPr lang="ru-RU" sz="2400" dirty="0" smtClean="0"/>
              <a:t>читель математики</a:t>
            </a:r>
            <a:endParaRPr lang="ru-RU" sz="2400" dirty="0" smtClean="0"/>
          </a:p>
          <a:p>
            <a:pPr algn="ctr"/>
            <a:r>
              <a:rPr lang="ru-RU" sz="2400" dirty="0" smtClean="0"/>
              <a:t>МБОУ «Антоновская СОШ»</a:t>
            </a:r>
          </a:p>
        </p:txBody>
      </p:sp>
    </p:spTree>
    <p:extLst>
      <p:ext uri="{BB962C8B-B14F-4D97-AF65-F5344CB8AC3E}">
        <p14:creationId xmlns:p14="http://schemas.microsoft.com/office/powerpoint/2010/main" val="427778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785" y="1378423"/>
            <a:ext cx="8557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02839" y="332656"/>
            <a:ext cx="6491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/>
              <a:t>Математическая грамотность -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844824"/>
            <a:ext cx="36004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/>
              <a:t>дань </a:t>
            </a:r>
            <a:r>
              <a:rPr lang="ru-RU" sz="2800" b="1" dirty="0"/>
              <a:t>международной моде </a:t>
            </a:r>
          </a:p>
          <a:p>
            <a:pPr algn="ctr"/>
            <a:r>
              <a:rPr lang="ru-RU" sz="2800" b="1" dirty="0"/>
              <a:t>или </a:t>
            </a:r>
          </a:p>
          <a:p>
            <a:pPr algn="ctr"/>
            <a:r>
              <a:rPr lang="ru-RU" sz="2800" b="1" u="sng" dirty="0"/>
              <a:t>цель обучения </a:t>
            </a:r>
          </a:p>
          <a:p>
            <a:pPr algn="ctr"/>
            <a:r>
              <a:rPr lang="ru-RU" sz="2800" b="1" dirty="0"/>
              <a:t>российского образования?</a:t>
            </a:r>
            <a:endParaRPr lang="ru-RU" sz="2800" b="1" dirty="0"/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8375" y="1844824"/>
            <a:ext cx="258647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6965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785" y="1378423"/>
            <a:ext cx="8557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844824"/>
            <a:ext cx="76328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Площадь </a:t>
            </a:r>
            <a:r>
              <a:rPr lang="ru-RU" sz="3200" dirty="0"/>
              <a:t>земель фермерского хозяйства, отведённых под посадку сельскохозяйственных культур, составляет 63 гектара и распределена между зерновыми и бахчевыми культурами в отношении 4:5 соответственно</a:t>
            </a:r>
            <a:r>
              <a:rPr lang="ru-RU" sz="3200" dirty="0" smtClean="0"/>
              <a:t>.</a:t>
            </a:r>
          </a:p>
          <a:p>
            <a:pPr algn="ctr"/>
            <a:r>
              <a:rPr lang="ru-RU" sz="3200" dirty="0" smtClean="0"/>
              <a:t> </a:t>
            </a:r>
            <a:r>
              <a:rPr lang="ru-RU" sz="3200" dirty="0"/>
              <a:t>Сколько гектаров занимают бахчевые культуры?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38032" y="191441"/>
            <a:ext cx="2151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/>
              <a:t>Задача 1. 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5236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785" y="1378423"/>
            <a:ext cx="8557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7934" y="5085184"/>
            <a:ext cx="76328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Сколько </a:t>
            </a:r>
            <a:r>
              <a:rPr lang="ru-RU" sz="3200" dirty="0"/>
              <a:t>гектаров занимают </a:t>
            </a:r>
            <a:endParaRPr lang="ru-RU" sz="3200" dirty="0" smtClean="0"/>
          </a:p>
          <a:p>
            <a:r>
              <a:rPr lang="ru-RU" sz="3200" dirty="0" smtClean="0"/>
              <a:t>бахчевые </a:t>
            </a:r>
            <a:r>
              <a:rPr lang="ru-RU" sz="3200" dirty="0"/>
              <a:t>культуры?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38032" y="191441"/>
            <a:ext cx="21002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Задача 1. 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57934" y="1268760"/>
            <a:ext cx="76328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 smtClean="0"/>
              <a:t>Условие:</a:t>
            </a:r>
          </a:p>
          <a:p>
            <a:r>
              <a:rPr lang="ru-RU" sz="3200" dirty="0" smtClean="0"/>
              <a:t>Площадь </a:t>
            </a:r>
            <a:r>
              <a:rPr lang="ru-RU" sz="3200" dirty="0"/>
              <a:t>земель фермерского хозяйства, отведённых под посадку сельскохозяйственных культур, составляет 63 гектара и распределена между зерновыми и бахчевыми культурами в отношении 4:5 соответственно</a:t>
            </a:r>
            <a:r>
              <a:rPr lang="ru-RU" sz="3200" dirty="0" smtClean="0"/>
              <a:t>.</a:t>
            </a:r>
          </a:p>
          <a:p>
            <a:r>
              <a:rPr lang="ru-RU" sz="3200" b="1" u="sng" dirty="0" smtClean="0"/>
              <a:t>Вопрос: </a:t>
            </a:r>
            <a:endParaRPr lang="ru-RU" sz="3200" b="1" u="sng" dirty="0"/>
          </a:p>
        </p:txBody>
      </p:sp>
      <p:pic>
        <p:nvPicPr>
          <p:cNvPr id="8" name="Picture 1" descr="C:\Users\Галина\Desktop\вставки\___20160215_179189716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6786" y="4659927"/>
            <a:ext cx="1842372" cy="16120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3383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785" y="1378423"/>
            <a:ext cx="8557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429491"/>
            <a:ext cx="799288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/>
            <a:r>
              <a:rPr lang="ru-RU" sz="2800" dirty="0"/>
              <a:t>Семья Марины любит проводить время на даче. Каждый член семьи находит там занятие по душе. Мама любит разводить цветы. </a:t>
            </a:r>
            <a:endParaRPr lang="ru-RU" sz="2800" dirty="0" smtClean="0"/>
          </a:p>
          <a:p>
            <a:pPr indent="442913"/>
            <a:r>
              <a:rPr lang="ru-RU" sz="2800" dirty="0" smtClean="0"/>
              <a:t>Марина </a:t>
            </a:r>
            <a:r>
              <a:rPr lang="ru-RU" sz="2800" dirty="0"/>
              <a:t>часто помогает маме. </a:t>
            </a:r>
            <a:endParaRPr lang="ru-RU" sz="2800" dirty="0" smtClean="0"/>
          </a:p>
          <a:p>
            <a:pPr indent="442913"/>
            <a:r>
              <a:rPr lang="ru-RU" sz="2800" dirty="0" smtClean="0"/>
              <a:t>А </a:t>
            </a:r>
            <a:r>
              <a:rPr lang="ru-RU" sz="2800" dirty="0"/>
              <a:t>папа занимается благоустройством  участка. Этой весной папа поставил новый забор и перенёс калитку в новое место. В этой ситуации потребовалось проложить новую дорожку.  На садовом участке в точках А и В посажены розовые кусты, а в точке С находится калитка. </a:t>
            </a:r>
            <a:endParaRPr lang="ru-RU" sz="2800" dirty="0" smtClean="0"/>
          </a:p>
          <a:p>
            <a:pPr indent="442913"/>
            <a:r>
              <a:rPr lang="ru-RU" sz="2800" dirty="0" smtClean="0"/>
              <a:t>Как </a:t>
            </a:r>
            <a:r>
              <a:rPr lang="ru-RU" sz="2800" dirty="0"/>
              <a:t>проложить от калитки прямолинейную дорожку, параллельную розовым кустам?</a:t>
            </a:r>
          </a:p>
          <a:p>
            <a:pPr algn="ctr"/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38032" y="191441"/>
            <a:ext cx="2151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/>
              <a:t>Задача </a:t>
            </a:r>
            <a:r>
              <a:rPr lang="ru-RU" sz="3600" b="1" dirty="0" smtClean="0"/>
              <a:t>2. 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9062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785" y="1378423"/>
            <a:ext cx="8557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08741" y="332656"/>
            <a:ext cx="36792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/>
              <a:t>Структура задачи</a:t>
            </a:r>
            <a:endParaRPr lang="ru-RU" sz="36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80" y="1988840"/>
            <a:ext cx="7610044" cy="3780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126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785" y="1378423"/>
            <a:ext cx="8557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0998" y="332656"/>
            <a:ext cx="71547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/>
              <a:t>Рекомендации по созданию задач</a:t>
            </a:r>
            <a:endParaRPr lang="ru-RU" sz="3600" b="1" dirty="0"/>
          </a:p>
        </p:txBody>
      </p:sp>
      <p:sp>
        <p:nvSpPr>
          <p:cNvPr id="5" name="Блок-схема: процесс 4"/>
          <p:cNvSpPr/>
          <p:nvPr/>
        </p:nvSpPr>
        <p:spPr>
          <a:xfrm>
            <a:off x="611560" y="1732366"/>
            <a:ext cx="2376264" cy="133659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Выбираем  объект, взаимодействия интересный ребенку</a:t>
            </a:r>
            <a:endParaRPr lang="ru-RU" b="1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2987824" y="2033831"/>
            <a:ext cx="79208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3782834" y="1732366"/>
            <a:ext cx="2013302" cy="133659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Описание объекта по форме,  характеристикам,  с деталями</a:t>
            </a:r>
            <a:endParaRPr lang="ru-RU" b="1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5796136" y="2033831"/>
            <a:ext cx="79208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6576667" y="1732366"/>
            <a:ext cx="2249111" cy="37848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Формулируем  задачу в виде рассказа о том, как мы или третье лицо взаимодействует  с данным объектом  или же участвует  в  его жизни</a:t>
            </a:r>
            <a:endParaRPr lang="ru-RU" b="1" dirty="0"/>
          </a:p>
        </p:txBody>
      </p:sp>
      <p:sp>
        <p:nvSpPr>
          <p:cNvPr id="13" name="Стрелка вправо 12"/>
          <p:cNvSpPr/>
          <p:nvPr/>
        </p:nvSpPr>
        <p:spPr>
          <a:xfrm rot="10800000">
            <a:off x="5799539" y="4292695"/>
            <a:ext cx="79208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3829852" y="3624798"/>
            <a:ext cx="2013302" cy="182042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Формулируем вопросы к задаче, связанные с математической  точкой зрения</a:t>
            </a:r>
            <a:endParaRPr lang="ru-RU" b="1" dirty="0"/>
          </a:p>
        </p:txBody>
      </p:sp>
      <p:sp>
        <p:nvSpPr>
          <p:cNvPr id="15" name="Стрелка вправо 14"/>
          <p:cNvSpPr/>
          <p:nvPr/>
        </p:nvSpPr>
        <p:spPr>
          <a:xfrm rot="10800000">
            <a:off x="3105361" y="4340586"/>
            <a:ext cx="724491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755576" y="3648452"/>
            <a:ext cx="2349784" cy="251685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Перефразируем вопросы таким образом, чтобы это был будничный вопрос. Вопрос, который может волновать ребенка в обыденной жизни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8309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785" y="1378423"/>
            <a:ext cx="8557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90850" y="332656"/>
            <a:ext cx="23150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</a:rPr>
              <a:t>Задание 1 </a:t>
            </a:r>
            <a:endParaRPr lang="ru-RU" sz="3600" b="1" dirty="0">
              <a:solidFill>
                <a:prstClr val="black"/>
              </a:solidFill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70" y="1698106"/>
            <a:ext cx="7760804" cy="436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45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785" y="1378423"/>
            <a:ext cx="8557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0998" y="332656"/>
            <a:ext cx="71547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/>
              <a:t>Рекомендации по созданию задач</a:t>
            </a:r>
            <a:endParaRPr lang="ru-RU" sz="3600" b="1" dirty="0"/>
          </a:p>
        </p:txBody>
      </p:sp>
      <p:sp>
        <p:nvSpPr>
          <p:cNvPr id="5" name="Блок-схема: процесс 4"/>
          <p:cNvSpPr/>
          <p:nvPr/>
        </p:nvSpPr>
        <p:spPr>
          <a:xfrm>
            <a:off x="611560" y="1732366"/>
            <a:ext cx="2376264" cy="133659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Выбираем  объект, взаимодействия интересный ребенку</a:t>
            </a:r>
            <a:endParaRPr lang="ru-RU" b="1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2987824" y="2033831"/>
            <a:ext cx="79208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3782834" y="1732366"/>
            <a:ext cx="2013302" cy="133659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Описание объекта по форме,  характеристикам,  с деталями</a:t>
            </a:r>
            <a:endParaRPr lang="ru-RU" b="1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5796136" y="2033831"/>
            <a:ext cx="79208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6576667" y="1732366"/>
            <a:ext cx="2249111" cy="37848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Формулируем  задачу в виде рассказа о том, как мы или третье лицо взаимодействует  с данным объектом  или же участвует  в  его жизни</a:t>
            </a:r>
            <a:endParaRPr lang="ru-RU" b="1" dirty="0"/>
          </a:p>
        </p:txBody>
      </p:sp>
      <p:sp>
        <p:nvSpPr>
          <p:cNvPr id="13" name="Стрелка вправо 12"/>
          <p:cNvSpPr/>
          <p:nvPr/>
        </p:nvSpPr>
        <p:spPr>
          <a:xfrm rot="10800000">
            <a:off x="5799539" y="4292695"/>
            <a:ext cx="79208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3829852" y="3624798"/>
            <a:ext cx="2013302" cy="182042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Формулируем вопросы к задаче, связанные с математической  точкой зрения</a:t>
            </a:r>
            <a:endParaRPr lang="ru-RU" b="1" dirty="0"/>
          </a:p>
        </p:txBody>
      </p:sp>
      <p:sp>
        <p:nvSpPr>
          <p:cNvPr id="15" name="Стрелка вправо 14"/>
          <p:cNvSpPr/>
          <p:nvPr/>
        </p:nvSpPr>
        <p:spPr>
          <a:xfrm rot="10800000">
            <a:off x="3105361" y="4340586"/>
            <a:ext cx="724491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755576" y="3648452"/>
            <a:ext cx="2349784" cy="251685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Перефразируем вопросы таким образом, чтобы это был будничный вопрос. Вопрос, который может волновать ребенка в обыденной жизни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08567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1561147"/>
            <a:ext cx="76328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prstClr val="black"/>
                </a:solidFill>
              </a:rPr>
              <a:t>Кот Лукас – домашний кот, породы британец. Ему 7 лет и весит он 8 кг, что считается нормальным для него весом, и он очень любит кушать. У кота есть хозяин Олег,  который отвечает за него, ухаживает за котом. Котам необходимо покупать сухой корм соответственно с их возрастом и массой, а также породой. 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38032" y="191441"/>
            <a:ext cx="24384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prstClr val="black"/>
                </a:solidFill>
              </a:rPr>
              <a:t>Задание </a:t>
            </a:r>
            <a:r>
              <a:rPr lang="ru-RU" sz="3600" b="1" dirty="0">
                <a:solidFill>
                  <a:prstClr val="black"/>
                </a:solidFill>
              </a:rPr>
              <a:t>1. </a:t>
            </a:r>
          </a:p>
        </p:txBody>
      </p:sp>
      <p:pic>
        <p:nvPicPr>
          <p:cNvPr id="8" name="Picture 1" descr="C:\Users\Галина\Desktop\вставки\___20160215_179189716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6786" y="4659927"/>
            <a:ext cx="1842372" cy="16120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5327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1561147"/>
            <a:ext cx="76328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prstClr val="black"/>
                </a:solidFill>
              </a:rPr>
              <a:t> 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38032" y="191441"/>
            <a:ext cx="23502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prstClr val="black"/>
                </a:solidFill>
              </a:rPr>
              <a:t>Таблица 1</a:t>
            </a:r>
            <a:r>
              <a:rPr lang="ru-RU" sz="3600" dirty="0">
                <a:solidFill>
                  <a:prstClr val="black"/>
                </a:solidFill>
              </a:rPr>
              <a:t>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8352928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15047" y="5877272"/>
            <a:ext cx="81775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200" dirty="0">
                <a:solidFill>
                  <a:prstClr val="black"/>
                </a:solidFill>
              </a:rPr>
              <a:t>у</a:t>
            </a:r>
            <a:r>
              <a:rPr lang="ru-RU" sz="2200" dirty="0" smtClean="0">
                <a:solidFill>
                  <a:prstClr val="black"/>
                </a:solidFill>
              </a:rPr>
              <a:t>ниверсальный – предназначен для любой породы</a:t>
            </a:r>
          </a:p>
          <a:p>
            <a:r>
              <a:rPr lang="ru-RU" sz="2200" dirty="0" smtClean="0"/>
              <a:t>Напишите ответ. Аргументируйте свой выбор.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49406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1560" y="1561147"/>
            <a:ext cx="76328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prstClr val="black"/>
                </a:solidFill>
              </a:rPr>
              <a:t> 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38032" y="191441"/>
            <a:ext cx="47371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prstClr val="black"/>
                </a:solidFill>
              </a:rPr>
              <a:t>Вопросы к заданию </a:t>
            </a:r>
            <a:r>
              <a:rPr lang="ru-RU" sz="3600" b="1" dirty="0">
                <a:solidFill>
                  <a:prstClr val="black"/>
                </a:solidFill>
              </a:rPr>
              <a:t>1.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309273"/>
            <a:ext cx="81775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prstClr val="black"/>
                </a:solidFill>
              </a:rPr>
              <a:t>1. Помогите Олегу выбрать корм, который подойдёт для кота Лукаса. </a:t>
            </a:r>
            <a:endParaRPr lang="ru-RU" sz="2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2160844"/>
            <a:ext cx="8177598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>
                <a:solidFill>
                  <a:prstClr val="black"/>
                </a:solidFill>
              </a:rPr>
              <a:t>2. У каждого корма есть инструкция по тому, как необходимо наиболее правильно кормить животное. На основе выбранного вами корма ранее, изучите  картинки ниже и посчитайте, сколько грамм необходимо оставить корма на 7 дней, если Олег уедет к бабушке в деревню. (Таблица 1)</a:t>
            </a:r>
            <a:endParaRPr lang="ru-RU" sz="23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4022892"/>
            <a:ext cx="8136904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/>
              <a:t>3. Олег очень любит своего кота, а значит, что он поддерживает и следит за его здоровьем. Для того чтобы кот всегда был здоров, необходимо регулярно давать ему витамины, водить к ветеринару раз в месяц, а также мыть один раз в два месяца. Посчитайте во сколько обходится  содержание кота Лукаса Олегу в месяц по заданной таблице, с учётом денег, потраченных на корм </a:t>
            </a:r>
            <a:r>
              <a:rPr lang="en-US" sz="2300" dirty="0" smtClean="0"/>
              <a:t>Purina Pro</a:t>
            </a:r>
            <a:r>
              <a:rPr lang="ru-RU" sz="2300" dirty="0" smtClean="0"/>
              <a:t>. </a:t>
            </a:r>
            <a:r>
              <a:rPr lang="ru-RU" sz="2000" dirty="0" smtClean="0"/>
              <a:t>(Таблица кормов)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6423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538032" y="191441"/>
            <a:ext cx="33664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prstClr val="black"/>
                </a:solidFill>
              </a:rPr>
              <a:t>Таблица кормов</a:t>
            </a:r>
            <a:endParaRPr lang="ru-RU" sz="3600" dirty="0">
              <a:solidFill>
                <a:prstClr val="black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47" y="2060848"/>
            <a:ext cx="6064877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08018"/>
            <a:ext cx="21526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901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8680"/>
          </a:xfrm>
        </p:spPr>
        <p:txBody>
          <a:bodyPr/>
          <a:lstStyle/>
          <a:p>
            <a:pPr algn="l"/>
            <a:r>
              <a:rPr lang="ru-RU" sz="3200" dirty="0" smtClean="0"/>
              <a:t>Пример задачи: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214769"/>
            <a:ext cx="4752528" cy="206210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prstClr val="black"/>
                </a:solidFill>
              </a:rPr>
              <a:t>Кот Лукас – домашний кот, породы британец. Ему 7 лет и весит он 8 кг, что считается нормальным для него весом, и он очень любит кушать. У кота есть хозяин Олег,  который отвечает за него, ухаживает за котом. Котам необходимо покупать сухой корм соответственно с их возрастом и массой, а также породой. 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5181" y="980728"/>
            <a:ext cx="3618748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1. Помогите Олегу выбрать корм, который подойдёт для кота Лукаса.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39951" y="2276872"/>
            <a:ext cx="4752529" cy="86177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</a:rPr>
              <a:t>у</a:t>
            </a:r>
            <a:r>
              <a:rPr lang="ru-RU" sz="1400" dirty="0" smtClean="0">
                <a:solidFill>
                  <a:prstClr val="black"/>
                </a:solidFill>
              </a:rPr>
              <a:t>ниверсальный – предназначен для любой породы</a:t>
            </a:r>
          </a:p>
          <a:p>
            <a:r>
              <a:rPr lang="ru-RU" sz="1400" dirty="0" smtClean="0"/>
              <a:t>Напишите ответ. Аргументируйте свой выбор</a:t>
            </a:r>
            <a:r>
              <a:rPr lang="ru-RU" sz="2200" dirty="0" smtClean="0"/>
              <a:t>.</a:t>
            </a:r>
            <a:endParaRPr lang="ru-RU" sz="22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89" y="1967947"/>
            <a:ext cx="3515458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136407" y="3068960"/>
            <a:ext cx="4756073" cy="178510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prstClr val="black"/>
                </a:solidFill>
              </a:rPr>
              <a:t>2. У каждого корма есть инструкция по тому, как необходимо наиболее правильно кормить животное. На основе выбранного вами корма ранее, изучите  картинки ниже и посчитайте, сколько грамм необходимо оставить корма на 7 дней, если Олег уедет к бабушке в </a:t>
            </a:r>
            <a:r>
              <a:rPr lang="ru-RU" sz="1400" dirty="0" smtClean="0">
                <a:solidFill>
                  <a:prstClr val="black"/>
                </a:solidFill>
              </a:rPr>
              <a:t>деревню. (Таблица 1)</a:t>
            </a:r>
            <a:endParaRPr lang="ru-RU" sz="14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408" y="4949788"/>
            <a:ext cx="2788678" cy="1647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086" y="5020749"/>
            <a:ext cx="1905414" cy="1576604"/>
          </a:xfrm>
          <a:prstGeom prst="rect">
            <a:avLst/>
          </a:prstGeom>
          <a:solidFill>
            <a:srgbClr val="00B050"/>
          </a:solidFill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305181" y="4308007"/>
            <a:ext cx="3587466" cy="246221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1400" dirty="0" smtClean="0"/>
              <a:t>3. Олег очень любит своего кота, а значит, что он поддерживает и следит за его здоровьем. Для того чтобы кот всегда был здоров, необходимо регулярно давать ему витамины, водить к ветеринару раз в месяц, а также мыть один раз в два месяца. Посчитайте во сколько обходится  содержание кота Лукаса Олегу в месяц по заданной таблице, с учётом денег, потраченных на корм </a:t>
            </a:r>
            <a:r>
              <a:rPr lang="en-US" sz="1400" dirty="0" smtClean="0"/>
              <a:t>Purina Pro</a:t>
            </a:r>
            <a:r>
              <a:rPr lang="ru-RU" sz="1400" dirty="0" smtClean="0"/>
              <a:t>. (Таблица кормов)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2974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538032" y="191441"/>
            <a:ext cx="35092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prstClr val="black"/>
                </a:solidFill>
              </a:rPr>
              <a:t>Примеры тем </a:t>
            </a:r>
            <a:endParaRPr lang="ru-RU" sz="3600" b="1" dirty="0">
              <a:solidFill>
                <a:prstClr val="black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887567"/>
              </p:ext>
            </p:extLst>
          </p:nvPr>
        </p:nvGraphicFramePr>
        <p:xfrm>
          <a:off x="755576" y="1484784"/>
          <a:ext cx="7776864" cy="4887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8498"/>
                <a:gridCol w="4538366"/>
              </a:tblGrid>
              <a:tr h="864096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Тема из курса математики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Применение знаний по данной теме в жизни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Координатные оси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Попадание шпаргалки на определенную парту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Графики функций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Зависимость количества пользователей от средств потраченных на рекламу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Синус, косинус, тангенс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Посадка деревьев и расчёт тени от забора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Простейшие параметрические уравнения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Расчёт стоимости коммунальных услуг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262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4" name="AutoShape 2" descr="https://ds03.infourok.ru/uploads/ex/12ae/0001c05d-7ce7a856/img15.jpg"/>
          <p:cNvSpPr>
            <a:spLocks noChangeAspect="1" noChangeArrowheads="1"/>
          </p:cNvSpPr>
          <p:nvPr/>
        </p:nvSpPr>
        <p:spPr bwMode="auto">
          <a:xfrm>
            <a:off x="157606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ds03.infourok.ru/uploads/ex/12ae/0001c05d-7ce7a856/img15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0" name="AutoShape 2" descr="дисней-путь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00" y="1542197"/>
            <a:ext cx="7669576" cy="472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49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4" y="1515281"/>
            <a:ext cx="7555666" cy="485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911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234</TotalTime>
  <Words>844</Words>
  <Application>Microsoft Office PowerPoint</Application>
  <PresentationFormat>Экран (4:3)</PresentationFormat>
  <Paragraphs>79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Исполнительная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 задачи: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школа</dc:creator>
  <cp:lastModifiedBy>школа</cp:lastModifiedBy>
  <cp:revision>16</cp:revision>
  <dcterms:created xsi:type="dcterms:W3CDTF">2024-08-21T18:29:58Z</dcterms:created>
  <dcterms:modified xsi:type="dcterms:W3CDTF">2024-08-21T22:34:40Z</dcterms:modified>
</cp:coreProperties>
</file>