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0" r:id="rId2"/>
    <p:sldId id="309" r:id="rId3"/>
    <p:sldId id="268" r:id="rId4"/>
    <p:sldId id="266" r:id="rId5"/>
    <p:sldId id="257" r:id="rId6"/>
    <p:sldId id="267" r:id="rId7"/>
    <p:sldId id="259" r:id="rId8"/>
    <p:sldId id="260" r:id="rId9"/>
    <p:sldId id="270" r:id="rId10"/>
    <p:sldId id="283" r:id="rId11"/>
    <p:sldId id="289" r:id="rId12"/>
    <p:sldId id="261" r:id="rId13"/>
    <p:sldId id="262" r:id="rId14"/>
    <p:sldId id="263" r:id="rId15"/>
    <p:sldId id="264" r:id="rId16"/>
    <p:sldId id="265" r:id="rId17"/>
    <p:sldId id="288" r:id="rId18"/>
    <p:sldId id="272" r:id="rId19"/>
    <p:sldId id="292" r:id="rId20"/>
    <p:sldId id="293" r:id="rId21"/>
    <p:sldId id="294" r:id="rId22"/>
    <p:sldId id="295" r:id="rId23"/>
    <p:sldId id="296" r:id="rId24"/>
    <p:sldId id="297" r:id="rId25"/>
    <p:sldId id="298" r:id="rId26"/>
    <p:sldId id="299" r:id="rId27"/>
    <p:sldId id="302" r:id="rId28"/>
    <p:sldId id="303" r:id="rId29"/>
    <p:sldId id="304" r:id="rId30"/>
    <p:sldId id="306" r:id="rId31"/>
    <p:sldId id="286" r:id="rId32"/>
    <p:sldId id="287" r:id="rId33"/>
    <p:sldId id="290" r:id="rId34"/>
    <p:sldId id="291" r:id="rId35"/>
    <p:sldId id="307" r:id="rId3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48DEB"/>
    <a:srgbClr val="CC9B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91" autoAdjust="0"/>
    <p:restoredTop sz="94747" autoAdjust="0"/>
  </p:normalViewPr>
  <p:slideViewPr>
    <p:cSldViewPr>
      <p:cViewPr varScale="1">
        <p:scale>
          <a:sx n="51" d="100"/>
          <a:sy n="51" d="100"/>
        </p:scale>
        <p:origin x="-1286" y="-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EBC02-9807-4936-9E5B-3F642289FDA6}" type="datetimeFigureOut">
              <a:rPr lang="ru-RU" smtClean="0"/>
              <a:pPr/>
              <a:t>11.12.2018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AF5CA-6DAF-4117-BEE3-2106DB3CD5D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EBC02-9807-4936-9E5B-3F642289FDA6}" type="datetimeFigureOut">
              <a:rPr lang="ru-RU" smtClean="0"/>
              <a:pPr/>
              <a:t>11.12.2018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AF5CA-6DAF-4117-BEE3-2106DB3CD5D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EBC02-9807-4936-9E5B-3F642289FDA6}" type="datetimeFigureOut">
              <a:rPr lang="ru-RU" smtClean="0"/>
              <a:pPr/>
              <a:t>11.12.2018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AF5CA-6DAF-4117-BEE3-2106DB3CD5D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EBC02-9807-4936-9E5B-3F642289FDA6}" type="datetimeFigureOut">
              <a:rPr lang="ru-RU" smtClean="0"/>
              <a:pPr/>
              <a:t>11.12.2018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AF5CA-6DAF-4117-BEE3-2106DB3CD5D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EBC02-9807-4936-9E5B-3F642289FDA6}" type="datetimeFigureOut">
              <a:rPr lang="ru-RU" smtClean="0"/>
              <a:pPr/>
              <a:t>11.12.2018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AF5CA-6DAF-4117-BEE3-2106DB3CD5D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EBC02-9807-4936-9E5B-3F642289FDA6}" type="datetimeFigureOut">
              <a:rPr lang="ru-RU" smtClean="0"/>
              <a:pPr/>
              <a:t>11.12.2018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AF5CA-6DAF-4117-BEE3-2106DB3CD5D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EBC02-9807-4936-9E5B-3F642289FDA6}" type="datetimeFigureOut">
              <a:rPr lang="ru-RU" smtClean="0"/>
              <a:pPr/>
              <a:t>11.12.2018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AF5CA-6DAF-4117-BEE3-2106DB3CD5D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EBC02-9807-4936-9E5B-3F642289FDA6}" type="datetimeFigureOut">
              <a:rPr lang="ru-RU" smtClean="0"/>
              <a:pPr/>
              <a:t>11.12.2018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AF5CA-6DAF-4117-BEE3-2106DB3CD5D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EBC02-9807-4936-9E5B-3F642289FDA6}" type="datetimeFigureOut">
              <a:rPr lang="ru-RU" smtClean="0"/>
              <a:pPr/>
              <a:t>11.12.2018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AF5CA-6DAF-4117-BEE3-2106DB3CD5D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EBC02-9807-4936-9E5B-3F642289FDA6}" type="datetimeFigureOut">
              <a:rPr lang="ru-RU" smtClean="0"/>
              <a:pPr/>
              <a:t>11.12.2018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AF5CA-6DAF-4117-BEE3-2106DB3CD5D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EBC02-9807-4936-9E5B-3F642289FDA6}" type="datetimeFigureOut">
              <a:rPr lang="ru-RU" smtClean="0"/>
              <a:pPr/>
              <a:t>11.12.2018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AF5CA-6DAF-4117-BEE3-2106DB3CD5D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DEBC02-9807-4936-9E5B-3F642289FDA6}" type="datetimeFigureOut">
              <a:rPr lang="ru-RU" smtClean="0"/>
              <a:pPr/>
              <a:t>11.12.2018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DAF5CA-6DAF-4117-BEE3-2106DB3CD5D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692696"/>
            <a:ext cx="7772400" cy="2520280"/>
          </a:xfrm>
        </p:spPr>
        <p:txBody>
          <a:bodyPr>
            <a:normAutofit fontScale="90000"/>
          </a:bodyPr>
          <a:lstStyle/>
          <a:p>
            <a:r>
              <a:rPr lang="ru-RU" sz="5300" b="1" dirty="0" smtClean="0">
                <a:solidFill>
                  <a:srgbClr val="7030A0"/>
                </a:solidFill>
                <a:latin typeface="Cambria" pitchFamily="18" charset="0"/>
              </a:rPr>
              <a:t/>
            </a:r>
            <a:br>
              <a:rPr lang="ru-RU" sz="5300" b="1" dirty="0" smtClean="0">
                <a:solidFill>
                  <a:srgbClr val="7030A0"/>
                </a:solidFill>
                <a:latin typeface="Cambria" pitchFamily="18" charset="0"/>
              </a:rPr>
            </a:br>
            <a:r>
              <a:rPr lang="ru-RU" sz="5300" b="1" dirty="0" smtClean="0">
                <a:solidFill>
                  <a:srgbClr val="7030A0"/>
                </a:solidFill>
                <a:latin typeface="Cambria" pitchFamily="18" charset="0"/>
              </a:rPr>
              <a:t>викторина</a:t>
            </a:r>
            <a:r>
              <a:rPr lang="ru-RU" sz="6700" b="1" i="1" dirty="0" smtClean="0">
                <a:solidFill>
                  <a:srgbClr val="7030A0"/>
                </a:solidFill>
                <a:latin typeface="Cambria" pitchFamily="18" charset="0"/>
              </a:rPr>
              <a:t/>
            </a:r>
            <a:br>
              <a:rPr lang="ru-RU" sz="6700" b="1" i="1" dirty="0" smtClean="0">
                <a:solidFill>
                  <a:srgbClr val="7030A0"/>
                </a:solidFill>
                <a:latin typeface="Cambria" pitchFamily="18" charset="0"/>
              </a:rPr>
            </a:br>
            <a:r>
              <a:rPr lang="ru-RU" sz="6700" b="1" i="1" dirty="0" smtClean="0">
                <a:solidFill>
                  <a:srgbClr val="7030A0"/>
                </a:solidFill>
                <a:latin typeface="Cambria" pitchFamily="18" charset="0"/>
              </a:rPr>
              <a:t>«</a:t>
            </a:r>
            <a:r>
              <a:rPr lang="ru-RU" sz="6700" b="1" i="1" dirty="0" smtClean="0">
                <a:solidFill>
                  <a:srgbClr val="7030A0"/>
                </a:solidFill>
                <a:latin typeface="Cambria" pitchFamily="18" charset="0"/>
              </a:rPr>
              <a:t>Знатоки ПДД»</a:t>
            </a:r>
            <a:r>
              <a:rPr lang="ru-RU" sz="9600" b="1" i="1" dirty="0" smtClean="0">
                <a:solidFill>
                  <a:srgbClr val="7030A0"/>
                </a:solidFill>
                <a:latin typeface="Cambria" pitchFamily="18" charset="0"/>
              </a:rPr>
              <a:t/>
            </a:r>
            <a:br>
              <a:rPr lang="ru-RU" sz="9600" b="1" i="1" dirty="0" smtClean="0">
                <a:solidFill>
                  <a:srgbClr val="7030A0"/>
                </a:solidFill>
                <a:latin typeface="Cambria" pitchFamily="18" charset="0"/>
              </a:rPr>
            </a:br>
            <a:r>
              <a:rPr lang="ru-RU" b="1" i="1" dirty="0" smtClean="0">
                <a:solidFill>
                  <a:srgbClr val="7030A0"/>
                </a:solidFill>
                <a:latin typeface="Cambria" pitchFamily="18" charset="0"/>
              </a:rPr>
              <a:t> </a:t>
            </a:r>
            <a:r>
              <a:rPr lang="ru-RU" sz="3100" b="1" dirty="0" smtClean="0">
                <a:solidFill>
                  <a:srgbClr val="7030A0"/>
                </a:solidFill>
                <a:latin typeface="Cambria" pitchFamily="18" charset="0"/>
              </a:rPr>
              <a:t>зачетная работа  </a:t>
            </a:r>
            <a:r>
              <a:rPr lang="ru-RU" sz="3100" b="1" smtClean="0">
                <a:solidFill>
                  <a:srgbClr val="7030A0"/>
                </a:solidFill>
                <a:latin typeface="Cambria" pitchFamily="18" charset="0"/>
              </a:rPr>
              <a:t>по теме </a:t>
            </a:r>
            <a:br>
              <a:rPr lang="ru-RU" sz="3100" b="1" smtClean="0">
                <a:solidFill>
                  <a:srgbClr val="7030A0"/>
                </a:solidFill>
                <a:latin typeface="Cambria" pitchFamily="18" charset="0"/>
              </a:rPr>
            </a:br>
            <a:r>
              <a:rPr lang="ru-RU" sz="3100" b="1" smtClean="0">
                <a:solidFill>
                  <a:srgbClr val="7030A0"/>
                </a:solidFill>
                <a:latin typeface="Cambria" pitchFamily="18" charset="0"/>
              </a:rPr>
              <a:t>«</a:t>
            </a:r>
            <a:r>
              <a:rPr lang="ru-RU" sz="3100" b="1" dirty="0" smtClean="0">
                <a:solidFill>
                  <a:srgbClr val="7030A0"/>
                </a:solidFill>
                <a:latin typeface="Cambria" pitchFamily="18" charset="0"/>
              </a:rPr>
              <a:t>Правила </a:t>
            </a:r>
            <a:r>
              <a:rPr lang="ru-RU" sz="3100" b="1" smtClean="0">
                <a:solidFill>
                  <a:srgbClr val="7030A0"/>
                </a:solidFill>
                <a:latin typeface="Cambria" pitchFamily="18" charset="0"/>
              </a:rPr>
              <a:t>дорожного движения» </a:t>
            </a:r>
            <a:br>
              <a:rPr lang="ru-RU" sz="3100" b="1" smtClean="0">
                <a:solidFill>
                  <a:srgbClr val="7030A0"/>
                </a:solidFill>
                <a:latin typeface="Cambria" pitchFamily="18" charset="0"/>
              </a:rPr>
            </a:br>
            <a:r>
              <a:rPr lang="ru-RU" sz="3100" b="1" smtClean="0">
                <a:solidFill>
                  <a:srgbClr val="7030A0"/>
                </a:solidFill>
                <a:latin typeface="Cambria" pitchFamily="18" charset="0"/>
              </a:rPr>
              <a:t>к </a:t>
            </a:r>
            <a:r>
              <a:rPr lang="ru-RU" sz="3100" b="1" dirty="0" smtClean="0">
                <a:solidFill>
                  <a:srgbClr val="7030A0"/>
                </a:solidFill>
                <a:latin typeface="Cambria" pitchFamily="18" charset="0"/>
              </a:rPr>
              <a:t>программе дополнительного образования «</a:t>
            </a:r>
            <a:r>
              <a:rPr lang="ru-RU" sz="3100" b="1" dirty="0" err="1" smtClean="0">
                <a:solidFill>
                  <a:srgbClr val="7030A0"/>
                </a:solidFill>
                <a:latin typeface="Cambria" pitchFamily="18" charset="0"/>
              </a:rPr>
              <a:t>Велошкола</a:t>
            </a:r>
            <a:r>
              <a:rPr lang="ru-RU" sz="3100" b="1" dirty="0" smtClean="0">
                <a:solidFill>
                  <a:srgbClr val="7030A0"/>
                </a:solidFill>
                <a:latin typeface="Cambria" pitchFamily="18" charset="0"/>
              </a:rPr>
              <a:t> </a:t>
            </a:r>
            <a:r>
              <a:rPr lang="en-US" sz="3100" b="1" dirty="0" smtClean="0">
                <a:solidFill>
                  <a:srgbClr val="7030A0"/>
                </a:solidFill>
                <a:latin typeface="Cambria" pitchFamily="18" charset="0"/>
              </a:rPr>
              <a:t>KIDs</a:t>
            </a:r>
            <a:r>
              <a:rPr lang="ru-RU" sz="3100" b="1" dirty="0" smtClean="0">
                <a:solidFill>
                  <a:srgbClr val="7030A0"/>
                </a:solidFill>
                <a:latin typeface="Cambria" pitchFamily="18" charset="0"/>
              </a:rPr>
              <a:t>»</a:t>
            </a:r>
            <a:endParaRPr lang="ru-RU" sz="31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31640" y="4797152"/>
            <a:ext cx="6400800" cy="1752600"/>
          </a:xfrm>
        </p:spPr>
        <p:txBody>
          <a:bodyPr>
            <a:normAutofit/>
          </a:bodyPr>
          <a:lstStyle/>
          <a:p>
            <a:pPr algn="r"/>
            <a:r>
              <a:rPr lang="ru-RU" b="1" dirty="0" smtClean="0">
                <a:solidFill>
                  <a:srgbClr val="7030A0"/>
                </a:solidFill>
                <a:latin typeface="Cambria" pitchFamily="18" charset="0"/>
              </a:rPr>
              <a:t> </a:t>
            </a:r>
            <a:r>
              <a:rPr lang="ru-RU" sz="2200" b="1" dirty="0" smtClean="0">
                <a:solidFill>
                  <a:srgbClr val="7030A0"/>
                </a:solidFill>
                <a:latin typeface="Cambria" pitchFamily="18" charset="0"/>
              </a:rPr>
              <a:t>Выполнил: Дмитрий Колосов, педагог Дворца творчества, детей и молодежи Озерского городского  округа</a:t>
            </a:r>
            <a:endParaRPr lang="ru-RU" sz="22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00034" y="285728"/>
            <a:ext cx="5457836" cy="571504"/>
          </a:xfrm>
        </p:spPr>
        <p:txBody>
          <a:bodyPr>
            <a:normAutofit/>
          </a:bodyPr>
          <a:lstStyle/>
          <a:p>
            <a:r>
              <a:rPr lang="ru-RU" sz="1800" b="1" i="1" dirty="0" smtClean="0">
                <a:solidFill>
                  <a:srgbClr val="00B0F0"/>
                </a:solidFill>
              </a:rPr>
              <a:t>Викторина по ПДД</a:t>
            </a:r>
            <a:endParaRPr lang="ru-RU" sz="1800" b="1" i="1" dirty="0">
              <a:solidFill>
                <a:srgbClr val="00B0F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357422" y="1000108"/>
            <a:ext cx="5214942" cy="1752600"/>
          </a:xfrm>
        </p:spPr>
        <p:txBody>
          <a:bodyPr>
            <a:normAutofit fontScale="47500" lnSpcReduction="20000"/>
          </a:bodyPr>
          <a:lstStyle/>
          <a:p>
            <a:r>
              <a:rPr lang="ru-RU" sz="10300" b="1" i="1" dirty="0" smtClean="0">
                <a:solidFill>
                  <a:srgbClr val="7030A0"/>
                </a:solidFill>
                <a:latin typeface="Cambria" pitchFamily="18" charset="0"/>
              </a:rPr>
              <a:t>«Знатоки ПДД»</a:t>
            </a:r>
          </a:p>
          <a:p>
            <a:r>
              <a:rPr lang="ru-RU" dirty="0" smtClean="0"/>
              <a:t>2 класс</a:t>
            </a:r>
            <a:endParaRPr lang="ru-RU" dirty="0"/>
          </a:p>
        </p:txBody>
      </p:sp>
      <p:pic>
        <p:nvPicPr>
          <p:cNvPr id="5" name="Рисунок 4" descr="http://svetlograd-info.ru/images/1%2835%29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52" y="2000240"/>
            <a:ext cx="6332542" cy="4500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48DEB">
            <a:alpha val="33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58148" y="274638"/>
            <a:ext cx="828652" cy="11430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285728"/>
            <a:ext cx="8072462" cy="4357742"/>
          </a:xfrm>
        </p:spPr>
        <p:txBody>
          <a:bodyPr>
            <a:normAutofit/>
          </a:bodyPr>
          <a:lstStyle/>
          <a:p>
            <a:pPr lvl="0"/>
            <a:r>
              <a:rPr lang="ru-RU" dirty="0"/>
              <a:t> 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Город, в котором с тобой мы живем,</a:t>
            </a:r>
            <a:b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Можно по праву сравнить с букварем</a:t>
            </a:r>
            <a:b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Азбукой улиц и наших дорог</a:t>
            </a:r>
            <a:b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Город дает нам все время урок.</a:t>
            </a:r>
            <a:b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Вот она, азбука – над головой:</a:t>
            </a:r>
            <a:b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Знаки развешаны вдоль мостовой.</a:t>
            </a:r>
            <a:b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Азбуку города помни всегда,</a:t>
            </a:r>
            <a:b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Чтоб не случилась с тобою беда.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endParaRPr lang="ru-RU" dirty="0"/>
          </a:p>
        </p:txBody>
      </p:sp>
      <p:pic>
        <p:nvPicPr>
          <p:cNvPr id="4" name="Рисунок 3" descr="http://svetlograd-info.ru/images/1%2825%29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16600" y="3886200"/>
            <a:ext cx="3327400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2 команды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1400172"/>
          </a:xfrm>
        </p:spPr>
        <p:txBody>
          <a:bodyPr>
            <a:normAutofit/>
          </a:bodyPr>
          <a:lstStyle/>
          <a:p>
            <a:r>
              <a:rPr lang="ru-RU" sz="5400" b="1" dirty="0" smtClean="0">
                <a:solidFill>
                  <a:srgbClr val="FF0000"/>
                </a:solidFill>
              </a:rPr>
              <a:t>Светофор </a:t>
            </a:r>
            <a:endParaRPr lang="ru-RU" sz="5400" b="1" dirty="0">
              <a:solidFill>
                <a:srgbClr val="FF0000"/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1257296"/>
          </a:xfrm>
        </p:spPr>
        <p:txBody>
          <a:bodyPr>
            <a:normAutofit/>
          </a:bodyPr>
          <a:lstStyle/>
          <a:p>
            <a:r>
              <a:rPr lang="ru-RU" sz="5400" b="1" dirty="0" smtClean="0">
                <a:solidFill>
                  <a:srgbClr val="00B050"/>
                </a:solidFill>
              </a:rPr>
              <a:t>Свисток </a:t>
            </a:r>
            <a:endParaRPr lang="ru-RU" sz="5400" b="1" dirty="0">
              <a:solidFill>
                <a:srgbClr val="00B050"/>
              </a:solidFill>
            </a:endParaRPr>
          </a:p>
        </p:txBody>
      </p:sp>
      <p:pic>
        <p:nvPicPr>
          <p:cNvPr id="6" name="Рисунок 5" descr="http://svetlograd-info.ru/images/1%2826%29.jpg"/>
          <p:cNvPicPr/>
          <p:nvPr/>
        </p:nvPicPr>
        <p:blipFill>
          <a:blip r:embed="rId2" cstate="print">
            <a:lum/>
          </a:blip>
          <a:srcRect/>
          <a:stretch>
            <a:fillRect/>
          </a:stretch>
        </p:blipFill>
        <p:spPr bwMode="auto">
          <a:xfrm>
            <a:off x="571472" y="2714620"/>
            <a:ext cx="2928958" cy="3857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0" name="Picture 2" descr="http://www.seron.com/assets/images/whistle-neon-green-m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6250" y="3071810"/>
            <a:ext cx="4857750" cy="2857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>
                <a:solidFill>
                  <a:srgbClr val="00B0F0"/>
                </a:solidFill>
              </a:rPr>
              <a:t>1 раунд «Верю- не верю»</a:t>
            </a:r>
            <a:endParaRPr lang="ru-RU" b="1" i="1" dirty="0">
              <a:solidFill>
                <a:srgbClr val="00B0F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971544"/>
          </a:xfrm>
        </p:spPr>
        <p:txBody>
          <a:bodyPr>
            <a:normAutofit/>
          </a:bodyPr>
          <a:lstStyle/>
          <a:p>
            <a:r>
              <a:rPr lang="ru-RU" dirty="0" smtClean="0"/>
              <a:t>Отвечаем только этими словами.</a:t>
            </a:r>
          </a:p>
        </p:txBody>
      </p:sp>
      <p:pic>
        <p:nvPicPr>
          <p:cNvPr id="4" name="Рисунок 3" descr="article54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5984" y="2357430"/>
            <a:ext cx="4163082" cy="40202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6828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B050"/>
                </a:solidFill>
              </a:rPr>
              <a:t>Вопросы 1 команде </a:t>
            </a:r>
            <a:endParaRPr lang="ru-RU" dirty="0">
              <a:solidFill>
                <a:srgbClr val="00B05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785794"/>
            <a:ext cx="8229600" cy="5840435"/>
          </a:xfrm>
        </p:spPr>
        <p:txBody>
          <a:bodyPr>
            <a:normAutofit fontScale="62500" lnSpcReduction="20000"/>
          </a:bodyPr>
          <a:lstStyle/>
          <a:p>
            <a:r>
              <a:rPr lang="ru-RU" dirty="0" smtClean="0"/>
              <a:t> </a:t>
            </a:r>
            <a:r>
              <a:rPr lang="ru-RU" dirty="0"/>
              <a:t>В штате Флорида и сейчас существует закон, который разрешает обезьянам водить </a:t>
            </a:r>
            <a:r>
              <a:rPr lang="ru-RU" dirty="0" smtClean="0"/>
              <a:t>автомобиль</a:t>
            </a:r>
            <a:r>
              <a:rPr lang="ru-RU" dirty="0"/>
              <a:t>?</a:t>
            </a:r>
          </a:p>
          <a:p>
            <a:r>
              <a:rPr lang="ru-RU" dirty="0">
                <a:solidFill>
                  <a:srgbClr val="00B050"/>
                </a:solidFill>
              </a:rPr>
              <a:t>Ответ:  Нет (он, наоборот, запрещает).</a:t>
            </a:r>
          </a:p>
          <a:p>
            <a:r>
              <a:rPr lang="ru-RU" dirty="0" smtClean="0"/>
              <a:t> </a:t>
            </a:r>
            <a:r>
              <a:rPr lang="ru-RU" dirty="0"/>
              <a:t>В Калифорнии женщине, одетой в домашний халат,  нельзя водить автомобиль?</a:t>
            </a:r>
          </a:p>
          <a:p>
            <a:r>
              <a:rPr lang="ru-RU" dirty="0">
                <a:solidFill>
                  <a:srgbClr val="00B050"/>
                </a:solidFill>
              </a:rPr>
              <a:t>Ответ: Да.</a:t>
            </a:r>
          </a:p>
          <a:p>
            <a:r>
              <a:rPr lang="ru-RU" dirty="0" smtClean="0"/>
              <a:t> </a:t>
            </a:r>
            <a:r>
              <a:rPr lang="ru-RU" dirty="0"/>
              <a:t>Таксистам некоторых городов штата Нью-Мексико нельзя силой заталкивать своих </a:t>
            </a:r>
            <a:r>
              <a:rPr lang="ru-RU" dirty="0" smtClean="0"/>
              <a:t>пассажиров </a:t>
            </a:r>
            <a:r>
              <a:rPr lang="ru-RU" dirty="0"/>
              <a:t>в автомобиль?</a:t>
            </a:r>
          </a:p>
          <a:p>
            <a:r>
              <a:rPr lang="ru-RU" dirty="0">
                <a:solidFill>
                  <a:srgbClr val="00B050"/>
                </a:solidFill>
              </a:rPr>
              <a:t>Ответ: Да.</a:t>
            </a:r>
          </a:p>
          <a:p>
            <a:r>
              <a:rPr lang="ru-RU" dirty="0" smtClean="0"/>
              <a:t> </a:t>
            </a:r>
            <a:r>
              <a:rPr lang="ru-RU" dirty="0"/>
              <a:t>В Оклахоме существует разрешение 90-лет­ней давности, которое позволяет перевозить мел­кие породы лошадей на задних сиденьях лег­ковых автомобилей?</a:t>
            </a:r>
          </a:p>
          <a:p>
            <a:r>
              <a:rPr lang="ru-RU" dirty="0">
                <a:solidFill>
                  <a:srgbClr val="00B050"/>
                </a:solidFill>
              </a:rPr>
              <a:t>Ответ: Нет (он, наоборот, запрещает).</a:t>
            </a:r>
          </a:p>
          <a:p>
            <a:r>
              <a:rPr lang="ru-RU" dirty="0" smtClean="0"/>
              <a:t> </a:t>
            </a:r>
            <a:r>
              <a:rPr lang="ru-RU" dirty="0"/>
              <a:t>В далёкой Индии во время езды на слоне ночью обязательно нужно на хвост животному повесить фонарь?</a:t>
            </a:r>
          </a:p>
          <a:p>
            <a:r>
              <a:rPr lang="ru-RU" dirty="0">
                <a:solidFill>
                  <a:srgbClr val="00B050"/>
                </a:solidFill>
              </a:rPr>
              <a:t>Ответ: Да.</a:t>
            </a:r>
          </a:p>
          <a:p>
            <a:r>
              <a:rPr lang="ru-RU" dirty="0" smtClean="0"/>
              <a:t>.</a:t>
            </a:r>
            <a:endParaRPr lang="ru-RU" dirty="0"/>
          </a:p>
          <a:p>
            <a:r>
              <a:rPr lang="ru-RU" dirty="0" smtClean="0"/>
              <a:t> </a:t>
            </a:r>
            <a:r>
              <a:rPr lang="ru-RU" dirty="0"/>
              <a:t>В Рио-де-Жанейро полицейские могут заклеивать стекла некоторых автомашин большими плакатами? </a:t>
            </a:r>
          </a:p>
          <a:p>
            <a:r>
              <a:rPr lang="ru-RU" dirty="0">
                <a:solidFill>
                  <a:srgbClr val="00B050"/>
                </a:solidFill>
              </a:rPr>
              <a:t>Ответ: Да (надпись гласит: «Здесь парковка запрещена</a:t>
            </a:r>
            <a:r>
              <a:rPr lang="ru-RU" dirty="0" smtClean="0">
                <a:solidFill>
                  <a:srgbClr val="00B050"/>
                </a:solidFill>
              </a:rPr>
              <a:t>»).</a:t>
            </a:r>
            <a:endParaRPr lang="ru-RU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Вопросы 2 команде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00108"/>
            <a:ext cx="8229600" cy="5126055"/>
          </a:xfrm>
        </p:spPr>
        <p:txBody>
          <a:bodyPr>
            <a:normAutofit fontScale="55000" lnSpcReduction="20000"/>
          </a:bodyPr>
          <a:lstStyle/>
          <a:p>
            <a:r>
              <a:rPr lang="ru-RU" dirty="0" smtClean="0"/>
              <a:t> Законы Германии разрешают управлять ав­томобилем не совсем трезвым водителям? </a:t>
            </a:r>
          </a:p>
          <a:p>
            <a:r>
              <a:rPr lang="ru-RU" dirty="0" smtClean="0">
                <a:solidFill>
                  <a:srgbClr val="FF0000"/>
                </a:solidFill>
              </a:rPr>
              <a:t>Ответ: Да</a:t>
            </a:r>
            <a:r>
              <a:rPr lang="ru-RU" dirty="0" smtClean="0"/>
              <a:t>.</a:t>
            </a:r>
          </a:p>
          <a:p>
            <a:r>
              <a:rPr lang="ru-RU" dirty="0" smtClean="0"/>
              <a:t> В городе Бейкер (он находится в штате Огайо), светофоры в некоторых местах имеют 4 цвета: крас­ный, желтый, зеленый и синий?</a:t>
            </a:r>
          </a:p>
          <a:p>
            <a:r>
              <a:rPr lang="ru-RU" dirty="0" smtClean="0">
                <a:solidFill>
                  <a:srgbClr val="FF0000"/>
                </a:solidFill>
              </a:rPr>
              <a:t>Ответ: Нет.</a:t>
            </a:r>
          </a:p>
          <a:p>
            <a:r>
              <a:rPr lang="ru-RU" dirty="0" smtClean="0"/>
              <a:t> В Германии на автострадах есть специальные пе­реходы для лягушек и жаб на случай голо­леда?</a:t>
            </a:r>
          </a:p>
          <a:p>
            <a:r>
              <a:rPr lang="ru-RU" dirty="0" smtClean="0">
                <a:solidFill>
                  <a:srgbClr val="FF0000"/>
                </a:solidFill>
              </a:rPr>
              <a:t>Ответ: Да (они представляет собой трубы под полотном дороги).</a:t>
            </a:r>
          </a:p>
          <a:p>
            <a:r>
              <a:rPr lang="ru-RU" dirty="0" smtClean="0"/>
              <a:t> Полицейским нескольких немецких городов можно забирать в некоторых случаях вещи из чужих автомобилей?</a:t>
            </a:r>
          </a:p>
          <a:p>
            <a:r>
              <a:rPr lang="ru-RU" dirty="0" smtClean="0">
                <a:solidFill>
                  <a:srgbClr val="FF0000"/>
                </a:solidFill>
              </a:rPr>
              <a:t>Ответ: Да. (если машина не закрыта – владелец вещей может потом вещи выкупить).</a:t>
            </a:r>
          </a:p>
          <a:p>
            <a:r>
              <a:rPr lang="ru-RU" dirty="0" smtClean="0"/>
              <a:t> В штате </a:t>
            </a:r>
            <a:r>
              <a:rPr lang="ru-RU" dirty="0" err="1" smtClean="0"/>
              <a:t>Монтана</a:t>
            </a:r>
            <a:r>
              <a:rPr lang="ru-RU" dirty="0" smtClean="0"/>
              <a:t> во время проезда по мостам через реки шириной -более 200м шофер и его пассажиры обязаны надевать спасательные круги?</a:t>
            </a:r>
          </a:p>
          <a:p>
            <a:r>
              <a:rPr lang="ru-RU" dirty="0" smtClean="0">
                <a:solidFill>
                  <a:srgbClr val="FF0000"/>
                </a:solidFill>
              </a:rPr>
              <a:t>Ответ: Нет.</a:t>
            </a:r>
          </a:p>
          <a:p>
            <a:r>
              <a:rPr lang="ru-RU" dirty="0" smtClean="0"/>
              <a:t>В Калифорнии водителей, которые </a:t>
            </a:r>
            <a:r>
              <a:rPr lang="ru-RU" dirty="0" err="1" smtClean="0"/>
              <a:t>превышаютско­рость</a:t>
            </a:r>
            <a:r>
              <a:rPr lang="ru-RU" dirty="0" smtClean="0"/>
              <a:t>, в принудительном порядке заставляют сходить на экскурсию морг?</a:t>
            </a:r>
          </a:p>
          <a:p>
            <a:r>
              <a:rPr lang="ru-RU" dirty="0" smtClean="0">
                <a:solidFill>
                  <a:srgbClr val="FF0000"/>
                </a:solidFill>
              </a:rPr>
              <a:t>Ответ: Да.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CC9B00"/>
                </a:solidFill>
              </a:rPr>
              <a:t>2 раунд. «Правила знаю!»</a:t>
            </a:r>
            <a:endParaRPr lang="ru-RU" b="1" dirty="0">
              <a:solidFill>
                <a:srgbClr val="CC9B00"/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/>
          </a:bodyPr>
          <a:lstStyle/>
          <a:p>
            <a:r>
              <a:rPr lang="ru-RU" dirty="0" smtClean="0"/>
              <a:t>Вставьте недостающие слова</a:t>
            </a:r>
            <a:endParaRPr lang="ru-RU" dirty="0"/>
          </a:p>
        </p:txBody>
      </p:sp>
      <p:sp>
        <p:nvSpPr>
          <p:cNvPr id="7" name="Содержимое 6"/>
          <p:cNvSpPr>
            <a:spLocks noGrp="1"/>
          </p:cNvSpPr>
          <p:nvPr>
            <p:ph sz="half" idx="2"/>
          </p:nvPr>
        </p:nvSpPr>
        <p:spPr>
          <a:xfrm>
            <a:off x="457200" y="2357429"/>
            <a:ext cx="4040188" cy="3768733"/>
          </a:xfrm>
          <a:solidFill>
            <a:srgbClr val="E48DEB">
              <a:alpha val="57000"/>
            </a:srgbClr>
          </a:solidFill>
        </p:spPr>
        <p:txBody>
          <a:bodyPr/>
          <a:lstStyle/>
          <a:p>
            <a:r>
              <a:rPr lang="ru-RU" b="1" i="1" dirty="0"/>
              <a:t>1. Переходите дорогу только </a:t>
            </a:r>
            <a:r>
              <a:rPr lang="ru-RU" b="1" i="1" dirty="0" smtClean="0"/>
              <a:t>по …</a:t>
            </a:r>
          </a:p>
          <a:p>
            <a:endParaRPr lang="ru-RU" b="1" i="1" dirty="0" smtClean="0"/>
          </a:p>
          <a:p>
            <a:endParaRPr lang="ru-RU" b="1" i="1" dirty="0" smtClean="0"/>
          </a:p>
          <a:p>
            <a:endParaRPr lang="ru-RU" b="1" i="1" dirty="0"/>
          </a:p>
          <a:p>
            <a:r>
              <a:rPr lang="ru-RU" b="1" i="1" dirty="0" smtClean="0"/>
              <a:t>2. </a:t>
            </a:r>
            <a:r>
              <a:rPr lang="ru-RU" b="1" i="1" dirty="0"/>
              <a:t>Не пугайте водителей, </a:t>
            </a:r>
            <a:r>
              <a:rPr lang="ru-RU" b="1" i="1" dirty="0" smtClean="0"/>
              <a:t>не   …  дорогу </a:t>
            </a:r>
            <a:r>
              <a:rPr lang="ru-RU" b="1" i="1" dirty="0"/>
              <a:t>перед автомобилями</a:t>
            </a:r>
            <a:r>
              <a:rPr lang="ru-RU" b="1" i="1" dirty="0" smtClean="0"/>
              <a:t>.</a:t>
            </a:r>
          </a:p>
          <a:p>
            <a:endParaRPr lang="ru-RU" dirty="0"/>
          </a:p>
          <a:p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92500"/>
          </a:bodyPr>
          <a:lstStyle/>
          <a:p>
            <a:r>
              <a:rPr lang="ru-RU" dirty="0" smtClean="0"/>
              <a:t>Вставьте недостающие слова</a:t>
            </a:r>
          </a:p>
        </p:txBody>
      </p:sp>
      <p:sp>
        <p:nvSpPr>
          <p:cNvPr id="9" name="Содержимое 8"/>
          <p:cNvSpPr>
            <a:spLocks noGrp="1"/>
          </p:cNvSpPr>
          <p:nvPr>
            <p:ph sz="quarter" idx="4"/>
          </p:nvPr>
        </p:nvSpPr>
        <p:spPr>
          <a:xfrm>
            <a:off x="4645025" y="2357429"/>
            <a:ext cx="4041775" cy="3768733"/>
          </a:xfrm>
          <a:solidFill>
            <a:srgbClr val="92D050">
              <a:alpha val="46000"/>
            </a:srgbClr>
          </a:solidFill>
        </p:spPr>
        <p:txBody>
          <a:bodyPr/>
          <a:lstStyle/>
          <a:p>
            <a:r>
              <a:rPr lang="ru-RU" b="1" i="1" dirty="0" smtClean="0"/>
              <a:t>1.Переходя </a:t>
            </a:r>
            <a:r>
              <a:rPr lang="ru-RU" b="1" i="1" dirty="0"/>
              <a:t>дорогу, обязательно сначала посмотри </a:t>
            </a:r>
            <a:r>
              <a:rPr lang="ru-RU" b="1" i="1" dirty="0" smtClean="0"/>
              <a:t>…, </a:t>
            </a:r>
            <a:r>
              <a:rPr lang="ru-RU" b="1" i="1" dirty="0"/>
              <a:t>а дойдя до середины дороги — </a:t>
            </a:r>
            <a:r>
              <a:rPr lang="ru-RU" b="1" i="1" dirty="0" smtClean="0"/>
              <a:t>….</a:t>
            </a:r>
          </a:p>
          <a:p>
            <a:endParaRPr lang="ru-RU" b="1" i="1" dirty="0" smtClean="0"/>
          </a:p>
          <a:p>
            <a:r>
              <a:rPr lang="ru-RU" b="1" i="1" dirty="0" smtClean="0"/>
              <a:t>2.Не </a:t>
            </a:r>
            <a:r>
              <a:rPr lang="ru-RU" b="1" i="1" dirty="0"/>
              <a:t>играйте на </a:t>
            </a:r>
            <a:r>
              <a:rPr lang="ru-RU" b="1" i="1" dirty="0" smtClean="0"/>
              <a:t>…..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571480"/>
            <a:ext cx="4038600" cy="5554683"/>
          </a:xfrm>
          <a:solidFill>
            <a:srgbClr val="E48DEB">
              <a:alpha val="34000"/>
            </a:srgbClr>
          </a:solidFill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dirty="0"/>
              <a:t>  </a:t>
            </a:r>
          </a:p>
          <a:p>
            <a:r>
              <a:rPr lang="ru-RU" dirty="0" smtClean="0"/>
              <a:t> </a:t>
            </a:r>
            <a:r>
              <a:rPr lang="ru-RU" dirty="0"/>
              <a:t>Разрешается ли водителю мопеда движение по пешеходным дорожкам? </a:t>
            </a:r>
            <a:endParaRPr lang="ru-RU" dirty="0" smtClean="0"/>
          </a:p>
          <a:p>
            <a:r>
              <a:rPr lang="ru-RU" dirty="0" smtClean="0">
                <a:solidFill>
                  <a:srgbClr val="00B050"/>
                </a:solidFill>
              </a:rPr>
              <a:t>(</a:t>
            </a:r>
            <a:r>
              <a:rPr lang="ru-RU" dirty="0">
                <a:solidFill>
                  <a:srgbClr val="00B050"/>
                </a:solidFill>
              </a:rPr>
              <a:t>не разрешается).</a:t>
            </a:r>
          </a:p>
          <a:p>
            <a:r>
              <a:rPr lang="ru-RU" dirty="0"/>
              <a:t>  </a:t>
            </a:r>
          </a:p>
          <a:p>
            <a:r>
              <a:rPr lang="ru-RU" dirty="0" smtClean="0"/>
              <a:t>Можно </a:t>
            </a:r>
            <a:r>
              <a:rPr lang="ru-RU" dirty="0"/>
              <a:t>ли велосипедисту ехать по дороге, если недалеко имеется велосипедная дорожка? </a:t>
            </a:r>
            <a:endParaRPr lang="ru-RU" dirty="0" smtClean="0"/>
          </a:p>
          <a:p>
            <a:r>
              <a:rPr lang="ru-RU" dirty="0" smtClean="0">
                <a:solidFill>
                  <a:srgbClr val="00B050"/>
                </a:solidFill>
              </a:rPr>
              <a:t>(</a:t>
            </a:r>
            <a:r>
              <a:rPr lang="ru-RU" dirty="0">
                <a:solidFill>
                  <a:srgbClr val="00B050"/>
                </a:solidFill>
              </a:rPr>
              <a:t>нет).</a:t>
            </a:r>
          </a:p>
          <a:p>
            <a:r>
              <a:rPr lang="ru-RU" dirty="0"/>
              <a:t> </a:t>
            </a:r>
          </a:p>
          <a:p>
            <a:r>
              <a:rPr lang="ru-RU" dirty="0" smtClean="0"/>
              <a:t> </a:t>
            </a:r>
            <a:r>
              <a:rPr lang="ru-RU" dirty="0"/>
              <a:t>Какой дорожный знак устанавливают вблизи школ? </a:t>
            </a:r>
            <a:endParaRPr lang="ru-RU" dirty="0" smtClean="0"/>
          </a:p>
          <a:p>
            <a:r>
              <a:rPr lang="ru-RU" dirty="0" smtClean="0">
                <a:solidFill>
                  <a:srgbClr val="00B050"/>
                </a:solidFill>
              </a:rPr>
              <a:t>(</a:t>
            </a:r>
            <a:r>
              <a:rPr lang="ru-RU" dirty="0">
                <a:solidFill>
                  <a:srgbClr val="00B050"/>
                </a:solidFill>
              </a:rPr>
              <a:t>дети).</a:t>
            </a:r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571480"/>
            <a:ext cx="4038600" cy="5554683"/>
          </a:xfrm>
          <a:solidFill>
            <a:srgbClr val="92D050">
              <a:alpha val="32000"/>
            </a:srgbClr>
          </a:solidFill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С какого возраста разрешено передвигаться на велосипеде по дорогам общего пользования?</a:t>
            </a:r>
          </a:p>
          <a:p>
            <a:r>
              <a:rPr lang="ru-RU" dirty="0" smtClean="0">
                <a:solidFill>
                  <a:srgbClr val="00B050"/>
                </a:solidFill>
              </a:rPr>
              <a:t> </a:t>
            </a:r>
            <a:r>
              <a:rPr lang="ru-RU" dirty="0" smtClean="0">
                <a:solidFill>
                  <a:srgbClr val="C00000"/>
                </a:solidFill>
              </a:rPr>
              <a:t>(с 14 лет). </a:t>
            </a:r>
            <a:r>
              <a:rPr lang="ru-RU" dirty="0" smtClean="0">
                <a:solidFill>
                  <a:srgbClr val="00B050"/>
                </a:solidFill>
              </a:rPr>
              <a:t>.</a:t>
            </a:r>
          </a:p>
          <a:p>
            <a:endParaRPr lang="ru-RU" dirty="0"/>
          </a:p>
          <a:p>
            <a:r>
              <a:rPr lang="ru-RU" dirty="0" smtClean="0"/>
              <a:t> Кого мы называем "участниками дорожного движения"?</a:t>
            </a:r>
          </a:p>
          <a:p>
            <a:r>
              <a:rPr lang="ru-RU" dirty="0" smtClean="0">
                <a:solidFill>
                  <a:srgbClr val="C00000"/>
                </a:solidFill>
              </a:rPr>
              <a:t> (пешеходы, водители, пассажиры). </a:t>
            </a:r>
          </a:p>
          <a:p>
            <a:pPr>
              <a:buNone/>
            </a:pPr>
            <a:endParaRPr lang="ru-RU" dirty="0" smtClean="0"/>
          </a:p>
          <a:p>
            <a:r>
              <a:rPr lang="ru-RU" dirty="0" smtClean="0"/>
              <a:t>Как называется "зебра" на дороге? </a:t>
            </a:r>
          </a:p>
          <a:p>
            <a:r>
              <a:rPr lang="ru-RU" dirty="0" smtClean="0">
                <a:solidFill>
                  <a:srgbClr val="C00000"/>
                </a:solidFill>
              </a:rPr>
              <a:t>(пешеходный переход).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43900" y="274638"/>
            <a:ext cx="542900" cy="11430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285728"/>
            <a:ext cx="4038600" cy="5840435"/>
          </a:xfrm>
          <a:solidFill>
            <a:srgbClr val="E48DEB">
              <a:alpha val="33000"/>
            </a:srgbClr>
          </a:solidFill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 Кому должны подчиняться пешеходы и водители, если на перекрестке работают одновременно и светофор и регулировщик? </a:t>
            </a:r>
          </a:p>
          <a:p>
            <a:r>
              <a:rPr lang="ru-RU" dirty="0" smtClean="0">
                <a:solidFill>
                  <a:srgbClr val="00B050"/>
                </a:solidFill>
              </a:rPr>
              <a:t>(регулировщику).</a:t>
            </a:r>
          </a:p>
          <a:p>
            <a:r>
              <a:rPr lang="ru-RU" dirty="0" smtClean="0"/>
              <a:t> </a:t>
            </a:r>
          </a:p>
          <a:p>
            <a:r>
              <a:rPr lang="ru-RU" dirty="0" smtClean="0"/>
              <a:t>Со скольких лет детям разрешено ездить на переднем сиденье автомобиля?</a:t>
            </a:r>
          </a:p>
          <a:p>
            <a:r>
              <a:rPr lang="ru-RU" dirty="0" smtClean="0">
                <a:solidFill>
                  <a:srgbClr val="00B050"/>
                </a:solidFill>
              </a:rPr>
              <a:t> (с 12 лет).</a:t>
            </a:r>
          </a:p>
          <a:p>
            <a:r>
              <a:rPr lang="ru-RU" dirty="0" smtClean="0"/>
              <a:t> </a:t>
            </a:r>
          </a:p>
          <a:p>
            <a:r>
              <a:rPr lang="ru-RU" dirty="0" smtClean="0"/>
              <a:t> </a:t>
            </a:r>
          </a:p>
          <a:p>
            <a:r>
              <a:rPr lang="ru-RU" dirty="0" smtClean="0"/>
              <a:t>Сколько сигналов имеет пешеходный светофор? </a:t>
            </a:r>
          </a:p>
          <a:p>
            <a:r>
              <a:rPr lang="ru-RU" dirty="0" smtClean="0">
                <a:solidFill>
                  <a:srgbClr val="00B050"/>
                </a:solidFill>
              </a:rPr>
              <a:t>(два: красный и зеленый).</a:t>
            </a:r>
          </a:p>
          <a:p>
            <a:r>
              <a:rPr lang="ru-RU" dirty="0" smtClean="0"/>
              <a:t> </a:t>
            </a:r>
          </a:p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357166"/>
            <a:ext cx="4038600" cy="5768997"/>
          </a:xfrm>
          <a:solidFill>
            <a:srgbClr val="92D050">
              <a:alpha val="48000"/>
            </a:srgbClr>
          </a:solidFill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Какой сигнал светофора включается одновременно для всех сторон перекрестка?</a:t>
            </a:r>
          </a:p>
          <a:p>
            <a:r>
              <a:rPr lang="ru-RU" dirty="0" smtClean="0">
                <a:solidFill>
                  <a:srgbClr val="C00000"/>
                </a:solidFill>
              </a:rPr>
              <a:t> (желтый). </a:t>
            </a:r>
          </a:p>
          <a:p>
            <a:endParaRPr lang="ru-RU" dirty="0"/>
          </a:p>
          <a:p>
            <a:r>
              <a:rPr lang="ru-RU" dirty="0" smtClean="0"/>
              <a:t>Какой стороны нужно придерживаться, шагая по тротуару? </a:t>
            </a:r>
          </a:p>
          <a:p>
            <a:r>
              <a:rPr lang="ru-RU" dirty="0" smtClean="0">
                <a:solidFill>
                  <a:srgbClr val="C00000"/>
                </a:solidFill>
              </a:rPr>
              <a:t>(правой стороны).</a:t>
            </a:r>
          </a:p>
          <a:p>
            <a:r>
              <a:rPr lang="ru-RU" dirty="0" smtClean="0"/>
              <a:t> </a:t>
            </a:r>
          </a:p>
          <a:p>
            <a:r>
              <a:rPr lang="ru-RU" dirty="0" smtClean="0"/>
              <a:t>Всегда ли пассажирам нужно пристегиваться ремнями безопасности? </a:t>
            </a:r>
          </a:p>
          <a:p>
            <a:r>
              <a:rPr lang="ru-RU" dirty="0" smtClean="0">
                <a:solidFill>
                  <a:srgbClr val="C00000"/>
                </a:solidFill>
              </a:rPr>
              <a:t>(да, всегда).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Переменка </a:t>
            </a:r>
            <a:br>
              <a:rPr lang="ru-RU" dirty="0" smtClean="0"/>
            </a:br>
            <a:r>
              <a:rPr lang="ru-RU" dirty="0" smtClean="0"/>
              <a:t>Игра «Светофор»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7200" y="2428868"/>
            <a:ext cx="8229600" cy="3697295"/>
          </a:xfrm>
        </p:spPr>
        <p:txBody>
          <a:bodyPr/>
          <a:lstStyle/>
          <a:p>
            <a:r>
              <a:rPr lang="ru-RU" dirty="0" smtClean="0"/>
              <a:t>Красный </a:t>
            </a:r>
            <a:r>
              <a:rPr lang="ru-RU" dirty="0"/>
              <a:t>свет – ученики тихо стоят.</a:t>
            </a:r>
          </a:p>
          <a:p>
            <a:r>
              <a:rPr lang="ru-RU" dirty="0"/>
              <a:t>Желтый свет – ученики хлопают в ладони.</a:t>
            </a:r>
          </a:p>
          <a:p>
            <a:r>
              <a:rPr lang="ru-RU" dirty="0"/>
              <a:t>Зеленый свет – топают ногами.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142852"/>
            <a:ext cx="3114668" cy="1511288"/>
          </a:xfrm>
        </p:spPr>
        <p:txBody>
          <a:bodyPr/>
          <a:lstStyle/>
          <a:p>
            <a:r>
              <a:rPr lang="ru-RU" b="1" i="1" dirty="0" smtClean="0">
                <a:solidFill>
                  <a:srgbClr val="00B050"/>
                </a:solidFill>
              </a:rPr>
              <a:t>3 раунд «Загадки»</a:t>
            </a:r>
            <a:endParaRPr lang="ru-RU" b="1" i="1" dirty="0">
              <a:solidFill>
                <a:srgbClr val="00B050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500034" y="2500306"/>
            <a:ext cx="4038600" cy="3840171"/>
          </a:xfrm>
          <a:solidFill>
            <a:srgbClr val="92D050">
              <a:alpha val="42000"/>
            </a:srgbClr>
          </a:solidFill>
        </p:spPr>
        <p:txBody>
          <a:bodyPr>
            <a:normAutofit fontScale="77500" lnSpcReduction="20000"/>
          </a:bodyPr>
          <a:lstStyle/>
          <a:p>
            <a:r>
              <a:rPr lang="ru-RU" sz="3600" dirty="0"/>
              <a:t>Это встал для нас в дозор</a:t>
            </a:r>
          </a:p>
          <a:p>
            <a:r>
              <a:rPr lang="ru-RU" sz="3600" dirty="0"/>
              <a:t>Пучеглазый …? </a:t>
            </a:r>
            <a:endParaRPr lang="ru-RU" sz="3600" dirty="0" smtClean="0"/>
          </a:p>
          <a:p>
            <a:r>
              <a:rPr lang="ru-RU" dirty="0" smtClean="0"/>
              <a:t>(</a:t>
            </a:r>
            <a:r>
              <a:rPr lang="ru-RU" b="1" u="sng" dirty="0"/>
              <a:t>Светофор</a:t>
            </a:r>
            <a:r>
              <a:rPr lang="ru-RU" dirty="0"/>
              <a:t>!)</a:t>
            </a:r>
          </a:p>
          <a:p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4714876" y="2500306"/>
            <a:ext cx="4038600" cy="3840171"/>
          </a:xfrm>
          <a:solidFill>
            <a:srgbClr val="FFFF00">
              <a:alpha val="54000"/>
            </a:srgbClr>
          </a:solidFill>
        </p:spPr>
        <p:txBody>
          <a:bodyPr>
            <a:normAutofit fontScale="77500" lnSpcReduction="20000"/>
          </a:bodyPr>
          <a:lstStyle/>
          <a:p>
            <a:r>
              <a:rPr lang="ru-RU" dirty="0"/>
              <a:t>Желтым глазом он мигает.</a:t>
            </a:r>
          </a:p>
          <a:p>
            <a:r>
              <a:rPr lang="ru-RU" dirty="0"/>
              <a:t>Строго нас предупреждает:</a:t>
            </a:r>
          </a:p>
          <a:p>
            <a:r>
              <a:rPr lang="ru-RU" dirty="0"/>
              <a:t>Чтобы был счастливым путь.</a:t>
            </a:r>
          </a:p>
          <a:p>
            <a:r>
              <a:rPr lang="ru-RU" dirty="0"/>
              <a:t>Повнимательнее будь!</a:t>
            </a:r>
          </a:p>
          <a:p>
            <a:r>
              <a:rPr lang="ru-RU" dirty="0"/>
              <a:t>И не бегай, не играй,</a:t>
            </a:r>
          </a:p>
          <a:p>
            <a:r>
              <a:rPr lang="ru-RU" dirty="0"/>
              <a:t>Где автобус и трамвай!</a:t>
            </a:r>
          </a:p>
          <a:p>
            <a:r>
              <a:rPr lang="ru-RU" dirty="0"/>
              <a:t>Будь, малыш, всегда смышленый</a:t>
            </a:r>
          </a:p>
          <a:p>
            <a:r>
              <a:rPr lang="ru-RU" dirty="0"/>
              <a:t>И шагай на свет …? </a:t>
            </a:r>
          </a:p>
          <a:p>
            <a:r>
              <a:rPr lang="ru-RU" b="1" dirty="0"/>
              <a:t>                  </a:t>
            </a:r>
            <a:r>
              <a:rPr lang="ru-RU" b="1" u="sng" dirty="0"/>
              <a:t>(зелёный)</a:t>
            </a:r>
            <a:endParaRPr lang="ru-RU" dirty="0"/>
          </a:p>
          <a:p>
            <a:endParaRPr lang="ru-RU" dirty="0"/>
          </a:p>
        </p:txBody>
      </p:sp>
      <p:pic>
        <p:nvPicPr>
          <p:cNvPr id="6" name="Рисунок 5" descr="http://svetlograd-info.ru/images/1%2827%29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596" y="0"/>
            <a:ext cx="4143404" cy="24606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>
          <a:solidFill>
            <a:srgbClr val="92D050">
              <a:alpha val="52000"/>
            </a:srgbClr>
          </a:solidFill>
        </p:spPr>
        <p:txBody>
          <a:bodyPr>
            <a:normAutofit fontScale="85000" lnSpcReduction="10000"/>
          </a:bodyPr>
          <a:lstStyle/>
          <a:p>
            <a:r>
              <a:rPr lang="ru-RU" dirty="0"/>
              <a:t>Да живее, не зевай –</a:t>
            </a:r>
          </a:p>
          <a:p>
            <a:r>
              <a:rPr lang="ru-RU" dirty="0"/>
              <a:t>Ждет автобус и трамвай.</a:t>
            </a:r>
          </a:p>
          <a:p>
            <a:r>
              <a:rPr lang="ru-RU" dirty="0"/>
              <a:t>Ты про это не забудь, </a:t>
            </a:r>
          </a:p>
          <a:p>
            <a:r>
              <a:rPr lang="ru-RU" dirty="0"/>
              <a:t>Продолжать им нужно путь.</a:t>
            </a:r>
          </a:p>
          <a:p>
            <a:r>
              <a:rPr lang="ru-RU" dirty="0"/>
              <a:t> </a:t>
            </a:r>
          </a:p>
          <a:p>
            <a:r>
              <a:rPr lang="ru-RU" dirty="0"/>
              <a:t>Где ведут ступеньки вниз,</a:t>
            </a:r>
          </a:p>
          <a:p>
            <a:r>
              <a:rPr lang="ru-RU" dirty="0"/>
              <a:t>Ты спускайся, не ленись.</a:t>
            </a:r>
          </a:p>
          <a:p>
            <a:r>
              <a:rPr lang="ru-RU" dirty="0"/>
              <a:t>Знать обязан пешеход:</a:t>
            </a:r>
          </a:p>
          <a:p>
            <a:r>
              <a:rPr lang="ru-RU" dirty="0"/>
              <a:t>Тут …?</a:t>
            </a:r>
          </a:p>
          <a:p>
            <a:r>
              <a:rPr lang="ru-RU" b="1" u="sng" dirty="0"/>
              <a:t>(подземный переход!)</a:t>
            </a:r>
            <a:endParaRPr lang="ru-RU" dirty="0"/>
          </a:p>
          <a:p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>
          <a:xfrm>
            <a:off x="4648200" y="3286124"/>
            <a:ext cx="4038600" cy="2840039"/>
          </a:xfrm>
          <a:solidFill>
            <a:srgbClr val="FFFF00">
              <a:alpha val="35000"/>
            </a:srgbClr>
          </a:solidFill>
        </p:spPr>
        <p:txBody>
          <a:bodyPr>
            <a:normAutofit fontScale="85000" lnSpcReduction="10000"/>
          </a:bodyPr>
          <a:lstStyle/>
          <a:p>
            <a:r>
              <a:rPr lang="ru-RU" dirty="0"/>
              <a:t> </a:t>
            </a:r>
          </a:p>
          <a:p>
            <a:r>
              <a:rPr lang="ru-RU" dirty="0"/>
              <a:t>Не летает, не жужжит,</a:t>
            </a:r>
          </a:p>
          <a:p>
            <a:r>
              <a:rPr lang="ru-RU" dirty="0"/>
              <a:t>Жук по улице бежит.</a:t>
            </a:r>
          </a:p>
          <a:p>
            <a:r>
              <a:rPr lang="ru-RU" dirty="0"/>
              <a:t>И горят в глазах жука</a:t>
            </a:r>
          </a:p>
          <a:p>
            <a:r>
              <a:rPr lang="ru-RU" dirty="0"/>
              <a:t>Два блестящих огонька.</a:t>
            </a:r>
          </a:p>
          <a:p>
            <a:r>
              <a:rPr lang="ru-RU" b="1" u="sng" dirty="0"/>
              <a:t>(автомашина, автобус)</a:t>
            </a:r>
            <a:endParaRPr lang="ru-RU" dirty="0"/>
          </a:p>
          <a:p>
            <a:endParaRPr lang="ru-RU" dirty="0"/>
          </a:p>
        </p:txBody>
      </p:sp>
      <p:pic>
        <p:nvPicPr>
          <p:cNvPr id="7" name="Рисунок 6" descr="http://svetlograd-info.ru/images/1%2828%29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29322" y="428604"/>
            <a:ext cx="283845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>
          <a:xfrm>
            <a:off x="457200" y="2714620"/>
            <a:ext cx="4038600" cy="3411543"/>
          </a:xfrm>
          <a:solidFill>
            <a:srgbClr val="92D050">
              <a:alpha val="63000"/>
            </a:srgbClr>
          </a:solidFill>
        </p:spPr>
        <p:txBody>
          <a:bodyPr/>
          <a:lstStyle/>
          <a:p>
            <a:r>
              <a:rPr lang="ru-RU" dirty="0"/>
              <a:t>Удивительный вагон!</a:t>
            </a:r>
          </a:p>
          <a:p>
            <a:r>
              <a:rPr lang="ru-RU" dirty="0"/>
              <a:t>Посудите сами:</a:t>
            </a:r>
          </a:p>
          <a:p>
            <a:r>
              <a:rPr lang="ru-RU" dirty="0"/>
              <a:t>Рельсы в воздухе, а он</a:t>
            </a:r>
          </a:p>
          <a:p>
            <a:r>
              <a:rPr lang="ru-RU" dirty="0"/>
              <a:t>Держит их руками.</a:t>
            </a:r>
          </a:p>
          <a:p>
            <a:r>
              <a:rPr lang="ru-RU" b="1" u="sng" dirty="0"/>
              <a:t>(троллейбус)</a:t>
            </a:r>
            <a:endParaRPr lang="ru-RU" dirty="0"/>
          </a:p>
          <a:p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>
          <a:solidFill>
            <a:srgbClr val="FFFF00">
              <a:alpha val="50000"/>
            </a:srgbClr>
          </a:solidFill>
        </p:spPr>
        <p:txBody>
          <a:bodyPr/>
          <a:lstStyle/>
          <a:p>
            <a:r>
              <a:rPr lang="ru-RU" dirty="0"/>
              <a:t>Этот конь не ест овса,</a:t>
            </a:r>
          </a:p>
          <a:p>
            <a:r>
              <a:rPr lang="ru-RU" dirty="0"/>
              <a:t>Вместо ног – два колеса.</a:t>
            </a:r>
          </a:p>
          <a:p>
            <a:r>
              <a:rPr lang="ru-RU" dirty="0"/>
              <a:t>Сядь верхом и мчись на нем,</a:t>
            </a:r>
          </a:p>
          <a:p>
            <a:r>
              <a:rPr lang="ru-RU" dirty="0"/>
              <a:t>Только лучше правь рулем.</a:t>
            </a:r>
          </a:p>
          <a:p>
            <a:r>
              <a:rPr lang="ru-RU" b="1" u="sng" dirty="0"/>
              <a:t>(Велосипед.)</a:t>
            </a:r>
            <a:endParaRPr lang="ru-RU" dirty="0"/>
          </a:p>
          <a:p>
            <a:endParaRPr lang="ru-RU" dirty="0"/>
          </a:p>
        </p:txBody>
      </p:sp>
      <p:pic>
        <p:nvPicPr>
          <p:cNvPr id="7" name="Рисунок 6" descr="http://svetlograd-info.ru/images/1%2832%29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66" y="142852"/>
            <a:ext cx="2686050" cy="2406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half" idx="1"/>
          </p:nvPr>
        </p:nvSpPr>
        <p:spPr>
          <a:xfrm>
            <a:off x="285720" y="1600200"/>
            <a:ext cx="4210080" cy="4525963"/>
          </a:xfrm>
          <a:solidFill>
            <a:srgbClr val="92D050">
              <a:alpha val="56000"/>
            </a:srgbClr>
          </a:solidFill>
        </p:spPr>
        <p:txBody>
          <a:bodyPr/>
          <a:lstStyle/>
          <a:p>
            <a:r>
              <a:rPr lang="ru-RU" dirty="0"/>
              <a:t>Братцы в гости снарядились,</a:t>
            </a:r>
          </a:p>
          <a:p>
            <a:r>
              <a:rPr lang="ru-RU" dirty="0"/>
              <a:t>Друг за другом уцепились,</a:t>
            </a:r>
          </a:p>
          <a:p>
            <a:r>
              <a:rPr lang="ru-RU" dirty="0"/>
              <a:t>И помчались в путь далек, </a:t>
            </a:r>
          </a:p>
          <a:p>
            <a:r>
              <a:rPr lang="ru-RU" dirty="0"/>
              <a:t>Лишь оставили дымок.</a:t>
            </a:r>
          </a:p>
          <a:p>
            <a:r>
              <a:rPr lang="ru-RU" b="1" u="sng" dirty="0"/>
              <a:t>(Поезд.)</a:t>
            </a:r>
            <a:endParaRPr lang="ru-RU" dirty="0"/>
          </a:p>
          <a:p>
            <a:endParaRPr lang="ru-RU" dirty="0"/>
          </a:p>
        </p:txBody>
      </p:sp>
      <p:sp>
        <p:nvSpPr>
          <p:cNvPr id="7" name="Содержимое 6"/>
          <p:cNvSpPr>
            <a:spLocks noGrp="1"/>
          </p:cNvSpPr>
          <p:nvPr>
            <p:ph sz="half" idx="2"/>
          </p:nvPr>
        </p:nvSpPr>
        <p:spPr>
          <a:xfrm>
            <a:off x="4929190" y="1643050"/>
            <a:ext cx="4038600" cy="4525963"/>
          </a:xfrm>
          <a:solidFill>
            <a:srgbClr val="FFFF00">
              <a:alpha val="42000"/>
            </a:srgbClr>
          </a:solidFill>
        </p:spPr>
        <p:txBody>
          <a:bodyPr/>
          <a:lstStyle/>
          <a:p>
            <a:r>
              <a:rPr lang="ru-RU" dirty="0"/>
              <a:t>Полосатые лошадки</a:t>
            </a:r>
          </a:p>
          <a:p>
            <a:r>
              <a:rPr lang="ru-RU" dirty="0"/>
              <a:t>Поперёк дорог легли-</a:t>
            </a:r>
          </a:p>
          <a:p>
            <a:r>
              <a:rPr lang="ru-RU" dirty="0"/>
              <a:t>Все авто остановились</a:t>
            </a:r>
          </a:p>
          <a:p>
            <a:r>
              <a:rPr lang="ru-RU" dirty="0"/>
              <a:t>Если здесь проходим мы.</a:t>
            </a:r>
          </a:p>
          <a:p>
            <a:r>
              <a:rPr lang="ru-RU" b="1" u="sng" dirty="0"/>
              <a:t>(Переход-зебра)</a:t>
            </a:r>
            <a:endParaRPr lang="ru-RU" dirty="0"/>
          </a:p>
          <a:p>
            <a:endParaRPr lang="ru-RU" dirty="0"/>
          </a:p>
        </p:txBody>
      </p:sp>
      <p:pic>
        <p:nvPicPr>
          <p:cNvPr id="4" name="Рисунок 3" descr="http://svetlograd-info.ru/images/1%2829%29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14678" y="214290"/>
            <a:ext cx="1949442" cy="19367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  <a:alpha val="16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Конь его – из прочной стали,</a:t>
            </a:r>
          </a:p>
          <a:p>
            <a:r>
              <a:rPr lang="ru-RU" dirty="0"/>
              <a:t>Руль, седло есть и педали,</a:t>
            </a:r>
          </a:p>
          <a:p>
            <a:r>
              <a:rPr lang="ru-RU" dirty="0"/>
              <a:t>Всадник транспортом гордится, </a:t>
            </a:r>
          </a:p>
          <a:p>
            <a:r>
              <a:rPr lang="ru-RU" dirty="0"/>
              <a:t>По дороге быстро мчится.</a:t>
            </a:r>
          </a:p>
          <a:p>
            <a:r>
              <a:rPr lang="ru-RU" b="1" u="sng" dirty="0"/>
              <a:t>(Мотоцикл.)</a:t>
            </a:r>
            <a:endParaRPr lang="ru-RU" dirty="0"/>
          </a:p>
          <a:p>
            <a:endParaRPr lang="ru-RU" dirty="0"/>
          </a:p>
        </p:txBody>
      </p:sp>
      <p:pic>
        <p:nvPicPr>
          <p:cNvPr id="4" name="Рисунок 3" descr="http://svetlograd-info.ru/images/1%2831%29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29322" y="3786190"/>
            <a:ext cx="2266950" cy="2343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86050" y="274638"/>
            <a:ext cx="5900750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Игра </a:t>
            </a:r>
            <a:r>
              <a:rPr lang="ru-RU" b="1" dirty="0" smtClean="0">
                <a:solidFill>
                  <a:srgbClr val="7030A0"/>
                </a:solidFill>
              </a:rPr>
              <a:t>“Перейди улицу”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428860" y="1285860"/>
            <a:ext cx="6572296" cy="5429288"/>
          </a:xfrm>
        </p:spPr>
        <p:txBody>
          <a:bodyPr>
            <a:normAutofit/>
          </a:bodyPr>
          <a:lstStyle/>
          <a:p>
            <a:r>
              <a:rPr lang="ru-RU" b="1" dirty="0" smtClean="0"/>
              <a:t>Ведущий </a:t>
            </a:r>
            <a:r>
              <a:rPr lang="ru-RU" dirty="0"/>
              <a:t>держит в руках – </a:t>
            </a:r>
            <a:r>
              <a:rPr lang="ru-RU" dirty="0" smtClean="0"/>
              <a:t>3 кружка.</a:t>
            </a:r>
          </a:p>
          <a:p>
            <a:r>
              <a:rPr lang="ru-RU" dirty="0" smtClean="0"/>
              <a:t>Ведущий делает взмах </a:t>
            </a:r>
            <a:r>
              <a:rPr lang="ru-RU" dirty="0" smtClean="0">
                <a:solidFill>
                  <a:srgbClr val="00B050"/>
                </a:solidFill>
              </a:rPr>
              <a:t>зеленым кружком – играющие делают шаг вперед</a:t>
            </a:r>
            <a:r>
              <a:rPr lang="ru-RU" dirty="0" smtClean="0"/>
              <a:t>, </a:t>
            </a:r>
            <a:r>
              <a:rPr lang="ru-RU" dirty="0" smtClean="0">
                <a:solidFill>
                  <a:srgbClr val="FF0000"/>
                </a:solidFill>
              </a:rPr>
              <a:t>красный – шаг назад,</a:t>
            </a:r>
            <a:r>
              <a:rPr lang="ru-RU" dirty="0" smtClean="0"/>
              <a:t> желтый – стоят на месте.</a:t>
            </a:r>
          </a:p>
          <a:p>
            <a:pPr>
              <a:buNone/>
            </a:pPr>
            <a:endParaRPr lang="ru-RU" dirty="0" smtClean="0"/>
          </a:p>
          <a:p>
            <a:r>
              <a:rPr lang="ru-RU" u="sng" dirty="0" smtClean="0">
                <a:solidFill>
                  <a:srgbClr val="C00000"/>
                </a:solidFill>
              </a:rPr>
              <a:t>Те</a:t>
            </a:r>
            <a:r>
              <a:rPr lang="ru-RU" u="sng" dirty="0">
                <a:solidFill>
                  <a:srgbClr val="C00000"/>
                </a:solidFill>
              </a:rPr>
              <a:t>, кто ошибся, выбывают из игры</a:t>
            </a:r>
            <a:r>
              <a:rPr lang="ru-RU" dirty="0"/>
              <a:t>. </a:t>
            </a:r>
            <a:endParaRPr lang="ru-RU" dirty="0" smtClean="0"/>
          </a:p>
          <a:p>
            <a:r>
              <a:rPr lang="ru-RU" dirty="0" smtClean="0"/>
              <a:t>Побеждает та команда, в которой меньше нарушителей. </a:t>
            </a:r>
            <a:endParaRPr lang="ru-RU" dirty="0"/>
          </a:p>
        </p:txBody>
      </p:sp>
      <p:pic>
        <p:nvPicPr>
          <p:cNvPr id="4" name="Рисунок 3" descr="http://svetlograd-info.ru/images/1%2833%29.jpg"/>
          <p:cNvPicPr/>
          <p:nvPr/>
        </p:nvPicPr>
        <p:blipFill>
          <a:blip r:embed="rId2" cstate="print"/>
          <a:srcRect r="15179"/>
          <a:stretch>
            <a:fillRect/>
          </a:stretch>
        </p:blipFill>
        <p:spPr bwMode="auto">
          <a:xfrm>
            <a:off x="0" y="0"/>
            <a:ext cx="2714612" cy="318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Раунд 5 «Назови знак»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4840303"/>
          </a:xfrm>
        </p:spPr>
        <p:txBody>
          <a:bodyPr/>
          <a:lstStyle/>
          <a:p>
            <a:r>
              <a:rPr lang="ru-RU" dirty="0" smtClean="0"/>
              <a:t>Подберите к знакам их названия</a:t>
            </a:r>
            <a:endParaRPr lang="ru-RU" dirty="0"/>
          </a:p>
        </p:txBody>
      </p:sp>
      <p:pic>
        <p:nvPicPr>
          <p:cNvPr id="4" name="Рисунок 3" descr="http://svetlograd-info.ru/images/1%2834%29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71670" y="2500306"/>
            <a:ext cx="4895875" cy="37544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4" name="Rectangle 1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</a:t>
            </a:r>
            <a:r>
              <a:rPr lang="ru-RU" dirty="0"/>
              <a:t>Дорожные работы</a:t>
            </a: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600200"/>
            <a:ext cx="8229600" cy="4525963"/>
          </a:xfrm>
        </p:spPr>
        <p:txBody>
          <a:bodyPr/>
          <a:lstStyle/>
          <a:p>
            <a:pPr>
              <a:buFontTx/>
              <a:buNone/>
            </a:pPr>
            <a:r>
              <a:rPr lang="ru-RU"/>
              <a:t>          </a:t>
            </a:r>
          </a:p>
          <a:p>
            <a:pPr>
              <a:buFontTx/>
              <a:buNone/>
            </a:pPr>
            <a:r>
              <a:rPr lang="ru-RU"/>
              <a:t>                </a:t>
            </a:r>
          </a:p>
          <a:p>
            <a:pPr>
              <a:buFontTx/>
              <a:buNone/>
            </a:pPr>
            <a:r>
              <a:rPr lang="ru-RU"/>
              <a:t>           </a:t>
            </a:r>
          </a:p>
          <a:p>
            <a:endParaRPr lang="ru-RU"/>
          </a:p>
        </p:txBody>
      </p:sp>
      <p:pic>
        <p:nvPicPr>
          <p:cNvPr id="3081" name="Picture 9" descr="znaki003_1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 cstate="print">
            <a:lum bright="-30000" contrast="36000"/>
          </a:blip>
          <a:srcRect l="41431" t="5669" r="42276" b="78426"/>
          <a:stretch>
            <a:fillRect/>
          </a:stretch>
        </p:blipFill>
        <p:spPr>
          <a:xfrm>
            <a:off x="428596" y="1000108"/>
            <a:ext cx="7993063" cy="5545137"/>
          </a:xfrm>
          <a:noFill/>
          <a:ln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Велосипедная </a:t>
            </a:r>
            <a:r>
              <a:rPr lang="ru-RU" dirty="0"/>
              <a:t>дорожка</a:t>
            </a:r>
          </a:p>
        </p:txBody>
      </p:sp>
      <p:pic>
        <p:nvPicPr>
          <p:cNvPr id="9220" name="Picture 4" descr="znaki006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>
            <a:lum bright="-24000" contrast="30000"/>
          </a:blip>
          <a:srcRect l="71025" t="40195" b="47993"/>
          <a:stretch>
            <a:fillRect/>
          </a:stretch>
        </p:blipFill>
        <p:spPr>
          <a:xfrm>
            <a:off x="-396875" y="981075"/>
            <a:ext cx="9540875" cy="5543550"/>
          </a:xfrm>
          <a:noFill/>
          <a:ln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Пункт </a:t>
            </a:r>
            <a:r>
              <a:rPr lang="ru-RU" dirty="0"/>
              <a:t>питания</a:t>
            </a:r>
          </a:p>
        </p:txBody>
      </p:sp>
      <p:pic>
        <p:nvPicPr>
          <p:cNvPr id="10246" name="Picture 6" descr="znaki009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>
            <a:lum bright="-6000"/>
          </a:blip>
          <a:srcRect l="52423" t="23109" r="26212" b="55910"/>
          <a:stretch>
            <a:fillRect/>
          </a:stretch>
        </p:blipFill>
        <p:spPr>
          <a:xfrm>
            <a:off x="1835150" y="908050"/>
            <a:ext cx="6119813" cy="5616575"/>
          </a:xfrm>
          <a:noFill/>
          <a:ln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Место </a:t>
            </a:r>
            <a:r>
              <a:rPr lang="ru-RU" dirty="0"/>
              <a:t>отдыха</a:t>
            </a:r>
          </a:p>
        </p:txBody>
      </p:sp>
      <p:pic>
        <p:nvPicPr>
          <p:cNvPr id="11268" name="Picture 4" descr="znaki009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 l="52423" t="47710" r="28748" b="32056"/>
          <a:stretch>
            <a:fillRect/>
          </a:stretch>
        </p:blipFill>
        <p:spPr>
          <a:xfrm>
            <a:off x="2339975" y="765175"/>
            <a:ext cx="4827588" cy="5400675"/>
          </a:xfrm>
          <a:noFill/>
          <a:ln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 dirty="0" smtClean="0"/>
              <a:t>Движение </a:t>
            </a:r>
            <a:r>
              <a:rPr lang="ru-RU" sz="4000" dirty="0"/>
              <a:t>на велосипедах запрещено</a:t>
            </a: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E5D09B"/>
              </a:clrFrom>
              <a:clrTo>
                <a:srgbClr val="E5D09B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42976" y="1857364"/>
            <a:ext cx="6358934" cy="48067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Дети </a:t>
            </a:r>
            <a:endParaRPr lang="ru-RU" dirty="0"/>
          </a:p>
        </p:txBody>
      </p:sp>
      <p:pic>
        <p:nvPicPr>
          <p:cNvPr id="49156" name="Picture 4" descr="Дорожный знак 1.23 — Дети"/>
          <p:cNvPicPr>
            <a:picLocks noChangeAspect="1" noChangeArrowheads="1"/>
          </p:cNvPicPr>
          <p:nvPr/>
        </p:nvPicPr>
        <p:blipFill>
          <a:blip r:embed="rId2" cstate="print"/>
          <a:srcRect b="66037"/>
          <a:stretch>
            <a:fillRect/>
          </a:stretch>
        </p:blipFill>
        <p:spPr bwMode="auto">
          <a:xfrm>
            <a:off x="1928794" y="1500174"/>
            <a:ext cx="5054600" cy="4572032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Пешеходный </a:t>
            </a:r>
            <a:r>
              <a:rPr lang="ru-RU" dirty="0"/>
              <a:t>переход </a:t>
            </a:r>
          </a:p>
        </p:txBody>
      </p:sp>
      <p:pic>
        <p:nvPicPr>
          <p:cNvPr id="14340" name="Picture 4" descr="znaki008_1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 l="79644" t="30331" r="6487" b="56770"/>
          <a:stretch>
            <a:fillRect/>
          </a:stretch>
        </p:blipFill>
        <p:spPr>
          <a:xfrm>
            <a:off x="2428860" y="1714488"/>
            <a:ext cx="4429156" cy="4810137"/>
          </a:xfrm>
          <a:noFill/>
          <a:ln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</a:t>
            </a:r>
            <a:r>
              <a:rPr lang="ru-RU" dirty="0"/>
              <a:t>Подземный переход</a:t>
            </a:r>
          </a:p>
        </p:txBody>
      </p:sp>
      <p:pic>
        <p:nvPicPr>
          <p:cNvPr id="15364" name="Picture 4" descr="znaki008_1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 l="5202" t="55739" r="81026" b="31885"/>
          <a:stretch>
            <a:fillRect/>
          </a:stretch>
        </p:blipFill>
        <p:spPr>
          <a:xfrm>
            <a:off x="2357422" y="1714488"/>
            <a:ext cx="4429156" cy="4667262"/>
          </a:xfrm>
          <a:noFill/>
          <a:ln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 smtClean="0"/>
              <a:t> </a:t>
            </a:r>
            <a:r>
              <a:rPr lang="ru-RU" sz="4000" dirty="0"/>
              <a:t>Движение пешеходов запрещено</a:t>
            </a:r>
          </a:p>
        </p:txBody>
      </p:sp>
      <p:pic>
        <p:nvPicPr>
          <p:cNvPr id="18436" name="Picture 4" descr="znaki004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>
            <a:lum bright="-6000"/>
          </a:blip>
          <a:srcRect l="30397" t="36561" r="55912" b="55254"/>
          <a:stretch>
            <a:fillRect/>
          </a:stretch>
        </p:blipFill>
        <p:spPr>
          <a:xfrm>
            <a:off x="1571604" y="1714488"/>
            <a:ext cx="5929354" cy="5000660"/>
          </a:xfrm>
          <a:noFill/>
          <a:ln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 smtClean="0"/>
              <a:t>Пункт </a:t>
            </a:r>
            <a:r>
              <a:rPr lang="ru-RU" sz="4000" dirty="0"/>
              <a:t>медицинской помощи</a:t>
            </a:r>
          </a:p>
        </p:txBody>
      </p:sp>
      <p:pic>
        <p:nvPicPr>
          <p:cNvPr id="19460" name="Picture 4" descr="znaki009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>
            <a:lum bright="-6000" contrast="6000"/>
          </a:blip>
          <a:srcRect r="77789" b="80510"/>
          <a:stretch>
            <a:fillRect/>
          </a:stretch>
        </p:blipFill>
        <p:spPr>
          <a:xfrm>
            <a:off x="1116013" y="1139898"/>
            <a:ext cx="6527821" cy="5529190"/>
          </a:xfrm>
          <a:noFill/>
          <a:ln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0" name="Rectangle 10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</a:t>
            </a:r>
            <a:r>
              <a:rPr lang="ru-RU" dirty="0"/>
              <a:t>Телефон</a:t>
            </a:r>
          </a:p>
        </p:txBody>
      </p:sp>
      <p:pic>
        <p:nvPicPr>
          <p:cNvPr id="20492" name="Picture 12" descr="znaki009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 l="27057" t="23856" r="53268" b="55910"/>
          <a:stretch>
            <a:fillRect/>
          </a:stretch>
        </p:blipFill>
        <p:spPr>
          <a:xfrm>
            <a:off x="1428728" y="857232"/>
            <a:ext cx="5976938" cy="5832475"/>
          </a:xfrm>
          <a:noFill/>
          <a:ln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0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r>
              <a:rPr lang="ru-RU" dirty="0"/>
              <a:t>Автобусная остановка</a:t>
            </a:r>
          </a:p>
        </p:txBody>
      </p:sp>
      <p:pic>
        <p:nvPicPr>
          <p:cNvPr id="81926" name="Picture 6" descr="znaki008_1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 l="50732" r="26212" b="78546"/>
          <a:stretch>
            <a:fillRect/>
          </a:stretch>
        </p:blipFill>
        <p:spPr>
          <a:xfrm>
            <a:off x="1619250" y="908050"/>
            <a:ext cx="5976938" cy="5616575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2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5" descr="Ребус ПДД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2988" y="476250"/>
            <a:ext cx="7416800" cy="504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5" descr="Ребус ПДД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250" y="476250"/>
            <a:ext cx="6481763" cy="496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5" descr="ребус газон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713" y="476250"/>
            <a:ext cx="6337300" cy="4824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7" descr="ребус переход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8888" y="692150"/>
            <a:ext cx="7345362" cy="4824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http://svetlograd-info.ru/images/1%2835%29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214290"/>
            <a:ext cx="7858180" cy="628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Подводим итоги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210</TotalTime>
  <Words>554</Words>
  <Application>Microsoft Office PowerPoint</Application>
  <PresentationFormat>Экран (4:3)</PresentationFormat>
  <Paragraphs>169</Paragraphs>
  <Slides>35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36" baseType="lpstr">
      <vt:lpstr>Тема Office</vt:lpstr>
      <vt:lpstr> викторина «Знатоки ПДД»  зачетная работа  по теме  «Правила дорожного движения»  к программе дополнительного образования «Велошкола KIDs»</vt:lpstr>
      <vt:lpstr>Викторина по ПДД</vt:lpstr>
      <vt:lpstr>Слайд 3</vt:lpstr>
      <vt:lpstr>2 команды</vt:lpstr>
      <vt:lpstr>1 раунд «Верю- не верю»</vt:lpstr>
      <vt:lpstr>Вопросы 1 команде </vt:lpstr>
      <vt:lpstr>Вопросы 2 команде</vt:lpstr>
      <vt:lpstr>2 раунд. «Правила знаю!»</vt:lpstr>
      <vt:lpstr>Слайд 9</vt:lpstr>
      <vt:lpstr>Слайд 10</vt:lpstr>
      <vt:lpstr>Переменка  Игра «Светофор»</vt:lpstr>
      <vt:lpstr>3 раунд «Загадки»</vt:lpstr>
      <vt:lpstr>Слайд 13</vt:lpstr>
      <vt:lpstr> </vt:lpstr>
      <vt:lpstr>Слайд 15</vt:lpstr>
      <vt:lpstr>Слайд 16</vt:lpstr>
      <vt:lpstr>Игра “Перейди улицу” </vt:lpstr>
      <vt:lpstr>Раунд 5 «Назови знак»</vt:lpstr>
      <vt:lpstr>   Дорожные работы</vt:lpstr>
      <vt:lpstr>Велосипедная дорожка</vt:lpstr>
      <vt:lpstr>Пункт питания</vt:lpstr>
      <vt:lpstr>Место отдыха</vt:lpstr>
      <vt:lpstr>Движение на велосипедах запрещено</vt:lpstr>
      <vt:lpstr>Дети </vt:lpstr>
      <vt:lpstr>Пешеходный переход </vt:lpstr>
      <vt:lpstr>   Подземный переход</vt:lpstr>
      <vt:lpstr> Движение пешеходов запрещено</vt:lpstr>
      <vt:lpstr>Пункт медицинской помощи</vt:lpstr>
      <vt:lpstr>  Телефон</vt:lpstr>
      <vt:lpstr> Автобусная остановка</vt:lpstr>
      <vt:lpstr>Слайд 31</vt:lpstr>
      <vt:lpstr>Слайд 32</vt:lpstr>
      <vt:lpstr>Слайд 33</vt:lpstr>
      <vt:lpstr>Слайд 34</vt:lpstr>
      <vt:lpstr>Подводим итоги 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Викторина по ПДД</dc:title>
  <dc:creator>User</dc:creator>
  <cp:lastModifiedBy>юид</cp:lastModifiedBy>
  <cp:revision>23</cp:revision>
  <dcterms:created xsi:type="dcterms:W3CDTF">2012-09-26T12:45:30Z</dcterms:created>
  <dcterms:modified xsi:type="dcterms:W3CDTF">2018-12-11T00:59:15Z</dcterms:modified>
</cp:coreProperties>
</file>