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78" r:id="rId7"/>
    <p:sldId id="269" r:id="rId8"/>
    <p:sldId id="261" r:id="rId9"/>
    <p:sldId id="275" r:id="rId10"/>
    <p:sldId id="274" r:id="rId11"/>
    <p:sldId id="262" r:id="rId12"/>
    <p:sldId id="271" r:id="rId13"/>
    <p:sldId id="263" r:id="rId14"/>
    <p:sldId id="272" r:id="rId15"/>
    <p:sldId id="264" r:id="rId16"/>
    <p:sldId id="277" r:id="rId17"/>
    <p:sldId id="265" r:id="rId18"/>
    <p:sldId id="266" r:id="rId19"/>
    <p:sldId id="273" r:id="rId20"/>
    <p:sldId id="267" r:id="rId21"/>
    <p:sldId id="268" r:id="rId22"/>
    <p:sldId id="270" r:id="rId23"/>
    <p:sldId id="276" r:id="rId2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4" autoAdjust="0"/>
    <p:restoredTop sz="93096" autoAdjust="0"/>
  </p:normalViewPr>
  <p:slideViewPr>
    <p:cSldViewPr snapToGrid="0">
      <p:cViewPr>
        <p:scale>
          <a:sx n="98" d="100"/>
          <a:sy n="98" d="100"/>
        </p:scale>
        <p:origin x="-72" y="-84"/>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F4180C71-ECC0-45E8-A887-2A1376C853F3}" type="datetimeFigureOut">
              <a:rPr lang="ru-RU" smtClean="0"/>
              <a:pPr/>
              <a:t>21.08.2019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59011A6-0AD6-4994-BAC7-319F6828CB60}" type="slidenum">
              <a:rPr lang="ru-RU" smtClean="0"/>
              <a:pPr/>
              <a:t>‹#›</a:t>
            </a:fld>
            <a:endParaRPr lang="ru-RU"/>
          </a:p>
        </p:txBody>
      </p:sp>
    </p:spTree>
    <p:extLst>
      <p:ext uri="{BB962C8B-B14F-4D97-AF65-F5344CB8AC3E}">
        <p14:creationId xmlns="" xmlns:p14="http://schemas.microsoft.com/office/powerpoint/2010/main" val="3440153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F4180C71-ECC0-45E8-A887-2A1376C853F3}" type="datetimeFigureOut">
              <a:rPr lang="ru-RU" smtClean="0"/>
              <a:pPr/>
              <a:t>21.08.2019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59011A6-0AD6-4994-BAC7-319F6828CB60}" type="slidenum">
              <a:rPr lang="ru-RU" smtClean="0"/>
              <a:pPr/>
              <a:t>‹#›</a:t>
            </a:fld>
            <a:endParaRPr lang="ru-RU"/>
          </a:p>
        </p:txBody>
      </p:sp>
    </p:spTree>
    <p:extLst>
      <p:ext uri="{BB962C8B-B14F-4D97-AF65-F5344CB8AC3E}">
        <p14:creationId xmlns="" xmlns:p14="http://schemas.microsoft.com/office/powerpoint/2010/main" val="32277126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4180C71-ECC0-45E8-A887-2A1376C853F3}" type="datetimeFigureOut">
              <a:rPr lang="ru-RU" smtClean="0"/>
              <a:pPr/>
              <a:t>21.08.2019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59011A6-0AD6-4994-BAC7-319F6828CB60}" type="slidenum">
              <a:rPr lang="ru-RU" smtClean="0"/>
              <a:pPr/>
              <a:t>‹#›</a:t>
            </a:fld>
            <a:endParaRPr lang="ru-RU"/>
          </a:p>
        </p:txBody>
      </p:sp>
    </p:spTree>
    <p:extLst>
      <p:ext uri="{BB962C8B-B14F-4D97-AF65-F5344CB8AC3E}">
        <p14:creationId xmlns="" xmlns:p14="http://schemas.microsoft.com/office/powerpoint/2010/main" val="32232395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F4180C71-ECC0-45E8-A887-2A1376C853F3}" type="datetimeFigureOut">
              <a:rPr lang="ru-RU" smtClean="0"/>
              <a:pPr/>
              <a:t>21.08.2019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59011A6-0AD6-4994-BAC7-319F6828CB60}" type="slidenum">
              <a:rPr lang="ru-RU" smtClean="0"/>
              <a:pPr/>
              <a:t>‹#›</a:t>
            </a:fld>
            <a:endParaRPr lang="ru-RU"/>
          </a:p>
        </p:txBody>
      </p:sp>
    </p:spTree>
    <p:extLst>
      <p:ext uri="{BB962C8B-B14F-4D97-AF65-F5344CB8AC3E}">
        <p14:creationId xmlns="" xmlns:p14="http://schemas.microsoft.com/office/powerpoint/2010/main" val="31807893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F4180C71-ECC0-45E8-A887-2A1376C853F3}" type="datetimeFigureOut">
              <a:rPr lang="ru-RU" smtClean="0"/>
              <a:pPr/>
              <a:t>21.08.2019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59011A6-0AD6-4994-BAC7-319F6828CB60}" type="slidenum">
              <a:rPr lang="ru-RU" smtClean="0"/>
              <a:pPr/>
              <a:t>‹#›</a:t>
            </a:fld>
            <a:endParaRPr lang="ru-RU"/>
          </a:p>
        </p:txBody>
      </p:sp>
    </p:spTree>
    <p:extLst>
      <p:ext uri="{BB962C8B-B14F-4D97-AF65-F5344CB8AC3E}">
        <p14:creationId xmlns="" xmlns:p14="http://schemas.microsoft.com/office/powerpoint/2010/main" val="34583781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F4180C71-ECC0-45E8-A887-2A1376C853F3}" type="datetimeFigureOut">
              <a:rPr lang="ru-RU" smtClean="0"/>
              <a:pPr/>
              <a:t>21.08.2019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59011A6-0AD6-4994-BAC7-319F6828CB60}" type="slidenum">
              <a:rPr lang="ru-RU" smtClean="0"/>
              <a:pPr/>
              <a:t>‹#›</a:t>
            </a:fld>
            <a:endParaRPr lang="ru-RU"/>
          </a:p>
        </p:txBody>
      </p:sp>
    </p:spTree>
    <p:extLst>
      <p:ext uri="{BB962C8B-B14F-4D97-AF65-F5344CB8AC3E}">
        <p14:creationId xmlns="" xmlns:p14="http://schemas.microsoft.com/office/powerpoint/2010/main" val="1464229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4180C71-ECC0-45E8-A887-2A1376C853F3}" type="datetimeFigureOut">
              <a:rPr lang="ru-RU" smtClean="0"/>
              <a:pPr/>
              <a:t>21.08.2019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59011A6-0AD6-4994-BAC7-319F6828CB60}" type="slidenum">
              <a:rPr lang="ru-RU" smtClean="0"/>
              <a:pPr/>
              <a:t>‹#›</a:t>
            </a:fld>
            <a:endParaRPr lang="ru-RU"/>
          </a:p>
        </p:txBody>
      </p:sp>
    </p:spTree>
    <p:extLst>
      <p:ext uri="{BB962C8B-B14F-4D97-AF65-F5344CB8AC3E}">
        <p14:creationId xmlns="" xmlns:p14="http://schemas.microsoft.com/office/powerpoint/2010/main" val="16987106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F4180C71-ECC0-45E8-A887-2A1376C853F3}" type="datetimeFigureOut">
              <a:rPr lang="ru-RU" smtClean="0"/>
              <a:pPr/>
              <a:t>21.08.2019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59011A6-0AD6-4994-BAC7-319F6828CB60}" type="slidenum">
              <a:rPr lang="ru-RU" smtClean="0"/>
              <a:pPr/>
              <a:t>‹#›</a:t>
            </a:fld>
            <a:endParaRPr lang="ru-RU"/>
          </a:p>
        </p:txBody>
      </p:sp>
    </p:spTree>
    <p:extLst>
      <p:ext uri="{BB962C8B-B14F-4D97-AF65-F5344CB8AC3E}">
        <p14:creationId xmlns="" xmlns:p14="http://schemas.microsoft.com/office/powerpoint/2010/main" val="38151152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F4180C71-ECC0-45E8-A887-2A1376C853F3}" type="datetimeFigureOut">
              <a:rPr lang="ru-RU" smtClean="0"/>
              <a:pPr/>
              <a:t>21.08.2019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59011A6-0AD6-4994-BAC7-319F6828CB60}" type="slidenum">
              <a:rPr lang="ru-RU" smtClean="0"/>
              <a:pPr/>
              <a:t>‹#›</a:t>
            </a:fld>
            <a:endParaRPr lang="ru-RU"/>
          </a:p>
        </p:txBody>
      </p:sp>
    </p:spTree>
    <p:extLst>
      <p:ext uri="{BB962C8B-B14F-4D97-AF65-F5344CB8AC3E}">
        <p14:creationId xmlns="" xmlns:p14="http://schemas.microsoft.com/office/powerpoint/2010/main" val="38118256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4180C71-ECC0-45E8-A887-2A1376C853F3}" type="datetimeFigureOut">
              <a:rPr lang="ru-RU" smtClean="0"/>
              <a:pPr/>
              <a:t>21.08.2019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59011A6-0AD6-4994-BAC7-319F6828CB60}" type="slidenum">
              <a:rPr lang="ru-RU" smtClean="0"/>
              <a:pPr/>
              <a:t>‹#›</a:t>
            </a:fld>
            <a:endParaRPr lang="ru-RU"/>
          </a:p>
        </p:txBody>
      </p:sp>
    </p:spTree>
    <p:extLst>
      <p:ext uri="{BB962C8B-B14F-4D97-AF65-F5344CB8AC3E}">
        <p14:creationId xmlns="" xmlns:p14="http://schemas.microsoft.com/office/powerpoint/2010/main" val="41405971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4180C71-ECC0-45E8-A887-2A1376C853F3}" type="datetimeFigureOut">
              <a:rPr lang="ru-RU" smtClean="0"/>
              <a:pPr/>
              <a:t>21.08.2019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59011A6-0AD6-4994-BAC7-319F6828CB60}" type="slidenum">
              <a:rPr lang="ru-RU" smtClean="0"/>
              <a:pPr/>
              <a:t>‹#›</a:t>
            </a:fld>
            <a:endParaRPr lang="ru-RU"/>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 xmlns:p14="http://schemas.microsoft.com/office/powerpoint/2010/main" val="32750382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4180C71-ECC0-45E8-A887-2A1376C853F3}" type="datetimeFigureOut">
              <a:rPr lang="ru-RU" smtClean="0"/>
              <a:pPr/>
              <a:t>21.08.2019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59011A6-0AD6-4994-BAC7-319F6828CB60}" type="slidenum">
              <a:rPr lang="ru-RU" smtClean="0"/>
              <a:pPr/>
              <a:t>‹#›</a:t>
            </a:fld>
            <a:endParaRPr lang="ru-RU"/>
          </a:p>
        </p:txBody>
      </p:sp>
    </p:spTree>
    <p:extLst>
      <p:ext uri="{BB962C8B-B14F-4D97-AF65-F5344CB8AC3E}">
        <p14:creationId xmlns="" xmlns:p14="http://schemas.microsoft.com/office/powerpoint/2010/main" val="19435061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4180C71-ECC0-45E8-A887-2A1376C853F3}" type="datetimeFigureOut">
              <a:rPr lang="ru-RU" smtClean="0"/>
              <a:pPr/>
              <a:t>21.08.2019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59011A6-0AD6-4994-BAC7-319F6828CB60}" type="slidenum">
              <a:rPr lang="ru-RU" smtClean="0"/>
              <a:pPr/>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 xmlns:p14="http://schemas.microsoft.com/office/powerpoint/2010/main" val="811134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4180C71-ECC0-45E8-A887-2A1376C853F3}" type="datetimeFigureOut">
              <a:rPr lang="ru-RU" smtClean="0"/>
              <a:pPr/>
              <a:t>21.08.2019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59011A6-0AD6-4994-BAC7-319F6828CB60}" type="slidenum">
              <a:rPr lang="ru-RU" smtClean="0"/>
              <a:pPr/>
              <a:t>‹#›</a:t>
            </a:fld>
            <a:endParaRPr lang="ru-RU"/>
          </a:p>
        </p:txBody>
      </p:sp>
    </p:spTree>
    <p:extLst>
      <p:ext uri="{BB962C8B-B14F-4D97-AF65-F5344CB8AC3E}">
        <p14:creationId xmlns="" xmlns:p14="http://schemas.microsoft.com/office/powerpoint/2010/main" val="2692348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F4180C71-ECC0-45E8-A887-2A1376C853F3}" type="datetimeFigureOut">
              <a:rPr lang="ru-RU" smtClean="0"/>
              <a:pPr/>
              <a:t>21.08.2019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59011A6-0AD6-4994-BAC7-319F6828CB60}" type="slidenum">
              <a:rPr lang="ru-RU" smtClean="0"/>
              <a:pPr/>
              <a:t>‹#›</a:t>
            </a:fld>
            <a:endParaRPr lang="ru-RU"/>
          </a:p>
        </p:txBody>
      </p:sp>
    </p:spTree>
    <p:extLst>
      <p:ext uri="{BB962C8B-B14F-4D97-AF65-F5344CB8AC3E}">
        <p14:creationId xmlns="" xmlns:p14="http://schemas.microsoft.com/office/powerpoint/2010/main" val="7253449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F4180C71-ECC0-45E8-A887-2A1376C853F3}" type="datetimeFigureOut">
              <a:rPr lang="ru-RU" smtClean="0"/>
              <a:pPr/>
              <a:t>21.08.2019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59011A6-0AD6-4994-BAC7-319F6828CB60}" type="slidenum">
              <a:rPr lang="ru-RU" smtClean="0"/>
              <a:pPr/>
              <a:t>‹#›</a:t>
            </a:fld>
            <a:endParaRPr lang="ru-RU"/>
          </a:p>
        </p:txBody>
      </p:sp>
    </p:spTree>
    <p:extLst>
      <p:ext uri="{BB962C8B-B14F-4D97-AF65-F5344CB8AC3E}">
        <p14:creationId xmlns="" xmlns:p14="http://schemas.microsoft.com/office/powerpoint/2010/main" val="6407629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4180C71-ECC0-45E8-A887-2A1376C853F3}" type="datetimeFigureOut">
              <a:rPr lang="ru-RU" smtClean="0"/>
              <a:pPr/>
              <a:t>21.08.2019</a:t>
            </a:fld>
            <a:endParaRPr lang="ru-R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9011A6-0AD6-4994-BAC7-319F6828CB60}" type="slidenum">
              <a:rPr lang="ru-RU" smtClean="0"/>
              <a:pPr/>
              <a:t>‹#›</a:t>
            </a:fld>
            <a:endParaRPr lang="ru-RU"/>
          </a:p>
        </p:txBody>
      </p:sp>
    </p:spTree>
    <p:extLst>
      <p:ext uri="{BB962C8B-B14F-4D97-AF65-F5344CB8AC3E}">
        <p14:creationId xmlns="" xmlns:p14="http://schemas.microsoft.com/office/powerpoint/2010/main" val="33693947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art-academy.tilda.ws/" TargetMode="External"/><Relationship Id="rId2" Type="http://schemas.openxmlformats.org/officeDocument/2006/relationships/hyperlink" Target="http://kcdod.khb.ru/" TargetMode="External"/><Relationship Id="rId1" Type="http://schemas.openxmlformats.org/officeDocument/2006/relationships/slideLayout" Target="../slideLayouts/slideLayout2.xml"/><Relationship Id="rId4" Type="http://schemas.openxmlformats.org/officeDocument/2006/relationships/hyperlink" Target="http://pedgorizont.ru/"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10" Type="http://schemas.openxmlformats.org/officeDocument/2006/relationships/image" Target="../media/image19.jpeg"/><Relationship Id="rId4" Type="http://schemas.openxmlformats.org/officeDocument/2006/relationships/image" Target="../media/image13.jpeg"/><Relationship Id="rId9" Type="http://schemas.openxmlformats.org/officeDocument/2006/relationships/image" Target="../media/image18.jpeg"/></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 Id="rId5" Type="http://schemas.openxmlformats.org/officeDocument/2006/relationships/image" Target="../media/image29.jpeg"/><Relationship Id="rId4" Type="http://schemas.openxmlformats.org/officeDocument/2006/relationships/image" Target="../media/image28.jpeg"/></Relationships>
</file>

<file path=ppt/slides/_rels/slide1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3.jpeg"/><Relationship Id="rId7" Type="http://schemas.openxmlformats.org/officeDocument/2006/relationships/image" Target="../media/image37.jpeg"/><Relationship Id="rId2" Type="http://schemas.openxmlformats.org/officeDocument/2006/relationships/image" Target="../media/image32.jpeg"/><Relationship Id="rId1" Type="http://schemas.openxmlformats.org/officeDocument/2006/relationships/slideLayout" Target="../slideLayouts/slideLayout2.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1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40.jpeg"/></Relationships>
</file>

<file path=ppt/slides/_rels/slide18.xml.rels><?xml version="1.0" encoding="UTF-8" standalone="yes"?>
<Relationships xmlns="http://schemas.openxmlformats.org/package/2006/relationships"><Relationship Id="rId3" Type="http://schemas.openxmlformats.org/officeDocument/2006/relationships/image" Target="../media/image44.jpeg"/><Relationship Id="rId7" Type="http://schemas.openxmlformats.org/officeDocument/2006/relationships/image" Target="../media/image48.jpeg"/><Relationship Id="rId2" Type="http://schemas.openxmlformats.org/officeDocument/2006/relationships/image" Target="../media/image43.jpeg"/><Relationship Id="rId1" Type="http://schemas.openxmlformats.org/officeDocument/2006/relationships/slideLayout" Target="../slideLayouts/slideLayout2.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jpeg"/></Relationships>
</file>

<file path=ppt/slides/_rels/slide19.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2.jpeg"/><Relationship Id="rId7" Type="http://schemas.openxmlformats.org/officeDocument/2006/relationships/image" Target="../media/image56.jpeg"/><Relationship Id="rId2" Type="http://schemas.openxmlformats.org/officeDocument/2006/relationships/image" Target="../media/image51.jpeg"/><Relationship Id="rId1" Type="http://schemas.openxmlformats.org/officeDocument/2006/relationships/slideLayout" Target="../slideLayouts/slideLayout2.xml"/><Relationship Id="rId6" Type="http://schemas.openxmlformats.org/officeDocument/2006/relationships/image" Target="../media/image55.jpeg"/><Relationship Id="rId5" Type="http://schemas.openxmlformats.org/officeDocument/2006/relationships/image" Target="../media/image54.jpeg"/><Relationship Id="rId4" Type="http://schemas.openxmlformats.org/officeDocument/2006/relationships/image" Target="../media/image53.jpeg"/></Relationships>
</file>

<file path=ppt/slides/_rels/slide21.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2.xml"/><Relationship Id="rId4" Type="http://schemas.openxmlformats.org/officeDocument/2006/relationships/image" Target="../media/image59.jpeg"/></Relationships>
</file>

<file path=ppt/slides/_rels/slide22.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2.xml"/><Relationship Id="rId5" Type="http://schemas.openxmlformats.org/officeDocument/2006/relationships/image" Target="../media/image63.jpeg"/><Relationship Id="rId4" Type="http://schemas.openxmlformats.org/officeDocument/2006/relationships/image" Target="../media/image62.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497340" y="3455121"/>
            <a:ext cx="7766936" cy="1646302"/>
          </a:xfrm>
        </p:spPr>
        <p:txBody>
          <a:bodyPr/>
          <a:lstStyle/>
          <a:p>
            <a:pPr algn="ctr"/>
            <a:r>
              <a:rPr lang="ru-RU" sz="3600" b="1" dirty="0" smtClean="0">
                <a:latin typeface="Arial Narrow" pitchFamily="34" charset="0"/>
              </a:rPr>
              <a:t/>
            </a:r>
            <a:br>
              <a:rPr lang="ru-RU" sz="3600" b="1" dirty="0" smtClean="0">
                <a:latin typeface="Arial Narrow" pitchFamily="34" charset="0"/>
              </a:rPr>
            </a:br>
            <a:r>
              <a:rPr lang="ru-RU" sz="3600" b="1" dirty="0" smtClean="0">
                <a:latin typeface="Arial Narrow" pitchFamily="34" charset="0"/>
              </a:rPr>
              <a:t/>
            </a:r>
            <a:br>
              <a:rPr lang="ru-RU" sz="3600" b="1" dirty="0" smtClean="0">
                <a:latin typeface="Arial Narrow" pitchFamily="34" charset="0"/>
              </a:rPr>
            </a:br>
            <a:r>
              <a:rPr lang="ru-RU" sz="3600" b="1" dirty="0" smtClean="0">
                <a:latin typeface="Arial Narrow" pitchFamily="34" charset="0"/>
              </a:rPr>
              <a:t>«</a:t>
            </a:r>
            <a:r>
              <a:rPr lang="ru-RU" sz="3600" b="1" dirty="0" smtClean="0">
                <a:latin typeface="Arial Narrow" pitchFamily="34" charset="0"/>
              </a:rPr>
              <a:t>Развитие  творческих способностей обучающихся на уроках ИЗО </a:t>
            </a:r>
            <a:br>
              <a:rPr lang="ru-RU" sz="3600" b="1" dirty="0" smtClean="0">
                <a:latin typeface="Arial Narrow" pitchFamily="34" charset="0"/>
              </a:rPr>
            </a:br>
            <a:r>
              <a:rPr lang="ru-RU" sz="3600" b="1" dirty="0" smtClean="0">
                <a:latin typeface="Arial Narrow" pitchFamily="34" charset="0"/>
              </a:rPr>
              <a:t>и внеурочной деятельности </a:t>
            </a:r>
            <a:br>
              <a:rPr lang="ru-RU" sz="3600" b="1" dirty="0" smtClean="0">
                <a:latin typeface="Arial Narrow" pitchFamily="34" charset="0"/>
              </a:rPr>
            </a:br>
            <a:r>
              <a:rPr lang="ru-RU" sz="3600" b="1" dirty="0" smtClean="0">
                <a:latin typeface="Arial Narrow" pitchFamily="34" charset="0"/>
              </a:rPr>
              <a:t>с использованием регионального компонента» (из опыта работы)</a:t>
            </a:r>
            <a:r>
              <a:rPr lang="ru-RU" dirty="0" smtClean="0"/>
              <a:t/>
            </a:r>
            <a:br>
              <a:rPr lang="ru-RU" dirty="0" smtClean="0"/>
            </a:br>
            <a:endParaRPr lang="ru-RU" dirty="0"/>
          </a:p>
        </p:txBody>
      </p:sp>
      <p:sp>
        <p:nvSpPr>
          <p:cNvPr id="3" name="Подзаголовок 2"/>
          <p:cNvSpPr>
            <a:spLocks noGrp="1"/>
          </p:cNvSpPr>
          <p:nvPr>
            <p:ph type="subTitle" idx="1"/>
          </p:nvPr>
        </p:nvSpPr>
        <p:spPr>
          <a:xfrm>
            <a:off x="1352144" y="4388072"/>
            <a:ext cx="7529209" cy="1351247"/>
          </a:xfrm>
        </p:spPr>
        <p:txBody>
          <a:bodyPr>
            <a:noAutofit/>
          </a:bodyPr>
          <a:lstStyle/>
          <a:p>
            <a:r>
              <a:rPr lang="ru-RU" sz="2800" b="1" dirty="0" err="1" smtClean="0">
                <a:solidFill>
                  <a:schemeClr val="tx1">
                    <a:lumMod val="65000"/>
                    <a:lumOff val="35000"/>
                  </a:schemeClr>
                </a:solidFill>
                <a:latin typeface="Arial Narrow" pitchFamily="34" charset="0"/>
              </a:rPr>
              <a:t>Сартасова</a:t>
            </a:r>
            <a:r>
              <a:rPr lang="ru-RU" sz="2800" b="1" dirty="0" smtClean="0">
                <a:solidFill>
                  <a:schemeClr val="tx1">
                    <a:lumMod val="65000"/>
                    <a:lumOff val="35000"/>
                  </a:schemeClr>
                </a:solidFill>
                <a:latin typeface="Arial Narrow" pitchFamily="34" charset="0"/>
              </a:rPr>
              <a:t> Любовь Михайловна,</a:t>
            </a:r>
          </a:p>
          <a:p>
            <a:r>
              <a:rPr lang="ru-RU" sz="2800" b="1" dirty="0" smtClean="0">
                <a:solidFill>
                  <a:schemeClr val="tx1">
                    <a:lumMod val="65000"/>
                    <a:lumOff val="35000"/>
                  </a:schemeClr>
                </a:solidFill>
                <a:latin typeface="Arial Narrow" pitchFamily="34" charset="0"/>
              </a:rPr>
              <a:t>учитель ИЗО и черчения </a:t>
            </a:r>
            <a:endParaRPr lang="ru-RU" sz="2800" b="1" dirty="0" smtClean="0">
              <a:solidFill>
                <a:schemeClr val="tx1">
                  <a:lumMod val="65000"/>
                  <a:lumOff val="35000"/>
                </a:schemeClr>
              </a:solidFill>
              <a:latin typeface="Arial Narrow" pitchFamily="34" charset="0"/>
            </a:endParaRPr>
          </a:p>
          <a:p>
            <a:endParaRPr lang="ru-RU" sz="2800" b="1" dirty="0" smtClean="0">
              <a:solidFill>
                <a:schemeClr val="tx1">
                  <a:lumMod val="65000"/>
                  <a:lumOff val="35000"/>
                </a:schemeClr>
              </a:solidFill>
              <a:latin typeface="Arial Narrow" pitchFamily="34" charset="0"/>
            </a:endParaRPr>
          </a:p>
          <a:p>
            <a:pPr algn="ctr"/>
            <a:r>
              <a:rPr lang="ru-RU" sz="2800" dirty="0" smtClean="0">
                <a:solidFill>
                  <a:schemeClr val="tx1">
                    <a:lumMod val="65000"/>
                    <a:lumOff val="35000"/>
                  </a:schemeClr>
                </a:solidFill>
                <a:latin typeface="Arial Narrow" pitchFamily="34" charset="0"/>
              </a:rPr>
              <a:t>2019 </a:t>
            </a:r>
            <a:r>
              <a:rPr lang="ru-RU" sz="2800" dirty="0" smtClean="0">
                <a:solidFill>
                  <a:schemeClr val="tx1">
                    <a:lumMod val="65000"/>
                    <a:lumOff val="35000"/>
                  </a:schemeClr>
                </a:solidFill>
                <a:latin typeface="Arial Narrow" pitchFamily="34" charset="0"/>
              </a:rPr>
              <a:t>г.</a:t>
            </a:r>
            <a:endParaRPr lang="ru-RU" sz="2800" dirty="0">
              <a:solidFill>
                <a:schemeClr val="tx1">
                  <a:lumMod val="65000"/>
                  <a:lumOff val="35000"/>
                </a:schemeClr>
              </a:solidFill>
              <a:latin typeface="Arial Narrow" pitchFamily="34" charset="0"/>
            </a:endParaRPr>
          </a:p>
        </p:txBody>
      </p:sp>
      <p:sp>
        <p:nvSpPr>
          <p:cNvPr id="4" name="Прямоугольник 3"/>
          <p:cNvSpPr/>
          <p:nvPr/>
        </p:nvSpPr>
        <p:spPr>
          <a:xfrm>
            <a:off x="671209" y="0"/>
            <a:ext cx="9017540" cy="923330"/>
          </a:xfrm>
          <a:prstGeom prst="rect">
            <a:avLst/>
          </a:prstGeom>
        </p:spPr>
        <p:txBody>
          <a:bodyPr wrap="square">
            <a:spAutoFit/>
          </a:bodyPr>
          <a:lstStyle/>
          <a:p>
            <a:pPr algn="ctr"/>
            <a:r>
              <a:rPr lang="ru-RU" dirty="0" smtClean="0">
                <a:latin typeface="Arial Narrow" pitchFamily="34" charset="0"/>
                <a:ea typeface="Calibri" pitchFamily="34" charset="0"/>
                <a:cs typeface="Arial" charset="0"/>
              </a:rPr>
              <a:t>Муниципальное  бюджетное общеобразовательное учреждение </a:t>
            </a:r>
          </a:p>
          <a:p>
            <a:pPr algn="ctr"/>
            <a:r>
              <a:rPr lang="ru-RU" dirty="0" smtClean="0">
                <a:latin typeface="Arial Narrow" pitchFamily="34" charset="0"/>
                <a:ea typeface="Calibri" pitchFamily="34" charset="0"/>
                <a:cs typeface="Arial" charset="0"/>
              </a:rPr>
              <a:t>средняя общеобразовательная школа №1 </a:t>
            </a:r>
          </a:p>
          <a:p>
            <a:pPr algn="ctr"/>
            <a:r>
              <a:rPr lang="ru-RU" dirty="0" smtClean="0">
                <a:latin typeface="Arial Narrow" pitchFamily="34" charset="0"/>
                <a:ea typeface="Calibri" pitchFamily="34" charset="0"/>
                <a:cs typeface="Arial" charset="0"/>
              </a:rPr>
              <a:t>рабочего посёлка Хор  муниципального района имени Лазо  Хабаровского края</a:t>
            </a:r>
          </a:p>
        </p:txBody>
      </p:sp>
    </p:spTree>
    <p:extLst>
      <p:ext uri="{BB962C8B-B14F-4D97-AF65-F5344CB8AC3E}">
        <p14:creationId xmlns="" xmlns:p14="http://schemas.microsoft.com/office/powerpoint/2010/main" val="47577760"/>
      </p:ext>
    </p:extLst>
  </p:cSld>
  <p:clrMapOvr>
    <a:masterClrMapping/>
  </p:clrMapOvr>
  <mc:AlternateContent xmlns:mc="http://schemas.openxmlformats.org/markup-compatibility/2006">
    <mc:Choice xmlns="" xmlns:p14="http://schemas.microsoft.com/office/powerpoint/2010/main" Requires="p14">
      <p:transition p14:dur="100">
        <p:cut/>
      </p:transition>
    </mc:Choice>
    <mc:Fallback>
      <p:transition>
        <p:cu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32828" y="838200"/>
            <a:ext cx="8596668" cy="1320800"/>
          </a:xfrm>
        </p:spPr>
        <p:txBody>
          <a:bodyPr/>
          <a:lstStyle/>
          <a:p>
            <a:r>
              <a:rPr lang="ru-RU" b="1" dirty="0" smtClean="0">
                <a:latin typeface="Arial Narrow" pitchFamily="34" charset="0"/>
              </a:rPr>
              <a:t>ЦЕЛЬ РЕГИОНАЛЬНОГО ОБРАЗОВАНИЯ</a:t>
            </a:r>
            <a:endParaRPr lang="ru-RU" b="1" dirty="0">
              <a:latin typeface="Arial Narrow" pitchFamily="34" charset="0"/>
            </a:endParaRPr>
          </a:p>
        </p:txBody>
      </p:sp>
      <p:sp>
        <p:nvSpPr>
          <p:cNvPr id="3" name="Содержимое 2"/>
          <p:cNvSpPr>
            <a:spLocks noGrp="1"/>
          </p:cNvSpPr>
          <p:nvPr>
            <p:ph idx="1"/>
          </p:nvPr>
        </p:nvSpPr>
        <p:spPr/>
        <p:txBody>
          <a:bodyPr/>
          <a:lstStyle/>
          <a:p>
            <a:r>
              <a:rPr lang="ru-RU" sz="2800" dirty="0" smtClean="0">
                <a:latin typeface="Arial Narrow" pitchFamily="34" charset="0"/>
              </a:rPr>
              <a:t>Национально-региональный компонент в содержании общего среднего образования призван обеспечить историческую преемственность поколений, сохранение, распространение и развитие национальной культуры, воспитание патриотов, граждан, обладающих высокой нравственностью.</a:t>
            </a:r>
          </a:p>
          <a:p>
            <a:pPr>
              <a:buNone/>
            </a:pPr>
            <a:endParaRPr lang="ru-RU"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3265" y="257907"/>
            <a:ext cx="9423269" cy="1320800"/>
          </a:xfrm>
        </p:spPr>
        <p:txBody>
          <a:bodyPr>
            <a:noAutofit/>
          </a:bodyPr>
          <a:lstStyle/>
          <a:p>
            <a:r>
              <a:rPr lang="ru-RU" sz="2800" b="1" dirty="0" smtClean="0"/>
              <a:t>ИСПОЛЬЗОВАНИЕ РЕГИОНАЛЬНОГО КОМПОНЕНТА </a:t>
            </a:r>
            <a:br>
              <a:rPr lang="ru-RU" sz="2800" b="1" dirty="0" smtClean="0"/>
            </a:br>
            <a:r>
              <a:rPr lang="ru-RU" sz="2800" b="1" dirty="0" smtClean="0"/>
              <a:t>НА УРОКАХ ИЗОБРАЗИТЕЛЬНОГО ИСКУССТВА</a:t>
            </a:r>
            <a:endParaRPr lang="ru-RU" sz="2800" b="1" dirty="0"/>
          </a:p>
        </p:txBody>
      </p:sp>
      <p:sp>
        <p:nvSpPr>
          <p:cNvPr id="3" name="Содержимое 2"/>
          <p:cNvSpPr>
            <a:spLocks noGrp="1"/>
          </p:cNvSpPr>
          <p:nvPr>
            <p:ph idx="1"/>
          </p:nvPr>
        </p:nvSpPr>
        <p:spPr>
          <a:xfrm>
            <a:off x="267288" y="1218054"/>
            <a:ext cx="10958730" cy="3880773"/>
          </a:xfrm>
        </p:spPr>
        <p:txBody>
          <a:bodyPr>
            <a:noAutofit/>
          </a:bodyPr>
          <a:lstStyle/>
          <a:p>
            <a:pPr>
              <a:buNone/>
            </a:pPr>
            <a:r>
              <a:rPr lang="ru-RU" sz="2400" b="1" dirty="0" smtClean="0">
                <a:latin typeface="Arial Narrow" pitchFamily="34" charset="0"/>
              </a:rPr>
              <a:t>Цель: </a:t>
            </a:r>
            <a:r>
              <a:rPr lang="ru-RU" sz="2400" dirty="0" smtClean="0">
                <a:latin typeface="Arial Narrow" pitchFamily="34" charset="0"/>
              </a:rPr>
              <a:t>воспитание обучающихся через конкретно-чувственное восприятие искусства, приобщение его к родной культуре, целостность воздействия на личность.</a:t>
            </a:r>
          </a:p>
          <a:p>
            <a:pPr>
              <a:buNone/>
            </a:pPr>
            <a:r>
              <a:rPr lang="ru-RU" sz="2400" b="1" dirty="0" smtClean="0">
                <a:latin typeface="Arial Narrow" pitchFamily="34" charset="0"/>
              </a:rPr>
              <a:t>Задачи:</a:t>
            </a:r>
            <a:endParaRPr lang="ru-RU" sz="2400" dirty="0" smtClean="0">
              <a:latin typeface="Arial Narrow" pitchFamily="34" charset="0"/>
            </a:endParaRPr>
          </a:p>
          <a:p>
            <a:pPr>
              <a:buNone/>
            </a:pPr>
            <a:r>
              <a:rPr lang="ru-RU" sz="2200" dirty="0" smtClean="0">
                <a:latin typeface="Arial Narrow" pitchFamily="34" charset="0"/>
              </a:rPr>
              <a:t>- сформировать национальное самосознание, уважение к историческому и культурному наследию народов Дальнего Востока;</a:t>
            </a:r>
          </a:p>
          <a:p>
            <a:pPr>
              <a:buNone/>
            </a:pPr>
            <a:r>
              <a:rPr lang="ru-RU" sz="2200" dirty="0" smtClean="0">
                <a:latin typeface="Arial Narrow" pitchFamily="34" charset="0"/>
              </a:rPr>
              <a:t>- помочь обучающемуся освоить этнокультурные, национальные ценности;</a:t>
            </a:r>
          </a:p>
          <a:p>
            <a:pPr>
              <a:buNone/>
            </a:pPr>
            <a:r>
              <a:rPr lang="ru-RU" sz="2200" dirty="0" smtClean="0">
                <a:latin typeface="Arial Narrow" pitchFamily="34" charset="0"/>
              </a:rPr>
              <a:t>- показать связь природы Дальневосточного региона с ее образом в поэзии, живописи, народном творчестве;</a:t>
            </a:r>
          </a:p>
          <a:p>
            <a:pPr>
              <a:buNone/>
            </a:pPr>
            <a:r>
              <a:rPr lang="ru-RU" sz="2200" dirty="0" smtClean="0">
                <a:latin typeface="Arial Narrow" pitchFamily="34" charset="0"/>
              </a:rPr>
              <a:t>- дать представление о памятниках архитектуры и культуры в историческом наследии на примере рисования исторических архитектурных сооружений коренных народов нашего края;</a:t>
            </a:r>
          </a:p>
          <a:p>
            <a:pPr>
              <a:buNone/>
            </a:pPr>
            <a:r>
              <a:rPr lang="ru-RU" sz="2200" dirty="0" smtClean="0">
                <a:latin typeface="Arial Narrow" pitchFamily="34" charset="0"/>
              </a:rPr>
              <a:t>- показать основные виды орнаментов коренных народов региона, их символы и принципы композиционного построения;</a:t>
            </a:r>
          </a:p>
          <a:p>
            <a:pPr>
              <a:buNone/>
            </a:pPr>
            <a:r>
              <a:rPr lang="ru-RU" sz="2200" dirty="0" smtClean="0">
                <a:latin typeface="Arial Narrow" pitchFamily="34" charset="0"/>
              </a:rPr>
              <a:t>- дать представление о народных промыслах.</a:t>
            </a:r>
          </a:p>
          <a:p>
            <a:endParaRPr lang="ru-RU" sz="2400" dirty="0">
              <a:latin typeface="Arial Narrow"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339709" y="356382"/>
            <a:ext cx="9957842" cy="1320800"/>
          </a:xfrm>
        </p:spPr>
        <p:txBody>
          <a:bodyPr>
            <a:noAutofit/>
          </a:bodyPr>
          <a:lstStyle/>
          <a:p>
            <a:r>
              <a:rPr lang="ru-RU" sz="2800" b="1" dirty="0" smtClean="0"/>
              <a:t>ИСПОЛЬЗОВАНИЕ РЕГИОНАЛЬНОГО КОМПОНЕНТА </a:t>
            </a:r>
            <a:br>
              <a:rPr lang="ru-RU" sz="2800" b="1" dirty="0" smtClean="0"/>
            </a:br>
            <a:r>
              <a:rPr lang="ru-RU" sz="2800" b="1" dirty="0" smtClean="0"/>
              <a:t>НА УРОКАХ ИЗОБРАЗИТЕЛЬНОГО ИСКУССТВА</a:t>
            </a:r>
            <a:endParaRPr lang="ru-RU" sz="2800" b="1" dirty="0"/>
          </a:p>
        </p:txBody>
      </p:sp>
      <p:sp>
        <p:nvSpPr>
          <p:cNvPr id="1026" name="Rectangle 2"/>
          <p:cNvSpPr>
            <a:spLocks noChangeArrowheads="1"/>
          </p:cNvSpPr>
          <p:nvPr/>
        </p:nvSpPr>
        <p:spPr bwMode="auto">
          <a:xfrm>
            <a:off x="393896" y="1340804"/>
            <a:ext cx="1012874"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5 класс</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9" name="Таблица 8"/>
          <p:cNvGraphicFramePr>
            <a:graphicFrameLocks noGrp="1"/>
          </p:cNvGraphicFramePr>
          <p:nvPr/>
        </p:nvGraphicFramePr>
        <p:xfrm>
          <a:off x="422031" y="1842867"/>
          <a:ext cx="9523827" cy="1682496"/>
        </p:xfrm>
        <a:graphic>
          <a:graphicData uri="http://schemas.openxmlformats.org/drawingml/2006/table">
            <a:tbl>
              <a:tblPr/>
              <a:tblGrid>
                <a:gridCol w="337624"/>
                <a:gridCol w="4670982"/>
                <a:gridCol w="4515221"/>
              </a:tblGrid>
              <a:tr h="55566">
                <a:tc>
                  <a:txBody>
                    <a:bodyPr/>
                    <a:lstStyle/>
                    <a:p>
                      <a:pPr algn="just">
                        <a:lnSpc>
                          <a:spcPct val="115000"/>
                        </a:lnSpc>
                        <a:spcAft>
                          <a:spcPts val="0"/>
                        </a:spcAft>
                      </a:pPr>
                      <a:r>
                        <a:rPr lang="ru-RU" sz="1200" i="1" dirty="0">
                          <a:latin typeface="Times New Roman"/>
                          <a:ea typeface="Calibri"/>
                        </a:rPr>
                        <a:t>№</a:t>
                      </a:r>
                      <a:endParaRPr lang="ru-RU" sz="1200" dirty="0">
                        <a:latin typeface="Times New Roman"/>
                        <a:ea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just">
                        <a:lnSpc>
                          <a:spcPct val="115000"/>
                        </a:lnSpc>
                        <a:spcAft>
                          <a:spcPts val="0"/>
                        </a:spcAft>
                      </a:pPr>
                      <a:r>
                        <a:rPr lang="ru-RU" sz="1200" i="1" dirty="0">
                          <a:latin typeface="Times New Roman"/>
                          <a:ea typeface="Calibri"/>
                        </a:rPr>
                        <a:t>Тема урока</a:t>
                      </a:r>
                      <a:endParaRPr lang="ru-RU" sz="1200" dirty="0">
                        <a:latin typeface="Times New Roman"/>
                        <a:ea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just">
                        <a:lnSpc>
                          <a:spcPct val="115000"/>
                        </a:lnSpc>
                        <a:spcAft>
                          <a:spcPts val="0"/>
                        </a:spcAft>
                      </a:pPr>
                      <a:r>
                        <a:rPr lang="ru-RU" sz="1200" i="1">
                          <a:latin typeface="Times New Roman"/>
                          <a:ea typeface="Calibri"/>
                        </a:rPr>
                        <a:t>Вид деятельности</a:t>
                      </a:r>
                      <a:endParaRPr lang="ru-RU" sz="1200">
                        <a:latin typeface="Times New Roman"/>
                        <a:ea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lnSpc>
                          <a:spcPct val="115000"/>
                        </a:lnSpc>
                        <a:spcAft>
                          <a:spcPts val="0"/>
                        </a:spcAft>
                      </a:pPr>
                      <a:r>
                        <a:rPr lang="ru-RU" sz="1200">
                          <a:latin typeface="Times New Roman"/>
                          <a:ea typeface="Calibri"/>
                        </a:rPr>
                        <a:t>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1200" dirty="0">
                          <a:latin typeface="Times New Roman"/>
                          <a:ea typeface="Calibri"/>
                        </a:rPr>
                        <a:t>Щепа. Роспись по лубу и дереву. </a:t>
                      </a:r>
                    </a:p>
                    <a:p>
                      <a:pPr indent="228600" algn="just">
                        <a:lnSpc>
                          <a:spcPct val="115000"/>
                        </a:lnSpc>
                        <a:spcAft>
                          <a:spcPts val="0"/>
                        </a:spcAft>
                      </a:pPr>
                      <a:r>
                        <a:rPr lang="ru-RU" sz="1200" b="1" i="1" u="sng" dirty="0">
                          <a:latin typeface="Times New Roman"/>
                          <a:ea typeface="Calibri"/>
                        </a:rPr>
                        <a:t>ХК ГОС-1.</a:t>
                      </a:r>
                      <a:r>
                        <a:rPr lang="ru-RU" sz="1200" b="1" i="1" dirty="0">
                          <a:latin typeface="Times New Roman"/>
                          <a:ea typeface="Calibri"/>
                        </a:rPr>
                        <a:t> «Тиснение и резьба по бересте у народов Приамурья»</a:t>
                      </a:r>
                      <a:endParaRPr lang="ru-RU" sz="1200" dirty="0">
                        <a:latin typeface="Times New Roman"/>
                        <a:ea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1200" spc="-5" dirty="0">
                          <a:latin typeface="Times New Roman"/>
                          <a:ea typeface="Calibri"/>
                        </a:rPr>
                        <a:t>Выполнение из бумаги  изделия в </a:t>
                      </a:r>
                      <a:r>
                        <a:rPr lang="ru-RU" sz="1200" spc="-5" dirty="0" smtClean="0">
                          <a:latin typeface="Times New Roman"/>
                          <a:ea typeface="Calibri"/>
                        </a:rPr>
                        <a:t>стиле</a:t>
                      </a:r>
                      <a:r>
                        <a:rPr lang="ru-RU" sz="1200" spc="0" baseline="0" dirty="0" smtClean="0">
                          <a:latin typeface="Times New Roman"/>
                          <a:ea typeface="Calibri"/>
                        </a:rPr>
                        <a:t> </a:t>
                      </a:r>
                      <a:r>
                        <a:rPr lang="ru-RU" sz="1200" spc="-5" dirty="0" smtClean="0">
                          <a:latin typeface="Times New Roman"/>
                          <a:ea typeface="Calibri"/>
                        </a:rPr>
                        <a:t>художественных </a:t>
                      </a:r>
                      <a:r>
                        <a:rPr lang="ru-RU" sz="1200" spc="-5" dirty="0">
                          <a:latin typeface="Times New Roman"/>
                          <a:ea typeface="Calibri"/>
                        </a:rPr>
                        <a:t>ремёсел  народов  Приамурья</a:t>
                      </a:r>
                      <a:endParaRPr lang="ru-RU" sz="1200" dirty="0">
                        <a:latin typeface="Times New Roman"/>
                        <a:ea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lnSpc>
                          <a:spcPct val="115000"/>
                        </a:lnSpc>
                        <a:spcAft>
                          <a:spcPts val="0"/>
                        </a:spcAft>
                      </a:pPr>
                      <a:r>
                        <a:rPr lang="ru-RU" sz="1200">
                          <a:latin typeface="Times New Roman"/>
                          <a:ea typeface="Calibri"/>
                        </a:rPr>
                        <a:t>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1200">
                          <a:latin typeface="Times New Roman"/>
                          <a:ea typeface="Calibri"/>
                        </a:rPr>
                        <a:t>Одежда «говорит» о человеке.</a:t>
                      </a:r>
                    </a:p>
                    <a:p>
                      <a:pPr indent="228600" algn="just">
                        <a:lnSpc>
                          <a:spcPct val="115000"/>
                        </a:lnSpc>
                        <a:spcAft>
                          <a:spcPts val="0"/>
                        </a:spcAft>
                      </a:pPr>
                      <a:r>
                        <a:rPr lang="ru-RU" sz="1200" b="1" i="1" u="sng">
                          <a:latin typeface="Times New Roman"/>
                          <a:ea typeface="Calibri"/>
                        </a:rPr>
                        <a:t>ХК ГОС-2.</a:t>
                      </a:r>
                      <a:r>
                        <a:rPr lang="ru-RU" sz="1200" b="1" i="1">
                          <a:latin typeface="Times New Roman"/>
                          <a:ea typeface="Calibri"/>
                        </a:rPr>
                        <a:t>  «Одежда малых народов Дальнего Востока»</a:t>
                      </a:r>
                      <a:endParaRPr lang="ru-RU" sz="1200">
                        <a:latin typeface="Times New Roman"/>
                        <a:ea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1200">
                          <a:latin typeface="Times New Roman"/>
                          <a:ea typeface="Calibri"/>
                        </a:rPr>
                        <a:t>Выполнить костюм человека восточных стран или коренных народов Дальнего Востока.</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lnSpc>
                          <a:spcPct val="115000"/>
                        </a:lnSpc>
                        <a:spcAft>
                          <a:spcPts val="0"/>
                        </a:spcAft>
                      </a:pPr>
                      <a:r>
                        <a:rPr lang="ru-RU" sz="1200" dirty="0">
                          <a:latin typeface="Times New Roman"/>
                          <a:ea typeface="Calibri"/>
                        </a:rPr>
                        <a:t>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1200" dirty="0">
                          <a:latin typeface="Times New Roman"/>
                          <a:ea typeface="Calibri"/>
                        </a:rPr>
                        <a:t>Ты сам – мастер.</a:t>
                      </a:r>
                    </a:p>
                    <a:p>
                      <a:pPr indent="228600" algn="just">
                        <a:lnSpc>
                          <a:spcPct val="115000"/>
                        </a:lnSpc>
                        <a:spcAft>
                          <a:spcPts val="0"/>
                        </a:spcAft>
                      </a:pPr>
                      <a:r>
                        <a:rPr lang="ru-RU" sz="1200" b="1" i="1" u="sng" dirty="0">
                          <a:latin typeface="Times New Roman"/>
                          <a:ea typeface="Calibri"/>
                        </a:rPr>
                        <a:t> ХК ГОС-3.</a:t>
                      </a:r>
                      <a:r>
                        <a:rPr lang="ru-RU" sz="1200" b="1" i="1" dirty="0">
                          <a:latin typeface="Times New Roman"/>
                          <a:ea typeface="Calibri"/>
                        </a:rPr>
                        <a:t> Народные промыслы народов Приамурья	</a:t>
                      </a:r>
                      <a:endParaRPr lang="ru-RU" sz="1200" dirty="0">
                        <a:latin typeface="Times New Roman"/>
                        <a:ea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1200" spc="-5" dirty="0">
                          <a:latin typeface="Times New Roman"/>
                          <a:ea typeface="Calibri"/>
                        </a:rPr>
                        <a:t>Выполнение любого изделия в </a:t>
                      </a:r>
                      <a:r>
                        <a:rPr lang="ru-RU" sz="1200" spc="-5" dirty="0" smtClean="0">
                          <a:latin typeface="Times New Roman"/>
                          <a:ea typeface="Calibri"/>
                        </a:rPr>
                        <a:t>стиле</a:t>
                      </a:r>
                      <a:r>
                        <a:rPr lang="ru-RU" sz="1200" spc="0" baseline="0" dirty="0" smtClean="0">
                          <a:latin typeface="Times New Roman"/>
                          <a:ea typeface="Calibri"/>
                        </a:rPr>
                        <a:t>  </a:t>
                      </a:r>
                      <a:r>
                        <a:rPr lang="ru-RU" sz="1200" spc="-5" dirty="0" smtClean="0">
                          <a:latin typeface="Times New Roman"/>
                          <a:ea typeface="Calibri"/>
                        </a:rPr>
                        <a:t>художественных </a:t>
                      </a:r>
                      <a:r>
                        <a:rPr lang="ru-RU" sz="1200" spc="-5" dirty="0">
                          <a:latin typeface="Times New Roman"/>
                          <a:ea typeface="Calibri"/>
                        </a:rPr>
                        <a:t>ремёсел  народов  Приамурья</a:t>
                      </a:r>
                      <a:r>
                        <a:rPr lang="ru-RU" sz="1200" dirty="0">
                          <a:latin typeface="Times New Roman"/>
                          <a:ea typeface="Calibri"/>
                        </a:rPr>
                        <a:t> для украшения </a:t>
                      </a:r>
                      <a:r>
                        <a:rPr lang="ru-RU" sz="1200" spc="-10" dirty="0">
                          <a:latin typeface="Times New Roman"/>
                          <a:ea typeface="Calibri"/>
                        </a:rPr>
                        <a:t>интерьера</a:t>
                      </a:r>
                      <a:endParaRPr lang="ru-RU" sz="1200" dirty="0">
                        <a:latin typeface="Times New Roman"/>
                        <a:ea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11" name="Таблица 10"/>
          <p:cNvGraphicFramePr>
            <a:graphicFrameLocks noGrp="1"/>
          </p:cNvGraphicFramePr>
          <p:nvPr/>
        </p:nvGraphicFramePr>
        <p:xfrm>
          <a:off x="421173" y="4262510"/>
          <a:ext cx="9552820" cy="1682496"/>
        </p:xfrm>
        <a:graphic>
          <a:graphicData uri="http://schemas.openxmlformats.org/drawingml/2006/table">
            <a:tbl>
              <a:tblPr/>
              <a:tblGrid>
                <a:gridCol w="508544"/>
                <a:gridCol w="4331599"/>
                <a:gridCol w="4712677"/>
              </a:tblGrid>
              <a:tr h="0">
                <a:tc>
                  <a:txBody>
                    <a:bodyPr/>
                    <a:lstStyle/>
                    <a:p>
                      <a:pPr algn="just">
                        <a:lnSpc>
                          <a:spcPct val="115000"/>
                        </a:lnSpc>
                        <a:spcAft>
                          <a:spcPts val="0"/>
                        </a:spcAft>
                      </a:pPr>
                      <a:r>
                        <a:rPr lang="ru-RU" sz="1200" i="1">
                          <a:latin typeface="Times New Roman"/>
                          <a:ea typeface="Calibri"/>
                        </a:rPr>
                        <a:t>№</a:t>
                      </a:r>
                      <a:endParaRPr lang="ru-RU" sz="1200">
                        <a:latin typeface="Times New Roman"/>
                        <a:ea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just">
                        <a:lnSpc>
                          <a:spcPct val="115000"/>
                        </a:lnSpc>
                        <a:spcAft>
                          <a:spcPts val="0"/>
                        </a:spcAft>
                      </a:pPr>
                      <a:r>
                        <a:rPr lang="ru-RU" sz="1200" i="1">
                          <a:latin typeface="Times New Roman"/>
                          <a:ea typeface="Calibri"/>
                        </a:rPr>
                        <a:t>Тема урока</a:t>
                      </a:r>
                      <a:endParaRPr lang="ru-RU" sz="1200">
                        <a:latin typeface="Times New Roman"/>
                        <a:ea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just">
                        <a:lnSpc>
                          <a:spcPct val="115000"/>
                        </a:lnSpc>
                        <a:spcAft>
                          <a:spcPts val="0"/>
                        </a:spcAft>
                      </a:pPr>
                      <a:r>
                        <a:rPr lang="ru-RU" sz="1200" i="1">
                          <a:latin typeface="Times New Roman"/>
                          <a:ea typeface="Calibri"/>
                        </a:rPr>
                        <a:t>Вид деятельности</a:t>
                      </a:r>
                      <a:endParaRPr lang="ru-RU" sz="1200">
                        <a:latin typeface="Times New Roman"/>
                        <a:ea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lnSpc>
                          <a:spcPct val="115000"/>
                        </a:lnSpc>
                        <a:spcAft>
                          <a:spcPts val="0"/>
                        </a:spcAft>
                      </a:pPr>
                      <a:r>
                        <a:rPr lang="ru-RU" sz="1200">
                          <a:latin typeface="Times New Roman"/>
                          <a:ea typeface="Calibri"/>
                        </a:rPr>
                        <a:t>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68580">
                        <a:lnSpc>
                          <a:spcPct val="115000"/>
                        </a:lnSpc>
                        <a:spcAft>
                          <a:spcPts val="0"/>
                        </a:spcAft>
                      </a:pPr>
                      <a:r>
                        <a:rPr lang="ru-RU" sz="1200">
                          <a:latin typeface="Times New Roman"/>
                          <a:ea typeface="Calibri"/>
                        </a:rPr>
                        <a:t>Объемные изображения в скульптуре</a:t>
                      </a:r>
                    </a:p>
                    <a:p>
                      <a:pPr indent="228600" algn="just">
                        <a:lnSpc>
                          <a:spcPct val="115000"/>
                        </a:lnSpc>
                        <a:spcAft>
                          <a:spcPts val="0"/>
                        </a:spcAft>
                      </a:pPr>
                      <a:r>
                        <a:rPr lang="ru-RU" sz="1200" b="1" i="1" u="sng">
                          <a:latin typeface="Times New Roman"/>
                          <a:ea typeface="Calibri"/>
                        </a:rPr>
                        <a:t>ХК ГОС-1.</a:t>
                      </a:r>
                      <a:r>
                        <a:rPr lang="ru-RU" sz="1200" b="1" i="1">
                          <a:latin typeface="Times New Roman"/>
                          <a:ea typeface="Calibri"/>
                        </a:rPr>
                        <a:t>Скульптура народов Приамурья</a:t>
                      </a:r>
                      <a:endParaRPr lang="ru-RU" sz="1200">
                        <a:latin typeface="Times New Roman"/>
                        <a:ea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1200" spc="-5">
                          <a:latin typeface="Times New Roman"/>
                          <a:ea typeface="Calibri"/>
                        </a:rPr>
                        <a:t>Выполнение из пластического материала   скульптуры животного</a:t>
                      </a:r>
                      <a:endParaRPr lang="ru-RU" sz="1200">
                        <a:latin typeface="Times New Roman"/>
                        <a:ea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lnSpc>
                          <a:spcPct val="115000"/>
                        </a:lnSpc>
                        <a:spcAft>
                          <a:spcPts val="0"/>
                        </a:spcAft>
                      </a:pPr>
                      <a:r>
                        <a:rPr lang="ru-RU" sz="1200">
                          <a:latin typeface="Times New Roman"/>
                          <a:ea typeface="Calibri"/>
                        </a:rPr>
                        <a:t>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1200">
                          <a:latin typeface="Times New Roman"/>
                          <a:ea typeface="Calibri"/>
                        </a:rPr>
                        <a:t>Пейзаж – большой мир. Пейзаж  настроения. Природа и художник. </a:t>
                      </a:r>
                    </a:p>
                    <a:p>
                      <a:pPr indent="228600" algn="just">
                        <a:lnSpc>
                          <a:spcPct val="115000"/>
                        </a:lnSpc>
                        <a:spcAft>
                          <a:spcPts val="0"/>
                        </a:spcAft>
                      </a:pPr>
                      <a:r>
                        <a:rPr lang="ru-RU" sz="1200" b="1" i="1" u="sng">
                          <a:latin typeface="Times New Roman"/>
                          <a:ea typeface="Calibri"/>
                        </a:rPr>
                        <a:t>ХК ГОС-2. </a:t>
                      </a:r>
                      <a:r>
                        <a:rPr lang="ru-RU" sz="1200" b="1" i="1">
                          <a:latin typeface="Times New Roman"/>
                          <a:ea typeface="Calibri"/>
                        </a:rPr>
                        <a:t>Природа родного края в творчестве дальневосточных художников</a:t>
                      </a:r>
                      <a:endParaRPr lang="ru-RU" sz="1200">
                        <a:latin typeface="Times New Roman"/>
                        <a:ea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1200">
                          <a:latin typeface="Times New Roman"/>
                          <a:ea typeface="Calibri"/>
                        </a:rPr>
                        <a:t>Рисунок большого пейзажа по теме «Природа родного края»</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lnSpc>
                          <a:spcPct val="115000"/>
                        </a:lnSpc>
                        <a:spcAft>
                          <a:spcPts val="0"/>
                        </a:spcAft>
                      </a:pPr>
                      <a:r>
                        <a:rPr lang="ru-RU" sz="1200">
                          <a:latin typeface="Times New Roman"/>
                          <a:ea typeface="Calibri"/>
                        </a:rPr>
                        <a:t>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1200">
                          <a:latin typeface="Times New Roman"/>
                          <a:ea typeface="Calibri"/>
                        </a:rPr>
                        <a:t>Городской пейзаж.</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just">
                        <a:lnSpc>
                          <a:spcPct val="115000"/>
                        </a:lnSpc>
                        <a:spcAft>
                          <a:spcPts val="0"/>
                        </a:spcAft>
                      </a:pPr>
                      <a:r>
                        <a:rPr lang="ru-RU" sz="1200" dirty="0">
                          <a:latin typeface="Times New Roman"/>
                          <a:ea typeface="Calibri"/>
                        </a:rPr>
                        <a:t>Графическая композиция «Моя улица»</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2" name="Rectangle 2"/>
          <p:cNvSpPr>
            <a:spLocks noChangeArrowheads="1"/>
          </p:cNvSpPr>
          <p:nvPr/>
        </p:nvSpPr>
        <p:spPr bwMode="auto">
          <a:xfrm>
            <a:off x="490025" y="3701831"/>
            <a:ext cx="1012874"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6 класс</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379827" y="300111"/>
            <a:ext cx="9917724" cy="1320800"/>
          </a:xfrm>
        </p:spPr>
        <p:txBody>
          <a:bodyPr>
            <a:noAutofit/>
          </a:bodyPr>
          <a:lstStyle/>
          <a:p>
            <a:r>
              <a:rPr lang="ru-RU" sz="2800" b="1" dirty="0" smtClean="0"/>
              <a:t>ИСПОЛЬЗОВАНИЕ РЕГИОНАЛЬНОГО КОМПОНЕНТА </a:t>
            </a:r>
            <a:br>
              <a:rPr lang="ru-RU" sz="2800" b="1" dirty="0" smtClean="0"/>
            </a:br>
            <a:r>
              <a:rPr lang="ru-RU" sz="2800" b="1" dirty="0" smtClean="0"/>
              <a:t>НА УРОКАХ ИЗОБРАЗИТЕЛЬНОГО ИСКУССТВА</a:t>
            </a:r>
            <a:endParaRPr lang="ru-RU" sz="2800" b="1" dirty="0"/>
          </a:p>
        </p:txBody>
      </p:sp>
      <p:graphicFrame>
        <p:nvGraphicFramePr>
          <p:cNvPr id="5" name="Таблица 4"/>
          <p:cNvGraphicFramePr>
            <a:graphicFrameLocks noGrp="1"/>
          </p:cNvGraphicFramePr>
          <p:nvPr/>
        </p:nvGraphicFramePr>
        <p:xfrm>
          <a:off x="393896" y="1942043"/>
          <a:ext cx="9228406" cy="1472184"/>
        </p:xfrm>
        <a:graphic>
          <a:graphicData uri="http://schemas.openxmlformats.org/drawingml/2006/table">
            <a:tbl>
              <a:tblPr/>
              <a:tblGrid>
                <a:gridCol w="337624"/>
                <a:gridCol w="4081082"/>
                <a:gridCol w="4809700"/>
              </a:tblGrid>
              <a:tr h="0">
                <a:tc>
                  <a:txBody>
                    <a:bodyPr/>
                    <a:lstStyle/>
                    <a:p>
                      <a:pPr algn="just">
                        <a:lnSpc>
                          <a:spcPct val="115000"/>
                        </a:lnSpc>
                        <a:spcAft>
                          <a:spcPts val="0"/>
                        </a:spcAft>
                      </a:pPr>
                      <a:r>
                        <a:rPr lang="ru-RU" sz="1200" i="1" dirty="0">
                          <a:latin typeface="Times New Roman"/>
                          <a:ea typeface="Calibri"/>
                        </a:rPr>
                        <a:t>№</a:t>
                      </a:r>
                      <a:endParaRPr lang="ru-RU" sz="1200" dirty="0">
                        <a:latin typeface="Times New Roman"/>
                        <a:ea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just">
                        <a:lnSpc>
                          <a:spcPct val="115000"/>
                        </a:lnSpc>
                        <a:spcAft>
                          <a:spcPts val="0"/>
                        </a:spcAft>
                      </a:pPr>
                      <a:r>
                        <a:rPr lang="ru-RU" sz="1200" i="1">
                          <a:latin typeface="Times New Roman"/>
                          <a:ea typeface="Calibri"/>
                        </a:rPr>
                        <a:t>Тема урока</a:t>
                      </a:r>
                      <a:endParaRPr lang="ru-RU" sz="1200">
                        <a:latin typeface="Times New Roman"/>
                        <a:ea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just">
                        <a:lnSpc>
                          <a:spcPct val="115000"/>
                        </a:lnSpc>
                        <a:spcAft>
                          <a:spcPts val="0"/>
                        </a:spcAft>
                      </a:pPr>
                      <a:r>
                        <a:rPr lang="ru-RU" sz="1200" i="1">
                          <a:latin typeface="Times New Roman"/>
                          <a:ea typeface="Calibri"/>
                        </a:rPr>
                        <a:t>Вид деятельности</a:t>
                      </a:r>
                      <a:endParaRPr lang="ru-RU" sz="1200">
                        <a:latin typeface="Times New Roman"/>
                        <a:ea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lnSpc>
                          <a:spcPct val="115000"/>
                        </a:lnSpc>
                        <a:spcAft>
                          <a:spcPts val="0"/>
                        </a:spcAft>
                      </a:pPr>
                      <a:r>
                        <a:rPr lang="ru-RU" sz="1200">
                          <a:latin typeface="Times New Roman"/>
                          <a:ea typeface="Calibri"/>
                        </a:rPr>
                        <a:t>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1200">
                          <a:latin typeface="Times New Roman"/>
                          <a:ea typeface="Calibri"/>
                        </a:rPr>
                        <a:t>Живое пространство города. Город, микрорайон, улица</a:t>
                      </a:r>
                    </a:p>
                    <a:p>
                      <a:pPr indent="228600" algn="just">
                        <a:lnSpc>
                          <a:spcPct val="115000"/>
                        </a:lnSpc>
                        <a:spcAft>
                          <a:spcPts val="0"/>
                        </a:spcAft>
                      </a:pPr>
                      <a:r>
                        <a:rPr lang="ru-RU" sz="1200" b="1" i="1" u="sng">
                          <a:latin typeface="Times New Roman"/>
                          <a:ea typeface="Calibri"/>
                        </a:rPr>
                        <a:t>ХК ГОС-1. </a:t>
                      </a:r>
                      <a:r>
                        <a:rPr lang="ru-RU" sz="1200" b="1" i="1">
                          <a:latin typeface="Times New Roman"/>
                          <a:ea typeface="Calibri"/>
                        </a:rPr>
                        <a:t>«Архитектура г.Хабаровска, п.Хор»</a:t>
                      </a:r>
                      <a:endParaRPr lang="ru-RU" sz="1200">
                        <a:latin typeface="Times New Roman"/>
                        <a:ea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1200">
                          <a:latin typeface="Times New Roman"/>
                          <a:ea typeface="Calibri"/>
                        </a:rPr>
                        <a:t>Создание макетной или графической схемы организации городского пространства</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lnSpc>
                          <a:spcPct val="115000"/>
                        </a:lnSpc>
                        <a:spcAft>
                          <a:spcPts val="0"/>
                        </a:spcAft>
                      </a:pPr>
                      <a:r>
                        <a:rPr lang="ru-RU" sz="1200">
                          <a:latin typeface="Times New Roman"/>
                          <a:ea typeface="Calibri"/>
                        </a:rPr>
                        <a:t>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1200">
                          <a:latin typeface="Times New Roman"/>
                          <a:ea typeface="Calibri"/>
                        </a:rPr>
                        <a:t>Ты — архитектор!</a:t>
                      </a:r>
                    </a:p>
                    <a:p>
                      <a:pPr>
                        <a:lnSpc>
                          <a:spcPct val="115000"/>
                        </a:lnSpc>
                        <a:spcAft>
                          <a:spcPts val="0"/>
                        </a:spcAft>
                      </a:pPr>
                      <a:r>
                        <a:rPr lang="ru-RU" sz="1200">
                          <a:latin typeface="Times New Roman"/>
                          <a:ea typeface="Calibri"/>
                        </a:rPr>
                        <a:t>Замысел архитектурного проекта и его осуществление.</a:t>
                      </a:r>
                    </a:p>
                    <a:p>
                      <a:pPr indent="228600" algn="just">
                        <a:lnSpc>
                          <a:spcPct val="115000"/>
                        </a:lnSpc>
                        <a:spcAft>
                          <a:spcPts val="0"/>
                        </a:spcAft>
                      </a:pPr>
                      <a:r>
                        <a:rPr lang="ru-RU" sz="1200" b="1" i="1" u="sng">
                          <a:latin typeface="Times New Roman"/>
                          <a:ea typeface="Calibri"/>
                        </a:rPr>
                        <a:t>ХК ГОС-2. </a:t>
                      </a:r>
                      <a:r>
                        <a:rPr lang="ru-RU" sz="1200" b="1" i="1">
                          <a:latin typeface="Times New Roman"/>
                          <a:ea typeface="Calibri"/>
                        </a:rPr>
                        <a:t>«Архитектурный проект</a:t>
                      </a:r>
                      <a:r>
                        <a:rPr lang="ru-RU" sz="1200" i="1">
                          <a:latin typeface="Times New Roman"/>
                          <a:ea typeface="Calibri"/>
                        </a:rPr>
                        <a:t> </a:t>
                      </a:r>
                      <a:r>
                        <a:rPr lang="ru-RU" sz="1200" b="1" i="1">
                          <a:latin typeface="Times New Roman"/>
                          <a:ea typeface="Calibri"/>
                        </a:rPr>
                        <a:t>п.Хор»</a:t>
                      </a:r>
                      <a:endParaRPr lang="ru-RU" sz="1200">
                        <a:latin typeface="Times New Roman"/>
                        <a:ea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1200">
                          <a:latin typeface="Times New Roman"/>
                          <a:ea typeface="Calibri"/>
                        </a:rPr>
                        <a:t>Выполнение практической творческой коллективной работы по теме «Проектирование архитектурного образа города» («Исторический город», «Сказочный город», «Город будущего»)</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lnSpc>
                          <a:spcPct val="115000"/>
                        </a:lnSpc>
                        <a:spcAft>
                          <a:spcPts val="0"/>
                        </a:spcAft>
                      </a:pPr>
                      <a:r>
                        <a:rPr lang="ru-RU" sz="1200">
                          <a:latin typeface="Times New Roman"/>
                          <a:ea typeface="Calibri"/>
                        </a:rPr>
                        <a:t>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just">
                        <a:lnSpc>
                          <a:spcPct val="115000"/>
                        </a:lnSpc>
                        <a:spcAft>
                          <a:spcPts val="0"/>
                        </a:spcAft>
                      </a:pPr>
                      <a:r>
                        <a:rPr lang="ru-RU" sz="1200">
                          <a:latin typeface="Times New Roman"/>
                          <a:ea typeface="Calibri"/>
                        </a:rPr>
                        <a:t>Мой костюм – мой облик. Дизайн современной одежды.</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just">
                        <a:lnSpc>
                          <a:spcPct val="115000"/>
                        </a:lnSpc>
                        <a:spcAft>
                          <a:spcPts val="0"/>
                        </a:spcAft>
                      </a:pPr>
                      <a:r>
                        <a:rPr lang="ru-RU" sz="1200" dirty="0">
                          <a:latin typeface="Times New Roman"/>
                          <a:ea typeface="Calibri"/>
                        </a:rPr>
                        <a:t>Дизайн современной одежды в этническом стиле</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Rectangle 2"/>
          <p:cNvSpPr>
            <a:spLocks noChangeArrowheads="1"/>
          </p:cNvSpPr>
          <p:nvPr/>
        </p:nvSpPr>
        <p:spPr bwMode="auto">
          <a:xfrm>
            <a:off x="616635" y="1535406"/>
            <a:ext cx="1012874"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7 класс</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7" name="Таблица 6"/>
          <p:cNvGraphicFramePr>
            <a:graphicFrameLocks noGrp="1"/>
          </p:cNvGraphicFramePr>
          <p:nvPr/>
        </p:nvGraphicFramePr>
        <p:xfrm>
          <a:off x="463379" y="4241057"/>
          <a:ext cx="9201127" cy="1655064"/>
        </p:xfrm>
        <a:graphic>
          <a:graphicData uri="http://schemas.openxmlformats.org/drawingml/2006/table">
            <a:tbl>
              <a:tblPr/>
              <a:tblGrid>
                <a:gridCol w="366615"/>
                <a:gridCol w="4039029"/>
                <a:gridCol w="4795483"/>
              </a:tblGrid>
              <a:tr h="0">
                <a:tc>
                  <a:txBody>
                    <a:bodyPr/>
                    <a:lstStyle/>
                    <a:p>
                      <a:pPr algn="just">
                        <a:lnSpc>
                          <a:spcPct val="115000"/>
                        </a:lnSpc>
                        <a:spcAft>
                          <a:spcPts val="0"/>
                        </a:spcAft>
                      </a:pPr>
                      <a:r>
                        <a:rPr lang="ru-RU" sz="1200" i="1" dirty="0">
                          <a:latin typeface="Times New Roman"/>
                          <a:ea typeface="Calibri"/>
                        </a:rPr>
                        <a:t>№</a:t>
                      </a:r>
                      <a:endParaRPr lang="ru-RU" sz="1200" dirty="0">
                        <a:latin typeface="Times New Roman"/>
                        <a:ea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just">
                        <a:lnSpc>
                          <a:spcPct val="115000"/>
                        </a:lnSpc>
                        <a:spcAft>
                          <a:spcPts val="0"/>
                        </a:spcAft>
                      </a:pPr>
                      <a:r>
                        <a:rPr lang="ru-RU" sz="1200" i="1">
                          <a:latin typeface="Times New Roman"/>
                          <a:ea typeface="Calibri"/>
                        </a:rPr>
                        <a:t>Тема урока</a:t>
                      </a:r>
                      <a:endParaRPr lang="ru-RU" sz="1200">
                        <a:latin typeface="Times New Roman"/>
                        <a:ea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just">
                        <a:lnSpc>
                          <a:spcPct val="115000"/>
                        </a:lnSpc>
                        <a:spcAft>
                          <a:spcPts val="0"/>
                        </a:spcAft>
                      </a:pPr>
                      <a:r>
                        <a:rPr lang="ru-RU" sz="1200" i="1">
                          <a:latin typeface="Times New Roman"/>
                          <a:ea typeface="Calibri"/>
                        </a:rPr>
                        <a:t>Вид деятельности</a:t>
                      </a:r>
                      <a:endParaRPr lang="ru-RU" sz="1200">
                        <a:latin typeface="Times New Roman"/>
                        <a:ea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lnSpc>
                          <a:spcPct val="115000"/>
                        </a:lnSpc>
                        <a:spcAft>
                          <a:spcPts val="0"/>
                        </a:spcAft>
                      </a:pPr>
                      <a:r>
                        <a:rPr lang="ru-RU" sz="1200">
                          <a:latin typeface="Times New Roman"/>
                          <a:ea typeface="Calibri"/>
                        </a:rPr>
                        <a:t>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1200" b="1" i="1">
                          <a:latin typeface="Times New Roman"/>
                          <a:ea typeface="Calibri"/>
                        </a:rPr>
                        <a:t>Правда и магия театра.</a:t>
                      </a:r>
                      <a:endParaRPr lang="ru-RU" sz="1200">
                        <a:latin typeface="Times New Roman"/>
                        <a:ea typeface="Calibri"/>
                      </a:endParaRPr>
                    </a:p>
                    <a:p>
                      <a:pPr>
                        <a:lnSpc>
                          <a:spcPct val="115000"/>
                        </a:lnSpc>
                        <a:spcAft>
                          <a:spcPts val="0"/>
                        </a:spcAft>
                      </a:pPr>
                      <a:r>
                        <a:rPr lang="ru-RU" sz="1200">
                          <a:latin typeface="Times New Roman"/>
                          <a:ea typeface="Calibri"/>
                        </a:rPr>
                        <a:t>Театральное искусство и художник.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just">
                        <a:lnSpc>
                          <a:spcPct val="115000"/>
                        </a:lnSpc>
                        <a:spcAft>
                          <a:spcPts val="0"/>
                        </a:spcAft>
                      </a:pPr>
                      <a:r>
                        <a:rPr lang="ru-RU" sz="1200" i="1">
                          <a:latin typeface="Times New Roman"/>
                          <a:ea typeface="Calibri"/>
                        </a:rPr>
                        <a:t>Знакомство с театрами Дальнего Востока</a:t>
                      </a:r>
                      <a:endParaRPr lang="ru-RU" sz="1200">
                        <a:latin typeface="Times New Roman"/>
                        <a:ea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lnSpc>
                          <a:spcPct val="115000"/>
                        </a:lnSpc>
                        <a:spcAft>
                          <a:spcPts val="0"/>
                        </a:spcAft>
                      </a:pPr>
                      <a:r>
                        <a:rPr lang="ru-RU" sz="1200">
                          <a:latin typeface="Times New Roman"/>
                          <a:ea typeface="Calibri"/>
                        </a:rPr>
                        <a:t>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1200" b="1" i="1">
                          <a:latin typeface="Times New Roman"/>
                          <a:ea typeface="Calibri"/>
                        </a:rPr>
                        <a:t>Событие в кадре.</a:t>
                      </a:r>
                      <a:r>
                        <a:rPr lang="ru-RU" sz="1200">
                          <a:latin typeface="Times New Roman"/>
                          <a:ea typeface="Calibri"/>
                        </a:rPr>
                        <a:t> Искусство фоторепортажа.</a:t>
                      </a:r>
                    </a:p>
                    <a:p>
                      <a:pPr>
                        <a:lnSpc>
                          <a:spcPct val="115000"/>
                        </a:lnSpc>
                        <a:spcAft>
                          <a:spcPts val="0"/>
                        </a:spcAft>
                      </a:pPr>
                      <a:r>
                        <a:rPr lang="ru-RU" sz="1200" b="1" i="1" u="sng">
                          <a:latin typeface="Times New Roman"/>
                          <a:ea typeface="Calibri"/>
                        </a:rPr>
                        <a:t>ХК ГОС-1. </a:t>
                      </a:r>
                      <a:r>
                        <a:rPr lang="ru-RU" sz="1200" i="1">
                          <a:latin typeface="Times New Roman"/>
                          <a:ea typeface="Calibri"/>
                        </a:rPr>
                        <a:t>Фоторепортах о значимых событиях в школе, поселке, районе.</a:t>
                      </a:r>
                      <a:endParaRPr lang="ru-RU" sz="1200">
                        <a:latin typeface="Times New Roman"/>
                        <a:ea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1200" i="1">
                          <a:latin typeface="Times New Roman"/>
                          <a:ea typeface="Calibri"/>
                        </a:rPr>
                        <a:t> Презентация, фотоотчет</a:t>
                      </a:r>
                      <a:endParaRPr lang="ru-RU" sz="1200">
                        <a:latin typeface="Times New Roman"/>
                        <a:ea typeface="Calibri"/>
                      </a:endParaRPr>
                    </a:p>
                    <a:p>
                      <a:pPr>
                        <a:lnSpc>
                          <a:spcPct val="115000"/>
                        </a:lnSpc>
                        <a:spcAft>
                          <a:spcPts val="0"/>
                        </a:spcAft>
                      </a:pPr>
                      <a:r>
                        <a:rPr lang="ru-RU" sz="1200" i="1">
                          <a:latin typeface="Times New Roman"/>
                          <a:ea typeface="Calibri"/>
                        </a:rPr>
                        <a:t>о значимых событиях в школе, поселке, районе.</a:t>
                      </a:r>
                      <a:endParaRPr lang="ru-RU" sz="1200">
                        <a:latin typeface="Times New Roman"/>
                        <a:ea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lnSpc>
                          <a:spcPct val="115000"/>
                        </a:lnSpc>
                        <a:spcAft>
                          <a:spcPts val="0"/>
                        </a:spcAft>
                      </a:pPr>
                      <a:r>
                        <a:rPr lang="ru-RU" sz="1200">
                          <a:latin typeface="Times New Roman"/>
                          <a:ea typeface="Calibri"/>
                        </a:rPr>
                        <a:t>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ru-RU" sz="1200" dirty="0">
                          <a:latin typeface="Times New Roman"/>
                          <a:ea typeface="Times New Roman"/>
                          <a:cs typeface="Times New Roman"/>
                        </a:rPr>
                        <a:t>Видеосюжет в репортаже, очерке, интервью.</a:t>
                      </a:r>
                      <a:endParaRPr lang="ru-RU" sz="1100" dirty="0">
                        <a:latin typeface="Calibri"/>
                        <a:ea typeface="Times New Roman"/>
                        <a:cs typeface="Times New Roman"/>
                      </a:endParaRPr>
                    </a:p>
                    <a:p>
                      <a:pPr>
                        <a:lnSpc>
                          <a:spcPct val="115000"/>
                        </a:lnSpc>
                        <a:spcAft>
                          <a:spcPts val="0"/>
                        </a:spcAft>
                      </a:pPr>
                      <a:r>
                        <a:rPr lang="ru-RU" sz="1200" b="1" i="1" u="sng" dirty="0">
                          <a:latin typeface="Times New Roman"/>
                          <a:ea typeface="Calibri"/>
                        </a:rPr>
                        <a:t>ХК ГОС-2. </a:t>
                      </a:r>
                      <a:r>
                        <a:rPr lang="ru-RU" sz="1200" i="1" u="sng" dirty="0">
                          <a:latin typeface="Times New Roman"/>
                          <a:ea typeface="Calibri"/>
                        </a:rPr>
                        <a:t>«</a:t>
                      </a:r>
                      <a:r>
                        <a:rPr lang="ru-RU" sz="1200" i="1" dirty="0">
                          <a:latin typeface="Times New Roman"/>
                          <a:ea typeface="Calibri"/>
                        </a:rPr>
                        <a:t>Поселок Хор моими глазами»(видеоклип)</a:t>
                      </a:r>
                      <a:endParaRPr lang="ru-RU" sz="1200" dirty="0">
                        <a:latin typeface="Times New Roman"/>
                        <a:ea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ru-RU" sz="1200" i="1" dirty="0">
                          <a:latin typeface="Times New Roman"/>
                          <a:ea typeface="Calibri"/>
                        </a:rPr>
                        <a:t>Видеоролик о достопримечательностях своего поселка</a:t>
                      </a:r>
                      <a:endParaRPr lang="ru-RU" sz="1200" dirty="0">
                        <a:latin typeface="Times New Roman"/>
                        <a:ea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8" name="Rectangle 2"/>
          <p:cNvSpPr>
            <a:spLocks noChangeArrowheads="1"/>
          </p:cNvSpPr>
          <p:nvPr/>
        </p:nvSpPr>
        <p:spPr bwMode="auto">
          <a:xfrm>
            <a:off x="614290" y="3854231"/>
            <a:ext cx="1012874"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8 класс</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190950" y="191310"/>
            <a:ext cx="9517253" cy="985737"/>
          </a:xfrm>
        </p:spPr>
        <p:txBody>
          <a:bodyPr>
            <a:noAutofit/>
          </a:bodyPr>
          <a:lstStyle/>
          <a:p>
            <a:r>
              <a:rPr lang="ru-RU" sz="2800" b="1" dirty="0" smtClean="0"/>
              <a:t>ИСПОЛЬЗОВАНИЕ РЕГИОНАЛЬНОГО КОМПОНЕНТА </a:t>
            </a:r>
            <a:br>
              <a:rPr lang="ru-RU" sz="2800" b="1" dirty="0" smtClean="0"/>
            </a:br>
            <a:r>
              <a:rPr lang="ru-RU" sz="2800" b="1" dirty="0" smtClean="0"/>
              <a:t>НА УРОКАХ ИЗОБРАЗИТЕЛЬНОГО ИСКУССТВА</a:t>
            </a:r>
            <a:endParaRPr lang="ru-RU" sz="2800" b="1" dirty="0"/>
          </a:p>
        </p:txBody>
      </p:sp>
      <p:pic>
        <p:nvPicPr>
          <p:cNvPr id="1026" name="Picture 2" descr="C:\Users\USER\Desktop\АВг конф 19\SAM_2937.JPG"/>
          <p:cNvPicPr>
            <a:picLocks noChangeAspect="1" noChangeArrowheads="1"/>
          </p:cNvPicPr>
          <p:nvPr/>
        </p:nvPicPr>
        <p:blipFill>
          <a:blip r:embed="rId2" cstate="print">
            <a:lum contrast="10000"/>
          </a:blip>
          <a:srcRect l="2910" t="12515"/>
          <a:stretch>
            <a:fillRect/>
          </a:stretch>
        </p:blipFill>
        <p:spPr bwMode="auto">
          <a:xfrm>
            <a:off x="521242" y="3694707"/>
            <a:ext cx="5412630" cy="2952797"/>
          </a:xfrm>
          <a:prstGeom prst="rect">
            <a:avLst/>
          </a:prstGeom>
          <a:noFill/>
        </p:spPr>
      </p:pic>
      <p:pic>
        <p:nvPicPr>
          <p:cNvPr id="1027" name="Picture 3" descr="C:\Users\USER\Desktop\АВг конф 19\P4210370.JPG"/>
          <p:cNvPicPr>
            <a:picLocks noChangeAspect="1" noChangeArrowheads="1"/>
          </p:cNvPicPr>
          <p:nvPr/>
        </p:nvPicPr>
        <p:blipFill>
          <a:blip r:embed="rId3" cstate="print">
            <a:lum bright="10000" contrast="10000"/>
          </a:blip>
          <a:srcRect t="29167" b="11941"/>
          <a:stretch>
            <a:fillRect/>
          </a:stretch>
        </p:blipFill>
        <p:spPr bwMode="auto">
          <a:xfrm>
            <a:off x="548803" y="1145827"/>
            <a:ext cx="5418306" cy="2393022"/>
          </a:xfrm>
          <a:prstGeom prst="rect">
            <a:avLst/>
          </a:prstGeom>
          <a:noFill/>
        </p:spPr>
      </p:pic>
      <p:pic>
        <p:nvPicPr>
          <p:cNvPr id="1028" name="Picture 4" descr="C:\Users\USER\Desktop\АВг конф 19\SAM_5158.JPG"/>
          <p:cNvPicPr>
            <a:picLocks noChangeAspect="1" noChangeArrowheads="1"/>
          </p:cNvPicPr>
          <p:nvPr/>
        </p:nvPicPr>
        <p:blipFill>
          <a:blip r:embed="rId4" cstate="print">
            <a:lum bright="10000" contrast="20000"/>
          </a:blip>
          <a:srcRect t="2312" r="2875" b="5845"/>
          <a:stretch>
            <a:fillRect/>
          </a:stretch>
        </p:blipFill>
        <p:spPr bwMode="auto">
          <a:xfrm>
            <a:off x="6201098" y="1167319"/>
            <a:ext cx="4075910" cy="5457217"/>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50720" y="219456"/>
            <a:ext cx="7347666" cy="1320800"/>
          </a:xfrm>
        </p:spPr>
        <p:txBody>
          <a:bodyPr/>
          <a:lstStyle/>
          <a:p>
            <a:r>
              <a:rPr lang="ru-RU" b="1" dirty="0" smtClean="0"/>
              <a:t>Декада Экологии (2017)</a:t>
            </a:r>
            <a:endParaRPr lang="ru-RU" b="1" dirty="0"/>
          </a:p>
        </p:txBody>
      </p:sp>
      <p:pic>
        <p:nvPicPr>
          <p:cNvPr id="30722" name="Picture 2" descr="D:\+++Любовь+++\РАБОТА\АТТЕСТАЦИЯ\КОНКурсы16-17\Экология декада\P4180792.JPG"/>
          <p:cNvPicPr>
            <a:picLocks noGrp="1" noChangeAspect="1" noChangeArrowheads="1"/>
          </p:cNvPicPr>
          <p:nvPr>
            <p:ph idx="1"/>
          </p:nvPr>
        </p:nvPicPr>
        <p:blipFill>
          <a:blip r:embed="rId2" cstate="print">
            <a:lum contrast="30000"/>
          </a:blip>
          <a:srcRect l="2937" t="10669" r="4290" b="30409"/>
          <a:stretch>
            <a:fillRect/>
          </a:stretch>
        </p:blipFill>
        <p:spPr bwMode="auto">
          <a:xfrm>
            <a:off x="316483" y="1090168"/>
            <a:ext cx="9504281" cy="4523232"/>
          </a:xfrm>
          <a:prstGeom prst="rect">
            <a:avLst/>
          </a:prstGeom>
          <a:noFill/>
        </p:spPr>
      </p:pic>
      <p:sp>
        <p:nvSpPr>
          <p:cNvPr id="5" name="TextBox 4"/>
          <p:cNvSpPr txBox="1"/>
          <p:nvPr/>
        </p:nvSpPr>
        <p:spPr>
          <a:xfrm>
            <a:off x="1755648" y="5681472"/>
            <a:ext cx="4669868" cy="707886"/>
          </a:xfrm>
          <a:prstGeom prst="rect">
            <a:avLst/>
          </a:prstGeom>
          <a:noFill/>
        </p:spPr>
        <p:txBody>
          <a:bodyPr wrap="none" rtlCol="0">
            <a:spAutoFit/>
          </a:bodyPr>
          <a:lstStyle/>
          <a:p>
            <a:r>
              <a:rPr lang="ru-RU" sz="2000" b="1" dirty="0" smtClean="0">
                <a:solidFill>
                  <a:schemeClr val="accent1"/>
                </a:solidFill>
                <a:latin typeface="Arial Narrow" pitchFamily="34" charset="0"/>
              </a:rPr>
              <a:t>«Флора и фауна Хабаровского края»</a:t>
            </a:r>
          </a:p>
          <a:p>
            <a:r>
              <a:rPr lang="ru-RU" sz="2000" b="1" dirty="0" smtClean="0">
                <a:solidFill>
                  <a:schemeClr val="accent1"/>
                </a:solidFill>
                <a:latin typeface="Arial Narrow" pitchFamily="34" charset="0"/>
              </a:rPr>
              <a:t>коллективное панно учащихся 2-4 классов</a:t>
            </a:r>
            <a:endParaRPr lang="ru-RU" sz="2000" b="1" dirty="0">
              <a:solidFill>
                <a:schemeClr val="accent1"/>
              </a:solidFill>
              <a:latin typeface="Arial Narrow"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bwMode="auto">
          <a:xfrm>
            <a:off x="677334" y="1116111"/>
            <a:ext cx="8596668"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Заголовок 1"/>
          <p:cNvSpPr txBox="1">
            <a:spLocks/>
          </p:cNvSpPr>
          <p:nvPr/>
        </p:nvSpPr>
        <p:spPr>
          <a:xfrm>
            <a:off x="245071" y="160163"/>
            <a:ext cx="9423269" cy="1320800"/>
          </a:xfrm>
          <a:prstGeom prst="rect">
            <a:avLst/>
          </a:prstGeom>
        </p:spPr>
        <p:txBody>
          <a:bodyPr vert="horz" lIns="91440" tIns="45720" rIns="91440" bIns="45720" rtlCol="0" anchor="t">
            <a:noAutofit/>
          </a:body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ru-RU" sz="2800" b="1" i="0" u="none" strike="noStrike" kern="1200" cap="none" spc="0" normalizeH="0" baseline="0" noProof="0" dirty="0" smtClean="0">
                <a:ln>
                  <a:noFill/>
                </a:ln>
                <a:solidFill>
                  <a:schemeClr val="accent1"/>
                </a:solidFill>
                <a:effectLst/>
                <a:uLnTx/>
                <a:uFillTx/>
                <a:latin typeface="+mj-lt"/>
                <a:ea typeface="+mj-ea"/>
                <a:cs typeface="+mj-cs"/>
              </a:rPr>
              <a:t>ИСПОЛЬЗОВАНИЕ РЕГИОНАЛЬНОГО КОМПОНЕНТА </a:t>
            </a:r>
            <a:br>
              <a:rPr kumimoji="0" lang="ru-RU" sz="2800" b="1" i="0" u="none" strike="noStrike" kern="1200" cap="none" spc="0" normalizeH="0" baseline="0" noProof="0" dirty="0" smtClean="0">
                <a:ln>
                  <a:noFill/>
                </a:ln>
                <a:solidFill>
                  <a:schemeClr val="accent1"/>
                </a:solidFill>
                <a:effectLst/>
                <a:uLnTx/>
                <a:uFillTx/>
                <a:latin typeface="+mj-lt"/>
                <a:ea typeface="+mj-ea"/>
                <a:cs typeface="+mj-cs"/>
              </a:rPr>
            </a:br>
            <a:r>
              <a:rPr kumimoji="0" lang="ru-RU" sz="2800" b="1" i="0" u="none" strike="noStrike" kern="1200" cap="none" spc="0" normalizeH="0" baseline="0" noProof="0" dirty="0" smtClean="0">
                <a:ln>
                  <a:noFill/>
                </a:ln>
                <a:solidFill>
                  <a:schemeClr val="accent1"/>
                </a:solidFill>
                <a:effectLst/>
                <a:uLnTx/>
                <a:uFillTx/>
                <a:latin typeface="+mj-lt"/>
                <a:ea typeface="+mj-ea"/>
                <a:cs typeface="+mj-cs"/>
              </a:rPr>
              <a:t>ВО ВНЕУРОЧНОЙ ДЕЯТЕЛЬНОСТИ</a:t>
            </a:r>
            <a:endParaRPr kumimoji="0" lang="ru-RU" sz="2800" b="1" i="0" u="none" strike="noStrike" kern="1200" cap="none" spc="0" normalizeH="0" baseline="0" noProof="0" dirty="0">
              <a:ln>
                <a:noFill/>
              </a:ln>
              <a:solidFill>
                <a:schemeClr val="accent1"/>
              </a:solidFill>
              <a:effectLst/>
              <a:uLnTx/>
              <a:uFillTx/>
              <a:latin typeface="+mj-lt"/>
              <a:ea typeface="+mj-ea"/>
              <a:cs typeface="+mj-cs"/>
            </a:endParaRPr>
          </a:p>
        </p:txBody>
      </p:sp>
      <p:graphicFrame>
        <p:nvGraphicFramePr>
          <p:cNvPr id="8" name="Содержимое 7"/>
          <p:cNvGraphicFramePr>
            <a:graphicFrameLocks noGrp="1"/>
          </p:cNvGraphicFramePr>
          <p:nvPr>
            <p:ph idx="1"/>
          </p:nvPr>
        </p:nvGraphicFramePr>
        <p:xfrm>
          <a:off x="305664" y="1273081"/>
          <a:ext cx="9228480" cy="4837176"/>
        </p:xfrm>
        <a:graphic>
          <a:graphicData uri="http://schemas.openxmlformats.org/drawingml/2006/table">
            <a:tbl>
              <a:tblPr/>
              <a:tblGrid>
                <a:gridCol w="1246656"/>
                <a:gridCol w="7981824"/>
              </a:tblGrid>
              <a:tr h="531149">
                <a:tc>
                  <a:txBody>
                    <a:bodyPr/>
                    <a:lstStyle/>
                    <a:p>
                      <a:pPr algn="ctr">
                        <a:lnSpc>
                          <a:spcPct val="115000"/>
                        </a:lnSpc>
                        <a:spcAft>
                          <a:spcPts val="0"/>
                        </a:spcAft>
                      </a:pPr>
                      <a:r>
                        <a:rPr lang="ru-RU" sz="1800" b="1" dirty="0" smtClean="0">
                          <a:latin typeface="Arial Narrow" pitchFamily="34" charset="0"/>
                          <a:ea typeface="Calibri"/>
                          <a:cs typeface="Times New Roman"/>
                        </a:rPr>
                        <a:t>Учебный</a:t>
                      </a:r>
                      <a:r>
                        <a:rPr lang="ru-RU" sz="1600" b="1" baseline="0" dirty="0" smtClean="0">
                          <a:latin typeface="Arial Narrow" pitchFamily="34" charset="0"/>
                          <a:ea typeface="Calibri"/>
                          <a:cs typeface="Times New Roman"/>
                        </a:rPr>
                        <a:t>  </a:t>
                      </a:r>
                      <a:r>
                        <a:rPr lang="ru-RU" sz="1800" b="1" dirty="0" smtClean="0">
                          <a:latin typeface="Arial Narrow" pitchFamily="34" charset="0"/>
                          <a:ea typeface="Calibri"/>
                          <a:cs typeface="Times New Roman"/>
                        </a:rPr>
                        <a:t>год</a:t>
                      </a:r>
                      <a:endParaRPr lang="ru-RU" sz="1600" b="1" dirty="0">
                        <a:latin typeface="Arial Narrow" pitchFamily="34" charset="0"/>
                        <a:ea typeface="Calibri"/>
                        <a:cs typeface="Times New Roman"/>
                      </a:endParaRPr>
                    </a:p>
                  </a:txBody>
                  <a:tcPr marL="45203" marR="4520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28575" cap="flat" cmpd="sng" algn="ctr">
                      <a:solidFill>
                        <a:srgbClr val="4F81BD"/>
                      </a:solidFill>
                      <a:prstDash val="solid"/>
                      <a:round/>
                      <a:headEnd type="none" w="med" len="med"/>
                      <a:tailEnd type="none" w="med" len="med"/>
                    </a:lnB>
                  </a:tcPr>
                </a:tc>
                <a:tc>
                  <a:txBody>
                    <a:bodyPr/>
                    <a:lstStyle/>
                    <a:p>
                      <a:pPr algn="ctr">
                        <a:lnSpc>
                          <a:spcPct val="115000"/>
                        </a:lnSpc>
                        <a:spcAft>
                          <a:spcPts val="0"/>
                        </a:spcAft>
                      </a:pPr>
                      <a:r>
                        <a:rPr lang="ru-RU" sz="1800" b="1" dirty="0">
                          <a:latin typeface="Arial Narrow" pitchFamily="34" charset="0"/>
                          <a:ea typeface="Calibri"/>
                          <a:cs typeface="Times New Roman"/>
                        </a:rPr>
                        <a:t>Творческие, исследовательские, проектные работ обучающихся по </a:t>
                      </a:r>
                      <a:r>
                        <a:rPr lang="ru-RU" sz="1800" b="1" dirty="0" smtClean="0">
                          <a:latin typeface="Arial Narrow" pitchFamily="34" charset="0"/>
                          <a:ea typeface="Calibri"/>
                          <a:cs typeface="Times New Roman"/>
                        </a:rPr>
                        <a:t>предмету</a:t>
                      </a:r>
                    </a:p>
                  </a:txBody>
                  <a:tcPr marL="45203" marR="4520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28575" cap="flat" cmpd="sng" algn="ctr">
                      <a:solidFill>
                        <a:srgbClr val="4F81BD"/>
                      </a:solidFill>
                      <a:prstDash val="solid"/>
                      <a:round/>
                      <a:headEnd type="none" w="med" len="med"/>
                      <a:tailEnd type="none" w="med" len="med"/>
                    </a:lnB>
                  </a:tcPr>
                </a:tc>
              </a:tr>
              <a:tr h="247869">
                <a:tc rowSpan="2">
                  <a:txBody>
                    <a:bodyPr/>
                    <a:lstStyle/>
                    <a:p>
                      <a:pPr>
                        <a:lnSpc>
                          <a:spcPct val="115000"/>
                        </a:lnSpc>
                        <a:spcAft>
                          <a:spcPts val="0"/>
                        </a:spcAft>
                      </a:pPr>
                      <a:r>
                        <a:rPr lang="ru-RU" sz="1600" b="1" dirty="0">
                          <a:latin typeface="Arial Narrow" pitchFamily="34" charset="0"/>
                          <a:ea typeface="Calibri"/>
                          <a:cs typeface="Times New Roman"/>
                        </a:rPr>
                        <a:t>2014-2015</a:t>
                      </a:r>
                      <a:endParaRPr lang="ru-RU" sz="1400" dirty="0">
                        <a:latin typeface="Arial Narrow" pitchFamily="34" charset="0"/>
                        <a:ea typeface="Calibri"/>
                        <a:cs typeface="Times New Roman"/>
                      </a:endParaRPr>
                    </a:p>
                  </a:txBody>
                  <a:tcPr marL="45203" marR="4520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28575" cap="flat" cmpd="sng" algn="ctr">
                      <a:solidFill>
                        <a:srgbClr val="4F81BD"/>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0"/>
                        </a:spcAft>
                      </a:pPr>
                      <a:r>
                        <a:rPr lang="ru-RU" sz="1600" b="1" dirty="0">
                          <a:latin typeface="Arial Narrow" pitchFamily="34" charset="0"/>
                          <a:ea typeface="Calibri"/>
                          <a:cs typeface="Times New Roman"/>
                        </a:rPr>
                        <a:t>Краевой </a:t>
                      </a:r>
                      <a:r>
                        <a:rPr lang="ru-RU" sz="1600" dirty="0">
                          <a:latin typeface="Arial Narrow" pitchFamily="34" charset="0"/>
                          <a:ea typeface="Calibri"/>
                          <a:cs typeface="Times New Roman"/>
                        </a:rPr>
                        <a:t>конкурс  «Красота божьего мира»</a:t>
                      </a:r>
                      <a:endParaRPr lang="ru-RU" sz="1400" dirty="0">
                        <a:latin typeface="Arial Narrow" pitchFamily="34" charset="0"/>
                        <a:ea typeface="Calibri"/>
                        <a:cs typeface="Times New Roman"/>
                      </a:endParaRPr>
                    </a:p>
                  </a:txBody>
                  <a:tcPr marL="45203" marR="4520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28575"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chemeClr val="tx2">
                        <a:lumMod val="20000"/>
                        <a:lumOff val="80000"/>
                      </a:schemeClr>
                    </a:solidFill>
                  </a:tcPr>
                </a:tc>
              </a:tr>
              <a:tr h="280076">
                <a:tc vMerge="1">
                  <a:txBody>
                    <a:bodyPr/>
                    <a:lstStyle/>
                    <a:p>
                      <a:endParaRPr lang="ru-RU"/>
                    </a:p>
                  </a:txBody>
                  <a:tcPr/>
                </a:tc>
                <a:tc>
                  <a:txBody>
                    <a:bodyPr/>
                    <a:lstStyle/>
                    <a:p>
                      <a:pPr>
                        <a:lnSpc>
                          <a:spcPct val="115000"/>
                        </a:lnSpc>
                        <a:spcAft>
                          <a:spcPts val="0"/>
                        </a:spcAft>
                      </a:pPr>
                      <a:r>
                        <a:rPr lang="ru-RU" sz="1600" b="1" spc="-30" dirty="0">
                          <a:latin typeface="Arial Narrow" pitchFamily="34" charset="0"/>
                          <a:ea typeface="Calibri"/>
                          <a:cs typeface="Times New Roman"/>
                        </a:rPr>
                        <a:t>Районный</a:t>
                      </a:r>
                      <a:r>
                        <a:rPr lang="ru-RU" sz="1600" spc="-30" dirty="0">
                          <a:latin typeface="Arial Narrow" pitchFamily="34" charset="0"/>
                          <a:ea typeface="Calibri"/>
                          <a:cs typeface="Times New Roman"/>
                        </a:rPr>
                        <a:t> фестиваль-конкурс художественного творчества «Новые имена»</a:t>
                      </a:r>
                      <a:endParaRPr lang="ru-RU" sz="1400" dirty="0">
                        <a:latin typeface="Arial Narrow" pitchFamily="34" charset="0"/>
                        <a:ea typeface="Calibri"/>
                        <a:cs typeface="Times New Roman"/>
                      </a:endParaRPr>
                    </a:p>
                  </a:txBody>
                  <a:tcPr marL="45203" marR="4520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47869">
                <a:tc rowSpan="3">
                  <a:txBody>
                    <a:bodyPr/>
                    <a:lstStyle/>
                    <a:p>
                      <a:pPr marL="0" marR="0" indent="0" algn="l" defTabSz="457200" rtl="0" eaLnBrk="1" fontAlgn="auto" latinLnBrk="0" hangingPunct="1">
                        <a:lnSpc>
                          <a:spcPct val="115000"/>
                        </a:lnSpc>
                        <a:spcBef>
                          <a:spcPts val="0"/>
                        </a:spcBef>
                        <a:spcAft>
                          <a:spcPts val="0"/>
                        </a:spcAft>
                        <a:buClrTx/>
                        <a:buSzTx/>
                        <a:buFontTx/>
                        <a:buNone/>
                        <a:tabLst/>
                        <a:defRPr/>
                      </a:pPr>
                      <a:r>
                        <a:rPr lang="ru-RU" sz="1600" b="1" dirty="0" smtClean="0">
                          <a:latin typeface="Arial Narrow" pitchFamily="34" charset="0"/>
                          <a:ea typeface="Calibri"/>
                          <a:cs typeface="Times New Roman"/>
                        </a:rPr>
                        <a:t>2015-2016</a:t>
                      </a:r>
                      <a:endParaRPr lang="ru-RU" sz="1400" dirty="0" smtClean="0">
                        <a:latin typeface="Arial Narrow" pitchFamily="34" charset="0"/>
                        <a:ea typeface="Calibri"/>
                        <a:cs typeface="Times New Roman"/>
                      </a:endParaRPr>
                    </a:p>
                    <a:p>
                      <a:pPr>
                        <a:lnSpc>
                          <a:spcPct val="115000"/>
                        </a:lnSpc>
                        <a:spcAft>
                          <a:spcPts val="0"/>
                        </a:spcAft>
                      </a:pPr>
                      <a:endParaRPr lang="ru-RU" sz="1400" dirty="0">
                        <a:latin typeface="Arial Narrow" pitchFamily="34" charset="0"/>
                        <a:ea typeface="Calibri"/>
                        <a:cs typeface="Times New Roman"/>
                      </a:endParaRPr>
                    </a:p>
                  </a:txBody>
                  <a:tcPr marL="45203" marR="4520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chemeClr val="bg1"/>
                    </a:solidFill>
                  </a:tcPr>
                </a:tc>
                <a:tc>
                  <a:txBody>
                    <a:bodyPr/>
                    <a:lstStyle/>
                    <a:p>
                      <a:pPr>
                        <a:lnSpc>
                          <a:spcPct val="115000"/>
                        </a:lnSpc>
                        <a:spcAft>
                          <a:spcPts val="0"/>
                        </a:spcAft>
                      </a:pPr>
                      <a:r>
                        <a:rPr lang="ru-RU" sz="1600" b="1" spc="-30" dirty="0">
                          <a:latin typeface="Arial Narrow" pitchFamily="34" charset="0"/>
                          <a:ea typeface="Calibri"/>
                          <a:cs typeface="Times New Roman"/>
                        </a:rPr>
                        <a:t>Районный </a:t>
                      </a:r>
                      <a:r>
                        <a:rPr lang="ru-RU" sz="1600" spc="-30" dirty="0">
                          <a:latin typeface="Arial Narrow" pitchFamily="34" charset="0"/>
                          <a:ea typeface="Calibri"/>
                          <a:cs typeface="Times New Roman"/>
                        </a:rPr>
                        <a:t>конкурс художественного творчества «Славься казачество»</a:t>
                      </a:r>
                      <a:endParaRPr lang="ru-RU" sz="1400" dirty="0">
                        <a:latin typeface="Arial Narrow" pitchFamily="34" charset="0"/>
                        <a:ea typeface="Calibri"/>
                        <a:cs typeface="Times New Roman"/>
                      </a:endParaRPr>
                    </a:p>
                  </a:txBody>
                  <a:tcPr marL="45203" marR="4520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chemeClr val="tx2">
                        <a:lumMod val="20000"/>
                        <a:lumOff val="80000"/>
                      </a:schemeClr>
                    </a:solidFill>
                  </a:tcPr>
                </a:tc>
              </a:tr>
              <a:tr h="247869">
                <a:tc vMerge="1">
                  <a:txBody>
                    <a:bodyPr/>
                    <a:lstStyle/>
                    <a:p>
                      <a:endParaRPr lang="ru-RU"/>
                    </a:p>
                  </a:txBody>
                  <a:tcPr/>
                </a:tc>
                <a:tc>
                  <a:txBody>
                    <a:bodyPr/>
                    <a:lstStyle/>
                    <a:p>
                      <a:pPr>
                        <a:lnSpc>
                          <a:spcPct val="115000"/>
                        </a:lnSpc>
                        <a:spcAft>
                          <a:spcPts val="0"/>
                        </a:spcAft>
                      </a:pPr>
                      <a:r>
                        <a:rPr lang="ru-RU" sz="1600" b="1" dirty="0">
                          <a:solidFill>
                            <a:srgbClr val="000000"/>
                          </a:solidFill>
                          <a:latin typeface="Arial Narrow" pitchFamily="34" charset="0"/>
                          <a:ea typeface="Calibri"/>
                          <a:cs typeface="Times New Roman"/>
                        </a:rPr>
                        <a:t>Районный</a:t>
                      </a:r>
                      <a:r>
                        <a:rPr lang="ru-RU" sz="1600" dirty="0">
                          <a:solidFill>
                            <a:srgbClr val="000000"/>
                          </a:solidFill>
                          <a:latin typeface="Arial Narrow" pitchFamily="34" charset="0"/>
                          <a:ea typeface="Calibri"/>
                          <a:cs typeface="Times New Roman"/>
                        </a:rPr>
                        <a:t> фестиваль детского творчества «Овация»</a:t>
                      </a:r>
                      <a:endParaRPr lang="ru-RU" sz="1400" dirty="0">
                        <a:latin typeface="Arial Narrow" pitchFamily="34" charset="0"/>
                        <a:ea typeface="Calibri"/>
                        <a:cs typeface="Times New Roman"/>
                      </a:endParaRPr>
                    </a:p>
                  </a:txBody>
                  <a:tcPr marL="45203" marR="4520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r>
              <a:tr h="280076">
                <a:tc vMerge="1">
                  <a:txBody>
                    <a:bodyPr/>
                    <a:lstStyle/>
                    <a:p>
                      <a:endParaRPr lang="ru-RU"/>
                    </a:p>
                  </a:txBody>
                  <a:tcPr/>
                </a:tc>
                <a:tc>
                  <a:txBody>
                    <a:bodyPr/>
                    <a:lstStyle/>
                    <a:p>
                      <a:pPr>
                        <a:lnSpc>
                          <a:spcPct val="115000"/>
                        </a:lnSpc>
                        <a:spcAft>
                          <a:spcPts val="0"/>
                        </a:spcAft>
                      </a:pPr>
                      <a:r>
                        <a:rPr lang="ru-RU" sz="1600" b="1" dirty="0">
                          <a:latin typeface="Arial Narrow" pitchFamily="34" charset="0"/>
                          <a:ea typeface="Calibri"/>
                          <a:cs typeface="Times New Roman"/>
                        </a:rPr>
                        <a:t>Краевой</a:t>
                      </a:r>
                      <a:r>
                        <a:rPr lang="ru-RU" sz="1600" dirty="0">
                          <a:latin typeface="Arial Narrow" pitchFamily="34" charset="0"/>
                          <a:ea typeface="Calibri"/>
                          <a:cs typeface="Times New Roman"/>
                        </a:rPr>
                        <a:t> заочный конкурс детского творчества </a:t>
                      </a:r>
                      <a:r>
                        <a:rPr lang="ru-RU" sz="1600" dirty="0" smtClean="0">
                          <a:latin typeface="Arial Narrow" pitchFamily="34" charset="0"/>
                          <a:ea typeface="Calibri"/>
                          <a:cs typeface="Times New Roman"/>
                        </a:rPr>
                        <a:t>«</a:t>
                      </a:r>
                      <a:r>
                        <a:rPr lang="ru-RU" sz="1600" dirty="0">
                          <a:latin typeface="Arial Narrow" pitchFamily="34" charset="0"/>
                          <a:ea typeface="Calibri"/>
                          <a:cs typeface="Times New Roman"/>
                        </a:rPr>
                        <a:t>Сбережем родную природу»</a:t>
                      </a:r>
                      <a:endParaRPr lang="ru-RU" sz="1400" dirty="0">
                        <a:latin typeface="Arial Narrow" pitchFamily="34" charset="0"/>
                        <a:ea typeface="Calibri"/>
                        <a:cs typeface="Times New Roman"/>
                      </a:endParaRPr>
                    </a:p>
                  </a:txBody>
                  <a:tcPr marL="45203" marR="4520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chemeClr val="tx2">
                        <a:lumMod val="20000"/>
                        <a:lumOff val="80000"/>
                      </a:schemeClr>
                    </a:solidFill>
                  </a:tcPr>
                </a:tc>
              </a:tr>
              <a:tr h="280076">
                <a:tc rowSpan="5">
                  <a:txBody>
                    <a:bodyPr/>
                    <a:lstStyle/>
                    <a:p>
                      <a:pPr>
                        <a:lnSpc>
                          <a:spcPct val="115000"/>
                        </a:lnSpc>
                        <a:spcAft>
                          <a:spcPts val="0"/>
                        </a:spcAft>
                      </a:pPr>
                      <a:r>
                        <a:rPr lang="ru-RU" sz="1600" b="1" dirty="0">
                          <a:latin typeface="Arial Narrow" pitchFamily="34" charset="0"/>
                          <a:ea typeface="Calibri"/>
                          <a:cs typeface="Times New Roman"/>
                        </a:rPr>
                        <a:t>2016-2017</a:t>
                      </a:r>
                      <a:endParaRPr lang="ru-RU" sz="1400" dirty="0">
                        <a:latin typeface="Arial Narrow" pitchFamily="34" charset="0"/>
                        <a:ea typeface="Calibri"/>
                        <a:cs typeface="Times New Roman"/>
                      </a:endParaRPr>
                    </a:p>
                  </a:txBody>
                  <a:tcPr marL="45203" marR="4520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chemeClr val="bg1"/>
                    </a:solidFill>
                  </a:tcPr>
                </a:tc>
                <a:tc>
                  <a:txBody>
                    <a:bodyPr/>
                    <a:lstStyle/>
                    <a:p>
                      <a:pPr>
                        <a:lnSpc>
                          <a:spcPct val="115000"/>
                        </a:lnSpc>
                        <a:spcAft>
                          <a:spcPts val="0"/>
                        </a:spcAft>
                      </a:pPr>
                      <a:r>
                        <a:rPr lang="ru-RU" sz="1600" b="1">
                          <a:latin typeface="Arial Narrow" pitchFamily="34" charset="0"/>
                          <a:ea typeface="Calibri"/>
                          <a:cs typeface="Times New Roman"/>
                        </a:rPr>
                        <a:t>Поселенческий </a:t>
                      </a:r>
                      <a:r>
                        <a:rPr lang="ru-RU" sz="1600">
                          <a:latin typeface="Arial Narrow" pitchFamily="34" charset="0"/>
                          <a:ea typeface="Calibri"/>
                          <a:cs typeface="Times New Roman"/>
                        </a:rPr>
                        <a:t>конкурс декоративно-прикладного творчества «Мастерица-16»</a:t>
                      </a:r>
                      <a:endParaRPr lang="ru-RU" sz="1400">
                        <a:latin typeface="Arial Narrow" pitchFamily="34" charset="0"/>
                        <a:ea typeface="Calibri"/>
                        <a:cs typeface="Times New Roman"/>
                      </a:endParaRPr>
                    </a:p>
                  </a:txBody>
                  <a:tcPr marL="45203" marR="4520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r>
              <a:tr h="280076">
                <a:tc vMerge="1">
                  <a:txBody>
                    <a:bodyPr/>
                    <a:lstStyle/>
                    <a:p>
                      <a:endParaRPr lang="ru-RU"/>
                    </a:p>
                  </a:txBody>
                  <a:tcPr/>
                </a:tc>
                <a:tc>
                  <a:txBody>
                    <a:bodyPr/>
                    <a:lstStyle/>
                    <a:p>
                      <a:pPr>
                        <a:lnSpc>
                          <a:spcPct val="115000"/>
                        </a:lnSpc>
                        <a:spcAft>
                          <a:spcPts val="0"/>
                        </a:spcAft>
                      </a:pPr>
                      <a:r>
                        <a:rPr lang="ru-RU" sz="1600" b="1" dirty="0">
                          <a:latin typeface="Arial Narrow" pitchFamily="34" charset="0"/>
                          <a:ea typeface="Calibri"/>
                          <a:cs typeface="Times New Roman"/>
                        </a:rPr>
                        <a:t>Районный </a:t>
                      </a:r>
                      <a:r>
                        <a:rPr lang="ru-RU" sz="1600" dirty="0">
                          <a:latin typeface="Arial Narrow" pitchFamily="34" charset="0"/>
                          <a:ea typeface="Calibri"/>
                          <a:cs typeface="Times New Roman"/>
                        </a:rPr>
                        <a:t>конкурс живописных и графических работ «Рождественское чудо»</a:t>
                      </a:r>
                      <a:endParaRPr lang="ru-RU" sz="1400" dirty="0">
                        <a:latin typeface="Arial Narrow" pitchFamily="34" charset="0"/>
                        <a:ea typeface="Calibri"/>
                        <a:cs typeface="Times New Roman"/>
                      </a:endParaRPr>
                    </a:p>
                  </a:txBody>
                  <a:tcPr marL="45203" marR="4520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chemeClr val="tx2">
                        <a:lumMod val="20000"/>
                        <a:lumOff val="80000"/>
                      </a:schemeClr>
                    </a:solidFill>
                  </a:tcPr>
                </a:tc>
              </a:tr>
              <a:tr h="280076">
                <a:tc vMerge="1">
                  <a:txBody>
                    <a:bodyPr/>
                    <a:lstStyle/>
                    <a:p>
                      <a:endParaRPr lang="ru-RU"/>
                    </a:p>
                  </a:txBody>
                  <a:tcPr/>
                </a:tc>
                <a:tc>
                  <a:txBody>
                    <a:bodyPr/>
                    <a:lstStyle/>
                    <a:p>
                      <a:pPr>
                        <a:lnSpc>
                          <a:spcPct val="115000"/>
                        </a:lnSpc>
                        <a:spcAft>
                          <a:spcPts val="0"/>
                        </a:spcAft>
                      </a:pPr>
                      <a:r>
                        <a:rPr lang="ru-RU" sz="1600" b="1" dirty="0">
                          <a:solidFill>
                            <a:srgbClr val="000000"/>
                          </a:solidFill>
                          <a:latin typeface="Arial Narrow" pitchFamily="34" charset="0"/>
                          <a:ea typeface="Calibri"/>
                          <a:cs typeface="Times New Roman"/>
                        </a:rPr>
                        <a:t>Районный</a:t>
                      </a:r>
                      <a:r>
                        <a:rPr lang="ru-RU" sz="1600" dirty="0">
                          <a:solidFill>
                            <a:srgbClr val="000000"/>
                          </a:solidFill>
                          <a:latin typeface="Arial Narrow" pitchFamily="34" charset="0"/>
                          <a:ea typeface="Calibri"/>
                          <a:cs typeface="Times New Roman"/>
                        </a:rPr>
                        <a:t> фестиваль - конкурс художественного творчества детей и юношества «Овация»</a:t>
                      </a:r>
                      <a:endParaRPr lang="ru-RU" sz="1400" dirty="0">
                        <a:latin typeface="Arial Narrow" pitchFamily="34" charset="0"/>
                        <a:ea typeface="Calibri"/>
                        <a:cs typeface="Times New Roman"/>
                      </a:endParaRPr>
                    </a:p>
                  </a:txBody>
                  <a:tcPr marL="45203" marR="4520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r>
              <a:tr h="247869">
                <a:tc vMerge="1">
                  <a:txBody>
                    <a:bodyPr/>
                    <a:lstStyle/>
                    <a:p>
                      <a:endParaRPr lang="ru-RU"/>
                    </a:p>
                  </a:txBody>
                  <a:tcPr/>
                </a:tc>
                <a:tc>
                  <a:txBody>
                    <a:bodyPr/>
                    <a:lstStyle/>
                    <a:p>
                      <a:pPr algn="just">
                        <a:lnSpc>
                          <a:spcPct val="115000"/>
                        </a:lnSpc>
                        <a:spcAft>
                          <a:spcPts val="0"/>
                        </a:spcAft>
                      </a:pPr>
                      <a:r>
                        <a:rPr lang="ru-RU" sz="1600" b="1" dirty="0">
                          <a:latin typeface="Arial Narrow" pitchFamily="34" charset="0"/>
                          <a:ea typeface="Calibri"/>
                          <a:cs typeface="Times New Roman"/>
                        </a:rPr>
                        <a:t>Районный</a:t>
                      </a:r>
                      <a:r>
                        <a:rPr lang="ru-RU" sz="1600" dirty="0">
                          <a:latin typeface="Arial Narrow" pitchFamily="34" charset="0"/>
                          <a:ea typeface="Calibri"/>
                          <a:cs typeface="Times New Roman"/>
                        </a:rPr>
                        <a:t> конкурс «Пасхальное яйцо – 2017»</a:t>
                      </a:r>
                      <a:endParaRPr lang="ru-RU" sz="1400" dirty="0">
                        <a:latin typeface="Arial Narrow" pitchFamily="34" charset="0"/>
                        <a:ea typeface="Calibri"/>
                        <a:cs typeface="Times New Roman"/>
                      </a:endParaRPr>
                    </a:p>
                  </a:txBody>
                  <a:tcPr marL="45203" marR="4520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chemeClr val="tx2">
                        <a:lumMod val="20000"/>
                        <a:lumOff val="80000"/>
                      </a:schemeClr>
                    </a:solidFill>
                  </a:tcPr>
                </a:tc>
              </a:tr>
              <a:tr h="280076">
                <a:tc vMerge="1">
                  <a:txBody>
                    <a:bodyPr/>
                    <a:lstStyle/>
                    <a:p>
                      <a:endParaRPr lang="ru-RU"/>
                    </a:p>
                  </a:txBody>
                  <a:tcPr/>
                </a:tc>
                <a:tc>
                  <a:txBody>
                    <a:bodyPr/>
                    <a:lstStyle/>
                    <a:p>
                      <a:pPr algn="just">
                        <a:lnSpc>
                          <a:spcPct val="115000"/>
                        </a:lnSpc>
                        <a:spcAft>
                          <a:spcPts val="0"/>
                        </a:spcAft>
                      </a:pPr>
                      <a:r>
                        <a:rPr lang="ru-RU" sz="1600" b="1" dirty="0">
                          <a:latin typeface="Arial Narrow" pitchFamily="34" charset="0"/>
                          <a:ea typeface="Calibri"/>
                          <a:cs typeface="Times New Roman"/>
                        </a:rPr>
                        <a:t>Районный </a:t>
                      </a:r>
                      <a:r>
                        <a:rPr lang="ru-RU" sz="1600" dirty="0">
                          <a:latin typeface="Arial Narrow" pitchFamily="34" charset="0"/>
                          <a:ea typeface="Calibri"/>
                          <a:cs typeface="Times New Roman"/>
                        </a:rPr>
                        <a:t> конкурс  детского рисунка  «Лучшая идея благоустройства моего поселка»</a:t>
                      </a:r>
                      <a:endParaRPr lang="ru-RU" sz="1400" dirty="0">
                        <a:latin typeface="Arial Narrow" pitchFamily="34" charset="0"/>
                        <a:ea typeface="Calibri"/>
                        <a:cs typeface="Times New Roman"/>
                      </a:endParaRPr>
                    </a:p>
                  </a:txBody>
                  <a:tcPr marL="45203" marR="4520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r>
              <a:tr h="280076">
                <a:tc rowSpan="2">
                  <a:txBody>
                    <a:bodyPr/>
                    <a:lstStyle/>
                    <a:p>
                      <a:pPr>
                        <a:lnSpc>
                          <a:spcPct val="115000"/>
                        </a:lnSpc>
                        <a:spcAft>
                          <a:spcPts val="0"/>
                        </a:spcAft>
                      </a:pPr>
                      <a:r>
                        <a:rPr lang="ru-RU" sz="1600" b="1">
                          <a:latin typeface="Arial Narrow" pitchFamily="34" charset="0"/>
                          <a:ea typeface="Calibri"/>
                          <a:cs typeface="Times New Roman"/>
                        </a:rPr>
                        <a:t>2017-2018</a:t>
                      </a:r>
                      <a:endParaRPr lang="ru-RU" sz="1400">
                        <a:latin typeface="Arial Narrow" pitchFamily="34" charset="0"/>
                        <a:ea typeface="Calibri"/>
                        <a:cs typeface="Times New Roman"/>
                      </a:endParaRPr>
                    </a:p>
                  </a:txBody>
                  <a:tcPr marL="45203" marR="4520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chemeClr val="bg1"/>
                    </a:solidFill>
                  </a:tcPr>
                </a:tc>
                <a:tc>
                  <a:txBody>
                    <a:bodyPr/>
                    <a:lstStyle/>
                    <a:p>
                      <a:pPr algn="just">
                        <a:lnSpc>
                          <a:spcPct val="115000"/>
                        </a:lnSpc>
                        <a:spcAft>
                          <a:spcPts val="0"/>
                        </a:spcAft>
                      </a:pPr>
                      <a:r>
                        <a:rPr lang="ru-RU" sz="1600" b="1" dirty="0">
                          <a:latin typeface="Arial Narrow" pitchFamily="34" charset="0"/>
                          <a:ea typeface="Calibri"/>
                          <a:cs typeface="Times New Roman"/>
                        </a:rPr>
                        <a:t>Поселенческий</a:t>
                      </a:r>
                      <a:r>
                        <a:rPr lang="ru-RU" sz="1600" dirty="0">
                          <a:latin typeface="Arial Narrow" pitchFamily="34" charset="0"/>
                          <a:ea typeface="Calibri"/>
                          <a:cs typeface="Times New Roman"/>
                        </a:rPr>
                        <a:t> конкурс декоративно-прикладного творчества «Мастерица-17»</a:t>
                      </a:r>
                      <a:endParaRPr lang="ru-RU" sz="1400" dirty="0">
                        <a:latin typeface="Arial Narrow" pitchFamily="34" charset="0"/>
                        <a:ea typeface="Calibri"/>
                        <a:cs typeface="Times New Roman"/>
                      </a:endParaRPr>
                    </a:p>
                  </a:txBody>
                  <a:tcPr marL="45203" marR="4520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chemeClr val="tx2">
                        <a:lumMod val="20000"/>
                        <a:lumOff val="80000"/>
                      </a:schemeClr>
                    </a:solidFill>
                  </a:tcPr>
                </a:tc>
              </a:tr>
              <a:tr h="280076">
                <a:tc vMerge="1">
                  <a:txBody>
                    <a:bodyPr/>
                    <a:lstStyle/>
                    <a:p>
                      <a:endParaRPr lang="ru-RU"/>
                    </a:p>
                  </a:txBody>
                  <a:tcPr/>
                </a:tc>
                <a:tc>
                  <a:txBody>
                    <a:bodyPr/>
                    <a:lstStyle/>
                    <a:p>
                      <a:pPr marR="21590" algn="just">
                        <a:lnSpc>
                          <a:spcPct val="115000"/>
                        </a:lnSpc>
                        <a:spcAft>
                          <a:spcPts val="0"/>
                        </a:spcAft>
                        <a:tabLst>
                          <a:tab pos="180340" algn="l"/>
                        </a:tabLst>
                      </a:pPr>
                      <a:r>
                        <a:rPr lang="ru-RU" sz="1600" b="1" dirty="0">
                          <a:latin typeface="Arial Narrow" pitchFamily="34" charset="0"/>
                          <a:ea typeface="Calibri"/>
                          <a:cs typeface="Times New Roman"/>
                        </a:rPr>
                        <a:t>Краевой</a:t>
                      </a:r>
                      <a:r>
                        <a:rPr lang="ru-RU" sz="1600" dirty="0">
                          <a:latin typeface="Arial Narrow" pitchFamily="34" charset="0"/>
                          <a:ea typeface="Calibri"/>
                          <a:cs typeface="Times New Roman"/>
                        </a:rPr>
                        <a:t> конкурс детского </a:t>
                      </a:r>
                      <a:r>
                        <a:rPr lang="ru-RU" sz="1600" dirty="0" smtClean="0">
                          <a:latin typeface="Arial Narrow" pitchFamily="34" charset="0"/>
                          <a:ea typeface="Calibri"/>
                          <a:cs typeface="Times New Roman"/>
                        </a:rPr>
                        <a:t>творчества</a:t>
                      </a:r>
                      <a:r>
                        <a:rPr lang="ru-RU" sz="1400" baseline="0" dirty="0" smtClean="0">
                          <a:latin typeface="Arial Narrow" pitchFamily="34" charset="0"/>
                          <a:ea typeface="Calibri"/>
                          <a:cs typeface="Times New Roman"/>
                        </a:rPr>
                        <a:t> </a:t>
                      </a:r>
                      <a:r>
                        <a:rPr lang="ru-RU" sz="1600" dirty="0" smtClean="0">
                          <a:latin typeface="Arial Narrow" pitchFamily="34" charset="0"/>
                          <a:ea typeface="Calibri"/>
                          <a:cs typeface="Times New Roman"/>
                        </a:rPr>
                        <a:t>«Бережем </a:t>
                      </a:r>
                      <a:r>
                        <a:rPr lang="ru-RU" sz="1600" dirty="0">
                          <a:latin typeface="Arial Narrow" pitchFamily="34" charset="0"/>
                          <a:ea typeface="Calibri"/>
                          <a:cs typeface="Times New Roman"/>
                        </a:rPr>
                        <a:t>Планету вместе» </a:t>
                      </a:r>
                      <a:r>
                        <a:rPr lang="ru-RU" sz="1600" u="sng" dirty="0">
                          <a:ln>
                            <a:solidFill>
                              <a:schemeClr val="accent2">
                                <a:lumMod val="75000"/>
                              </a:schemeClr>
                            </a:solidFill>
                          </a:ln>
                          <a:solidFill>
                            <a:srgbClr val="0000FF"/>
                          </a:solidFill>
                          <a:effectLst/>
                          <a:latin typeface="Arial Narrow" pitchFamily="34" charset="0"/>
                          <a:ea typeface="Calibri"/>
                          <a:cs typeface="Times New Roman"/>
                          <a:hlinkClick r:id="rId2"/>
                        </a:rPr>
                        <a:t>http://kcdod.khb.ru</a:t>
                      </a:r>
                      <a:endParaRPr lang="ru-RU" sz="1400" dirty="0">
                        <a:ln>
                          <a:solidFill>
                            <a:schemeClr val="accent2">
                              <a:lumMod val="75000"/>
                            </a:schemeClr>
                          </a:solidFill>
                        </a:ln>
                        <a:effectLst/>
                        <a:latin typeface="Arial Narrow" pitchFamily="34" charset="0"/>
                        <a:ea typeface="Calibri"/>
                        <a:cs typeface="Times New Roman"/>
                      </a:endParaRPr>
                    </a:p>
                  </a:txBody>
                  <a:tcPr marL="45203" marR="4520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r>
              <a:tr h="280076">
                <a:tc rowSpan="3">
                  <a:txBody>
                    <a:bodyPr/>
                    <a:lstStyle/>
                    <a:p>
                      <a:pPr>
                        <a:lnSpc>
                          <a:spcPct val="115000"/>
                        </a:lnSpc>
                        <a:spcAft>
                          <a:spcPts val="0"/>
                        </a:spcAft>
                      </a:pPr>
                      <a:r>
                        <a:rPr lang="ru-RU" sz="1600" b="1" dirty="0">
                          <a:latin typeface="Arial Narrow" pitchFamily="34" charset="0"/>
                          <a:ea typeface="Calibri"/>
                          <a:cs typeface="Times New Roman"/>
                        </a:rPr>
                        <a:t>2018-2019</a:t>
                      </a:r>
                      <a:endParaRPr lang="ru-RU" sz="1400" dirty="0">
                        <a:latin typeface="Arial Narrow" pitchFamily="34" charset="0"/>
                        <a:ea typeface="Calibri"/>
                        <a:cs typeface="Times New Roman"/>
                      </a:endParaRPr>
                    </a:p>
                  </a:txBody>
                  <a:tcPr marL="45203" marR="4520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chemeClr val="bg1"/>
                    </a:solidFill>
                  </a:tcPr>
                </a:tc>
                <a:tc>
                  <a:txBody>
                    <a:bodyPr/>
                    <a:lstStyle/>
                    <a:p>
                      <a:pPr marR="21590" algn="just">
                        <a:lnSpc>
                          <a:spcPct val="115000"/>
                        </a:lnSpc>
                        <a:spcAft>
                          <a:spcPts val="0"/>
                        </a:spcAft>
                        <a:tabLst>
                          <a:tab pos="180340" algn="l"/>
                        </a:tabLst>
                      </a:pPr>
                      <a:r>
                        <a:rPr lang="ru-RU" sz="1600" b="1" dirty="0">
                          <a:latin typeface="Arial Narrow" pitchFamily="34" charset="0"/>
                          <a:ea typeface="Calibri"/>
                          <a:cs typeface="Times New Roman"/>
                        </a:rPr>
                        <a:t>Региональный</a:t>
                      </a:r>
                      <a:r>
                        <a:rPr lang="ru-RU" sz="1600" dirty="0">
                          <a:latin typeface="Arial Narrow" pitchFamily="34" charset="0"/>
                          <a:ea typeface="Calibri"/>
                          <a:cs typeface="Times New Roman"/>
                        </a:rPr>
                        <a:t> художественный  конкурс «Юный художник Приамурья»</a:t>
                      </a:r>
                      <a:r>
                        <a:rPr lang="ru-RU" sz="1600" dirty="0">
                          <a:ln>
                            <a:solidFill>
                              <a:srgbClr val="7030A0"/>
                            </a:solidFill>
                          </a:ln>
                          <a:latin typeface="Arial Narrow" pitchFamily="34" charset="0"/>
                          <a:ea typeface="Calibri"/>
                          <a:cs typeface="Times New Roman"/>
                        </a:rPr>
                        <a:t> </a:t>
                      </a:r>
                      <a:r>
                        <a:rPr lang="ru-RU" sz="1600" u="sng" dirty="0">
                          <a:ln>
                            <a:solidFill>
                              <a:srgbClr val="7030A0"/>
                            </a:solidFill>
                          </a:ln>
                          <a:solidFill>
                            <a:srgbClr val="0000FF"/>
                          </a:solidFill>
                          <a:latin typeface="Arial Narrow" pitchFamily="34" charset="0"/>
                          <a:ea typeface="Calibri"/>
                          <a:cs typeface="Times New Roman"/>
                          <a:hlinkClick r:id="rId3"/>
                        </a:rPr>
                        <a:t>h</a:t>
                      </a:r>
                      <a:r>
                        <a:rPr lang="ru-RU" sz="1600" u="sng" dirty="0">
                          <a:ln>
                            <a:solidFill>
                              <a:schemeClr val="accent2">
                                <a:lumMod val="75000"/>
                              </a:schemeClr>
                            </a:solidFill>
                          </a:ln>
                          <a:solidFill>
                            <a:srgbClr val="0000FF"/>
                          </a:solidFill>
                          <a:latin typeface="Arial Narrow" pitchFamily="34" charset="0"/>
                          <a:ea typeface="Calibri"/>
                          <a:cs typeface="Times New Roman"/>
                          <a:hlinkClick r:id="rId3"/>
                        </a:rPr>
                        <a:t>ttp://art-academy.tilda.ws</a:t>
                      </a:r>
                      <a:endParaRPr lang="ru-RU" sz="1400" dirty="0">
                        <a:ln>
                          <a:solidFill>
                            <a:schemeClr val="accent2">
                              <a:lumMod val="75000"/>
                            </a:schemeClr>
                          </a:solidFill>
                        </a:ln>
                        <a:latin typeface="Arial Narrow" pitchFamily="34" charset="0"/>
                        <a:ea typeface="Calibri"/>
                        <a:cs typeface="Times New Roman"/>
                      </a:endParaRPr>
                    </a:p>
                  </a:txBody>
                  <a:tcPr marL="45203" marR="4520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chemeClr val="tx2">
                        <a:lumMod val="20000"/>
                        <a:lumOff val="80000"/>
                      </a:schemeClr>
                    </a:solidFill>
                  </a:tcPr>
                </a:tc>
              </a:tr>
              <a:tr h="280076">
                <a:tc vMerge="1">
                  <a:txBody>
                    <a:bodyPr/>
                    <a:lstStyle/>
                    <a:p>
                      <a:endParaRPr lang="ru-RU"/>
                    </a:p>
                  </a:txBody>
                  <a:tcPr/>
                </a:tc>
                <a:tc>
                  <a:txBody>
                    <a:bodyPr/>
                    <a:lstStyle/>
                    <a:p>
                      <a:pPr marR="21590" algn="just">
                        <a:lnSpc>
                          <a:spcPct val="115000"/>
                        </a:lnSpc>
                        <a:spcAft>
                          <a:spcPts val="0"/>
                        </a:spcAft>
                        <a:tabLst>
                          <a:tab pos="180340" algn="l"/>
                        </a:tabLst>
                      </a:pPr>
                      <a:r>
                        <a:rPr lang="ru-RU" sz="1600" b="1" spc="-30" dirty="0">
                          <a:latin typeface="Arial Narrow" pitchFamily="34" charset="0"/>
                          <a:ea typeface="Calibri"/>
                          <a:cs typeface="Times New Roman"/>
                        </a:rPr>
                        <a:t>Всероссийский </a:t>
                      </a:r>
                      <a:r>
                        <a:rPr lang="ru-RU" sz="1600" spc="-30" dirty="0">
                          <a:latin typeface="Arial Narrow" pitchFamily="34" charset="0"/>
                          <a:ea typeface="Calibri"/>
                          <a:cs typeface="Times New Roman"/>
                        </a:rPr>
                        <a:t>творческий конкурс «Горизонты педагогики» </a:t>
                      </a:r>
                      <a:r>
                        <a:rPr lang="en-US" sz="1600" u="sng" spc="-30" dirty="0">
                          <a:ln>
                            <a:solidFill>
                              <a:schemeClr val="accent2">
                                <a:lumMod val="75000"/>
                              </a:schemeClr>
                            </a:solidFill>
                          </a:ln>
                          <a:solidFill>
                            <a:srgbClr val="0000FF"/>
                          </a:solidFill>
                          <a:latin typeface="Arial Narrow" pitchFamily="34" charset="0"/>
                          <a:ea typeface="Calibri"/>
                          <a:cs typeface="Times New Roman"/>
                          <a:hlinkClick r:id="rId4"/>
                        </a:rPr>
                        <a:t>http</a:t>
                      </a:r>
                      <a:r>
                        <a:rPr lang="ru-RU" sz="1600" u="sng" spc="-30" dirty="0">
                          <a:ln>
                            <a:solidFill>
                              <a:schemeClr val="accent2">
                                <a:lumMod val="75000"/>
                              </a:schemeClr>
                            </a:solidFill>
                          </a:ln>
                          <a:solidFill>
                            <a:srgbClr val="0000FF"/>
                          </a:solidFill>
                          <a:latin typeface="Arial Narrow" pitchFamily="34" charset="0"/>
                          <a:ea typeface="Calibri"/>
                          <a:cs typeface="Times New Roman"/>
                          <a:hlinkClick r:id="rId4"/>
                        </a:rPr>
                        <a:t>://</a:t>
                      </a:r>
                      <a:r>
                        <a:rPr lang="en-US" sz="1600" u="sng" spc="-30" dirty="0" err="1">
                          <a:ln>
                            <a:solidFill>
                              <a:schemeClr val="accent2">
                                <a:lumMod val="75000"/>
                              </a:schemeClr>
                            </a:solidFill>
                          </a:ln>
                          <a:solidFill>
                            <a:srgbClr val="0000FF"/>
                          </a:solidFill>
                          <a:latin typeface="Arial Narrow" pitchFamily="34" charset="0"/>
                          <a:ea typeface="Calibri"/>
                          <a:cs typeface="Times New Roman"/>
                          <a:hlinkClick r:id="rId4"/>
                        </a:rPr>
                        <a:t>pedgorizont</a:t>
                      </a:r>
                      <a:r>
                        <a:rPr lang="ru-RU" sz="1600" u="sng" spc="-30" dirty="0">
                          <a:ln>
                            <a:solidFill>
                              <a:schemeClr val="accent2">
                                <a:lumMod val="75000"/>
                              </a:schemeClr>
                            </a:solidFill>
                          </a:ln>
                          <a:solidFill>
                            <a:srgbClr val="0000FF"/>
                          </a:solidFill>
                          <a:latin typeface="Arial Narrow" pitchFamily="34" charset="0"/>
                          <a:ea typeface="Calibri"/>
                          <a:cs typeface="Times New Roman"/>
                          <a:hlinkClick r:id="rId4"/>
                        </a:rPr>
                        <a:t>.</a:t>
                      </a:r>
                      <a:r>
                        <a:rPr lang="en-US" sz="1600" u="sng" spc="-30" dirty="0" err="1">
                          <a:ln>
                            <a:solidFill>
                              <a:schemeClr val="accent2">
                                <a:lumMod val="75000"/>
                              </a:schemeClr>
                            </a:solidFill>
                          </a:ln>
                          <a:solidFill>
                            <a:srgbClr val="0000FF"/>
                          </a:solidFill>
                          <a:latin typeface="Arial Narrow" pitchFamily="34" charset="0"/>
                          <a:ea typeface="Calibri"/>
                          <a:cs typeface="Times New Roman"/>
                          <a:hlinkClick r:id="rId4"/>
                        </a:rPr>
                        <a:t>ru</a:t>
                      </a:r>
                      <a:r>
                        <a:rPr lang="ru-RU" sz="1600" spc="-30" dirty="0">
                          <a:ln>
                            <a:solidFill>
                              <a:schemeClr val="accent2">
                                <a:lumMod val="75000"/>
                              </a:schemeClr>
                            </a:solidFill>
                          </a:ln>
                          <a:latin typeface="Arial Narrow" pitchFamily="34" charset="0"/>
                          <a:ea typeface="Calibri"/>
                          <a:cs typeface="Times New Roman"/>
                        </a:rPr>
                        <a:t> </a:t>
                      </a:r>
                      <a:endParaRPr lang="ru-RU" sz="1400" dirty="0">
                        <a:ln>
                          <a:solidFill>
                            <a:schemeClr val="accent2">
                              <a:lumMod val="75000"/>
                            </a:schemeClr>
                          </a:solidFill>
                        </a:ln>
                        <a:latin typeface="Arial Narrow" pitchFamily="34" charset="0"/>
                        <a:ea typeface="Calibri"/>
                        <a:cs typeface="Times New Roman"/>
                      </a:endParaRPr>
                    </a:p>
                  </a:txBody>
                  <a:tcPr marL="45203" marR="4520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r>
              <a:tr h="280076">
                <a:tc vMerge="1">
                  <a:txBody>
                    <a:bodyPr/>
                    <a:lstStyle/>
                    <a:p>
                      <a:endParaRPr lang="ru-RU"/>
                    </a:p>
                  </a:txBody>
                  <a:tcPr/>
                </a:tc>
                <a:tc>
                  <a:txBody>
                    <a:bodyPr/>
                    <a:lstStyle/>
                    <a:p>
                      <a:pPr marR="21590" algn="just">
                        <a:lnSpc>
                          <a:spcPct val="115000"/>
                        </a:lnSpc>
                        <a:spcAft>
                          <a:spcPts val="0"/>
                        </a:spcAft>
                        <a:tabLst>
                          <a:tab pos="180340" algn="l"/>
                        </a:tabLst>
                      </a:pPr>
                      <a:r>
                        <a:rPr lang="ru-RU" sz="1600" b="1" spc="-30" dirty="0">
                          <a:latin typeface="Arial Narrow" pitchFamily="34" charset="0"/>
                          <a:ea typeface="Calibri"/>
                          <a:cs typeface="Times New Roman"/>
                        </a:rPr>
                        <a:t>Краевой</a:t>
                      </a:r>
                      <a:r>
                        <a:rPr lang="ru-RU" sz="1600" spc="-30" dirty="0">
                          <a:latin typeface="Arial Narrow" pitchFamily="34" charset="0"/>
                          <a:ea typeface="Calibri"/>
                          <a:cs typeface="Times New Roman"/>
                        </a:rPr>
                        <a:t> творческий конкурс «Полосатые кошки планеты», посвященный </a:t>
                      </a:r>
                      <a:r>
                        <a:rPr lang="ru-RU" sz="1600" spc="-30" dirty="0" smtClean="0">
                          <a:latin typeface="Arial Narrow" pitchFamily="34" charset="0"/>
                          <a:ea typeface="Calibri"/>
                          <a:cs typeface="Times New Roman"/>
                        </a:rPr>
                        <a:t>Международному Дню </a:t>
                      </a:r>
                      <a:r>
                        <a:rPr lang="ru-RU" sz="1600" spc="-30" dirty="0">
                          <a:latin typeface="Arial Narrow" pitchFamily="34" charset="0"/>
                          <a:ea typeface="Calibri"/>
                          <a:cs typeface="Times New Roman"/>
                        </a:rPr>
                        <a:t>тигра</a:t>
                      </a:r>
                      <a:endParaRPr lang="ru-RU" sz="1400" dirty="0">
                        <a:latin typeface="Arial Narrow" pitchFamily="34" charset="0"/>
                        <a:ea typeface="Calibri"/>
                        <a:cs typeface="Times New Roman"/>
                      </a:endParaRPr>
                    </a:p>
                  </a:txBody>
                  <a:tcPr marL="45203" marR="4520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chemeClr val="tx2">
                        <a:lumMod val="20000"/>
                        <a:lumOff val="80000"/>
                      </a:schemeClr>
                    </a:solidFill>
                  </a:tcPr>
                </a:tc>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40834" y="254000"/>
            <a:ext cx="8596668" cy="749300"/>
          </a:xfrm>
        </p:spPr>
        <p:txBody>
          <a:bodyPr/>
          <a:lstStyle/>
          <a:p>
            <a:r>
              <a:rPr lang="ru-RU" b="1" dirty="0" smtClean="0"/>
              <a:t>ПроОбраз27  Пластилиновая история</a:t>
            </a:r>
            <a:endParaRPr lang="ru-RU" b="1" dirty="0"/>
          </a:p>
        </p:txBody>
      </p:sp>
      <p:pic>
        <p:nvPicPr>
          <p:cNvPr id="4" name="Picture 4" descr="C:\Documents and Settings\Администратор\Мои документы\РАБОТА\АТТЕСТАЦИЯ\мои работы\Фото0417.jpg"/>
          <p:cNvPicPr>
            <a:picLocks noGrp="1" noChangeAspect="1" noChangeArrowheads="1"/>
          </p:cNvPicPr>
          <p:nvPr>
            <p:ph idx="1"/>
          </p:nvPr>
        </p:nvPicPr>
        <p:blipFill>
          <a:blip r:embed="rId2" cstate="print">
            <a:lum bright="10000" contrast="-10000"/>
          </a:blip>
          <a:stretch>
            <a:fillRect/>
          </a:stretch>
        </p:blipFill>
        <p:spPr bwMode="auto">
          <a:xfrm>
            <a:off x="990600" y="879905"/>
            <a:ext cx="5791200" cy="5749495"/>
          </a:xfrm>
          <a:prstGeom prst="ellipse">
            <a:avLst/>
          </a:prstGeom>
          <a:ln>
            <a:noFill/>
          </a:ln>
          <a:effectLst>
            <a:softEdge rad="112500"/>
          </a:effectLst>
        </p:spPr>
      </p:pic>
      <p:sp>
        <p:nvSpPr>
          <p:cNvPr id="5" name="Прямоугольник 4"/>
          <p:cNvSpPr/>
          <p:nvPr/>
        </p:nvSpPr>
        <p:spPr>
          <a:xfrm>
            <a:off x="6731000" y="4758034"/>
            <a:ext cx="2870200" cy="1477328"/>
          </a:xfrm>
          <a:prstGeom prst="rect">
            <a:avLst/>
          </a:prstGeom>
        </p:spPr>
        <p:txBody>
          <a:bodyPr wrap="square">
            <a:spAutoFit/>
          </a:bodyPr>
          <a:lstStyle/>
          <a:p>
            <a:pPr>
              <a:buNone/>
            </a:pPr>
            <a:r>
              <a:rPr lang="ru-RU" dirty="0" smtClean="0"/>
              <a:t>Булгакова Диана-финалист конкурса среди учащихся ОУ, посвящённому году Российской истории</a:t>
            </a:r>
          </a:p>
        </p:txBody>
      </p:sp>
      <p:pic>
        <p:nvPicPr>
          <p:cNvPr id="6" name="Рисунок 5" descr="J:\РАБОТА\АТТЕСТАЦИЯ\грамоты НОВЫЕ ИМЕНА\img154.jpg"/>
          <p:cNvPicPr/>
          <p:nvPr/>
        </p:nvPicPr>
        <p:blipFill>
          <a:blip r:embed="rId3" cstate="print">
            <a:lum bright="10000"/>
          </a:blip>
          <a:srcRect/>
          <a:stretch>
            <a:fillRect/>
          </a:stretch>
        </p:blipFill>
        <p:spPr bwMode="auto">
          <a:xfrm>
            <a:off x="6827298" y="1409700"/>
            <a:ext cx="2291301" cy="313503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651934" y="165100"/>
            <a:ext cx="8596668" cy="1320800"/>
          </a:xfrm>
        </p:spPr>
        <p:txBody>
          <a:bodyPr>
            <a:normAutofit fontScale="90000"/>
          </a:bodyPr>
          <a:lstStyle/>
          <a:p>
            <a:r>
              <a:rPr lang="ru-RU" b="1" spc="-30" dirty="0" smtClean="0">
                <a:latin typeface="Arial Narrow" pitchFamily="34" charset="0"/>
                <a:ea typeface="Calibri"/>
                <a:cs typeface="Times New Roman"/>
              </a:rPr>
              <a:t>Районный фестиваль-конкурс художественного творчества «Новые имена» </a:t>
            </a:r>
            <a:r>
              <a:rPr lang="ru-RU" sz="3200" dirty="0" smtClean="0">
                <a:latin typeface="Arial Narrow" pitchFamily="34" charset="0"/>
                <a:ea typeface="Calibri"/>
                <a:cs typeface="Times New Roman"/>
              </a:rPr>
              <a:t/>
            </a:r>
            <a:br>
              <a:rPr lang="ru-RU" sz="3200" dirty="0" smtClean="0">
                <a:latin typeface="Arial Narrow" pitchFamily="34" charset="0"/>
                <a:ea typeface="Calibri"/>
                <a:cs typeface="Times New Roman"/>
              </a:rPr>
            </a:br>
            <a:endParaRPr lang="ru-RU" dirty="0"/>
          </a:p>
        </p:txBody>
      </p:sp>
      <p:pic>
        <p:nvPicPr>
          <p:cNvPr id="1026" name="Picture 2" descr="C:\Users\USER\Desktop\АВг конф 19\Фото0102.jpg"/>
          <p:cNvPicPr>
            <a:picLocks noChangeAspect="1" noChangeArrowheads="1"/>
          </p:cNvPicPr>
          <p:nvPr/>
        </p:nvPicPr>
        <p:blipFill>
          <a:blip r:embed="rId2" cstate="print"/>
          <a:srcRect l="5413" t="11061" r="4941" b="8126"/>
          <a:stretch>
            <a:fillRect/>
          </a:stretch>
        </p:blipFill>
        <p:spPr bwMode="auto">
          <a:xfrm>
            <a:off x="1181099" y="1397000"/>
            <a:ext cx="3505201" cy="2367664"/>
          </a:xfrm>
          <a:prstGeom prst="rect">
            <a:avLst/>
          </a:prstGeom>
          <a:ln w="38100" cap="sq">
            <a:solidFill>
              <a:schemeClr val="accent4"/>
            </a:solidFill>
            <a:prstDash val="solid"/>
            <a:miter lim="800000"/>
          </a:ln>
          <a:effectLst>
            <a:outerShdw blurRad="50800" dist="38100" dir="2700000" algn="tl" rotWithShape="0">
              <a:srgbClr val="000000">
                <a:alpha val="43000"/>
              </a:srgbClr>
            </a:outerShdw>
          </a:effectLst>
        </p:spPr>
      </p:pic>
      <p:pic>
        <p:nvPicPr>
          <p:cNvPr id="1027" name="Picture 3" descr="C:\Users\USER\Desktop\АВг конф 19\Фото0104.jpg"/>
          <p:cNvPicPr>
            <a:picLocks noChangeAspect="1" noChangeArrowheads="1"/>
          </p:cNvPicPr>
          <p:nvPr/>
        </p:nvPicPr>
        <p:blipFill>
          <a:blip r:embed="rId3" cstate="print"/>
          <a:srcRect l="4794" t="8877" b="3828"/>
          <a:stretch>
            <a:fillRect/>
          </a:stretch>
        </p:blipFill>
        <p:spPr bwMode="auto">
          <a:xfrm>
            <a:off x="5194299" y="1384300"/>
            <a:ext cx="3490239" cy="2397970"/>
          </a:xfrm>
          <a:prstGeom prst="rect">
            <a:avLst/>
          </a:prstGeom>
          <a:ln w="38100" cap="sq">
            <a:solidFill>
              <a:schemeClr val="accent4"/>
            </a:solidFill>
            <a:prstDash val="solid"/>
            <a:miter lim="800000"/>
          </a:ln>
          <a:effectLst>
            <a:outerShdw blurRad="50800" dist="38100" dir="2700000" algn="tl" rotWithShape="0">
              <a:srgbClr val="000000">
                <a:alpha val="43000"/>
              </a:srgbClr>
            </a:outerShdw>
          </a:effectLst>
        </p:spPr>
      </p:pic>
      <p:pic>
        <p:nvPicPr>
          <p:cNvPr id="1028" name="Picture 4" descr="C:\Users\USER\Desktop\АВг конф 19\Фото0105.jpg"/>
          <p:cNvPicPr>
            <a:picLocks noChangeAspect="1" noChangeArrowheads="1"/>
          </p:cNvPicPr>
          <p:nvPr/>
        </p:nvPicPr>
        <p:blipFill>
          <a:blip r:embed="rId4" cstate="print"/>
          <a:srcRect t="9812" r="4577" b="5010"/>
          <a:stretch>
            <a:fillRect/>
          </a:stretch>
        </p:blipFill>
        <p:spPr bwMode="auto">
          <a:xfrm>
            <a:off x="1104900" y="3996294"/>
            <a:ext cx="3543300" cy="2582305"/>
          </a:xfrm>
          <a:prstGeom prst="rect">
            <a:avLst/>
          </a:prstGeom>
          <a:ln w="38100" cap="sq">
            <a:solidFill>
              <a:schemeClr val="accent4"/>
            </a:solidFill>
            <a:prstDash val="solid"/>
            <a:miter lim="800000"/>
          </a:ln>
          <a:effectLst>
            <a:outerShdw blurRad="50800" dist="38100" dir="2700000" algn="tl" rotWithShape="0">
              <a:srgbClr val="000000">
                <a:alpha val="43000"/>
              </a:srgbClr>
            </a:outerShdw>
          </a:effectLst>
        </p:spPr>
      </p:pic>
      <p:pic>
        <p:nvPicPr>
          <p:cNvPr id="1029" name="Picture 5" descr="C:\Users\USER\Desktop\АВг конф 19\Фото0101.jpg"/>
          <p:cNvPicPr>
            <a:picLocks noChangeAspect="1" noChangeArrowheads="1"/>
          </p:cNvPicPr>
          <p:nvPr/>
        </p:nvPicPr>
        <p:blipFill>
          <a:blip r:embed="rId5" cstate="print">
            <a:lum contrast="10000"/>
          </a:blip>
          <a:srcRect l="231" t="2582" r="-92" b="4439"/>
          <a:stretch>
            <a:fillRect/>
          </a:stretch>
        </p:blipFill>
        <p:spPr bwMode="auto">
          <a:xfrm>
            <a:off x="5232400" y="4064886"/>
            <a:ext cx="3454400" cy="2551814"/>
          </a:xfrm>
          <a:prstGeom prst="rect">
            <a:avLst/>
          </a:prstGeom>
          <a:ln w="38100" cap="sq">
            <a:solidFill>
              <a:schemeClr val="accent4"/>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4989" y="318654"/>
            <a:ext cx="8596668" cy="625434"/>
          </a:xfrm>
        </p:spPr>
        <p:txBody>
          <a:bodyPr>
            <a:normAutofit fontScale="90000"/>
          </a:bodyPr>
          <a:lstStyle/>
          <a:p>
            <a:r>
              <a:rPr lang="ru-RU" b="1" dirty="0" smtClean="0">
                <a:latin typeface="Arial Narrow" pitchFamily="34" charset="0"/>
                <a:ea typeface="Calibri"/>
                <a:cs typeface="Times New Roman"/>
              </a:rPr>
              <a:t>Краевой конкурс  «Красота божьего мира» (2014)</a:t>
            </a:r>
            <a:r>
              <a:rPr lang="ru-RU" sz="3200" dirty="0" smtClean="0">
                <a:latin typeface="Arial Narrow" pitchFamily="34" charset="0"/>
                <a:ea typeface="Calibri"/>
                <a:cs typeface="Times New Roman"/>
              </a:rPr>
              <a:t/>
            </a:r>
            <a:br>
              <a:rPr lang="ru-RU" sz="3200" dirty="0" smtClean="0">
                <a:latin typeface="Arial Narrow" pitchFamily="34" charset="0"/>
                <a:ea typeface="Calibri"/>
                <a:cs typeface="Times New Roman"/>
              </a:rPr>
            </a:br>
            <a:endParaRPr lang="ru-RU" dirty="0"/>
          </a:p>
        </p:txBody>
      </p:sp>
      <p:pic>
        <p:nvPicPr>
          <p:cNvPr id="24578" name="Picture 2" descr="D:\+++Любовь+++\РАБОТА\АТТЕСТАЦИЯ\КОНкурсы 14-15\БОЖИЙ МИР сент 2014\P9250053.JPG"/>
          <p:cNvPicPr>
            <a:picLocks noChangeAspect="1" noChangeArrowheads="1"/>
          </p:cNvPicPr>
          <p:nvPr/>
        </p:nvPicPr>
        <p:blipFill>
          <a:blip r:embed="rId2" cstate="print"/>
          <a:srcRect/>
          <a:stretch>
            <a:fillRect/>
          </a:stretch>
        </p:blipFill>
        <p:spPr bwMode="auto">
          <a:xfrm>
            <a:off x="311729" y="869013"/>
            <a:ext cx="2452254" cy="1732583"/>
          </a:xfrm>
          <a:prstGeom prst="rect">
            <a:avLst/>
          </a:prstGeom>
          <a:noFill/>
        </p:spPr>
      </p:pic>
      <p:pic>
        <p:nvPicPr>
          <p:cNvPr id="24579" name="Picture 3" descr="D:\+++Любовь+++\РАБОТА\АТТЕСТАЦИЯ\КОНкурсы 14-15\БОЖИЙ МИР сент 2014\P9250054.JPG"/>
          <p:cNvPicPr>
            <a:picLocks noChangeAspect="1" noChangeArrowheads="1"/>
          </p:cNvPicPr>
          <p:nvPr/>
        </p:nvPicPr>
        <p:blipFill>
          <a:blip r:embed="rId3" cstate="print"/>
          <a:srcRect/>
          <a:stretch>
            <a:fillRect/>
          </a:stretch>
        </p:blipFill>
        <p:spPr bwMode="auto">
          <a:xfrm>
            <a:off x="2888672" y="893618"/>
            <a:ext cx="2270858" cy="1678018"/>
          </a:xfrm>
          <a:prstGeom prst="rect">
            <a:avLst/>
          </a:prstGeom>
          <a:noFill/>
        </p:spPr>
      </p:pic>
      <p:pic>
        <p:nvPicPr>
          <p:cNvPr id="24580" name="Picture 4" descr="D:\+++Любовь+++\РАБОТА\АТТЕСТАЦИЯ\КОНкурсы 14-15\БОЖИЙ МИР сент 2014\P9250055.JPG"/>
          <p:cNvPicPr>
            <a:picLocks noChangeAspect="1" noChangeArrowheads="1"/>
          </p:cNvPicPr>
          <p:nvPr/>
        </p:nvPicPr>
        <p:blipFill>
          <a:blip r:embed="rId4" cstate="print"/>
          <a:srcRect/>
          <a:stretch>
            <a:fillRect/>
          </a:stretch>
        </p:blipFill>
        <p:spPr bwMode="auto">
          <a:xfrm>
            <a:off x="5320145" y="906866"/>
            <a:ext cx="2393369" cy="1690861"/>
          </a:xfrm>
          <a:prstGeom prst="rect">
            <a:avLst/>
          </a:prstGeom>
          <a:noFill/>
        </p:spPr>
      </p:pic>
      <p:pic>
        <p:nvPicPr>
          <p:cNvPr id="24581" name="Picture 5" descr="D:\+++Любовь+++\РАБОТА\АТТЕСТАЦИЯ\КОНкурсы 14-15\БОЖИЙ МИР сент 2014\P9250057.JPG"/>
          <p:cNvPicPr>
            <a:picLocks noChangeAspect="1" noChangeArrowheads="1"/>
          </p:cNvPicPr>
          <p:nvPr/>
        </p:nvPicPr>
        <p:blipFill>
          <a:blip r:embed="rId5" cstate="print"/>
          <a:srcRect/>
          <a:stretch>
            <a:fillRect/>
          </a:stretch>
        </p:blipFill>
        <p:spPr bwMode="auto">
          <a:xfrm>
            <a:off x="312452" y="2797275"/>
            <a:ext cx="2460176" cy="1753943"/>
          </a:xfrm>
          <a:prstGeom prst="rect">
            <a:avLst/>
          </a:prstGeom>
          <a:noFill/>
        </p:spPr>
      </p:pic>
      <p:pic>
        <p:nvPicPr>
          <p:cNvPr id="24582" name="Picture 6" descr="D:\+++Любовь+++\РАБОТА\АТТЕСТАЦИЯ\КОНкурсы 14-15\БОЖИЙ МИР сент 2014\P9250058.JPG"/>
          <p:cNvPicPr>
            <a:picLocks noChangeAspect="1" noChangeArrowheads="1"/>
          </p:cNvPicPr>
          <p:nvPr/>
        </p:nvPicPr>
        <p:blipFill>
          <a:blip r:embed="rId6" cstate="print"/>
          <a:srcRect/>
          <a:stretch>
            <a:fillRect/>
          </a:stretch>
        </p:blipFill>
        <p:spPr bwMode="auto">
          <a:xfrm>
            <a:off x="333375" y="4652018"/>
            <a:ext cx="2389043" cy="1811127"/>
          </a:xfrm>
          <a:prstGeom prst="rect">
            <a:avLst/>
          </a:prstGeom>
          <a:noFill/>
        </p:spPr>
      </p:pic>
      <p:pic>
        <p:nvPicPr>
          <p:cNvPr id="24583" name="Picture 7" descr="D:\+++Любовь+++\РАБОТА\АТТЕСТАЦИЯ\КОНкурсы 14-15\БОЖИЙ МИР сент 2014\P9260064.JPG"/>
          <p:cNvPicPr>
            <a:picLocks noChangeAspect="1" noChangeArrowheads="1"/>
          </p:cNvPicPr>
          <p:nvPr/>
        </p:nvPicPr>
        <p:blipFill>
          <a:blip r:embed="rId7" cstate="print"/>
          <a:srcRect/>
          <a:stretch>
            <a:fillRect/>
          </a:stretch>
        </p:blipFill>
        <p:spPr bwMode="auto">
          <a:xfrm>
            <a:off x="2882901" y="2802932"/>
            <a:ext cx="2354118" cy="1690992"/>
          </a:xfrm>
          <a:prstGeom prst="rect">
            <a:avLst/>
          </a:prstGeom>
          <a:noFill/>
        </p:spPr>
      </p:pic>
      <p:pic>
        <p:nvPicPr>
          <p:cNvPr id="24584" name="Picture 8" descr="D:\+++Любовь+++\РАБОТА\АТТЕСТАЦИЯ\КОНкурсы 14-15\БОЖИЙ МИР сент 2014\PA010069.JPG"/>
          <p:cNvPicPr>
            <a:picLocks noChangeAspect="1" noChangeArrowheads="1"/>
          </p:cNvPicPr>
          <p:nvPr/>
        </p:nvPicPr>
        <p:blipFill>
          <a:blip r:embed="rId8" cstate="print"/>
          <a:srcRect/>
          <a:stretch>
            <a:fillRect/>
          </a:stretch>
        </p:blipFill>
        <p:spPr bwMode="auto">
          <a:xfrm>
            <a:off x="2868759" y="4655127"/>
            <a:ext cx="2389042" cy="1766455"/>
          </a:xfrm>
          <a:prstGeom prst="rect">
            <a:avLst/>
          </a:prstGeom>
          <a:noFill/>
        </p:spPr>
      </p:pic>
      <p:pic>
        <p:nvPicPr>
          <p:cNvPr id="24585" name="Picture 9" descr="D:\+++Любовь+++\РАБОТА\АТТЕСТАЦИЯ\КОНкурсы 14-15\БОЖИЙ МИР сент 2014\P9270066.JPG"/>
          <p:cNvPicPr>
            <a:picLocks noChangeAspect="1" noChangeArrowheads="1"/>
          </p:cNvPicPr>
          <p:nvPr/>
        </p:nvPicPr>
        <p:blipFill>
          <a:blip r:embed="rId9" cstate="print"/>
          <a:srcRect/>
          <a:stretch>
            <a:fillRect/>
          </a:stretch>
        </p:blipFill>
        <p:spPr bwMode="auto">
          <a:xfrm>
            <a:off x="5371959" y="2826328"/>
            <a:ext cx="2473398" cy="3642880"/>
          </a:xfrm>
          <a:prstGeom prst="rect">
            <a:avLst/>
          </a:prstGeom>
          <a:noFill/>
        </p:spPr>
      </p:pic>
      <p:pic>
        <p:nvPicPr>
          <p:cNvPr id="24586" name="Picture 10" descr="D:\+++Любовь+++\РАБОТА\АТТЕСТАЦИЯ\КОНкурсы 14-15\БОЖИЙ МИР сент 2014\img002.jpg"/>
          <p:cNvPicPr>
            <a:picLocks noChangeAspect="1" noChangeArrowheads="1"/>
          </p:cNvPicPr>
          <p:nvPr/>
        </p:nvPicPr>
        <p:blipFill>
          <a:blip r:embed="rId10" cstate="print"/>
          <a:srcRect/>
          <a:stretch>
            <a:fillRect/>
          </a:stretch>
        </p:blipFill>
        <p:spPr bwMode="auto">
          <a:xfrm>
            <a:off x="8215745" y="1627202"/>
            <a:ext cx="2341419" cy="3222321"/>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48022" y="390144"/>
            <a:ext cx="8596668" cy="841248"/>
          </a:xfrm>
        </p:spPr>
        <p:txBody>
          <a:bodyPr/>
          <a:lstStyle/>
          <a:p>
            <a:pPr algn="ctr"/>
            <a:r>
              <a:rPr lang="ru-RU" b="1" dirty="0" smtClean="0"/>
              <a:t>ГЕРБ СЕМЬИ (2014)</a:t>
            </a:r>
            <a:endParaRPr lang="ru-RU" b="1" dirty="0"/>
          </a:p>
        </p:txBody>
      </p:sp>
      <p:pic>
        <p:nvPicPr>
          <p:cNvPr id="33794" name="Picture 2" descr="D:\+++Любовь+++\РАБОТА\АТТЕСТАЦИЯ\КОНкурсы 14-15\герб семьи окт 2014\SAM_6202.JPG"/>
          <p:cNvPicPr>
            <a:picLocks noChangeAspect="1" noChangeArrowheads="1"/>
          </p:cNvPicPr>
          <p:nvPr/>
        </p:nvPicPr>
        <p:blipFill>
          <a:blip r:embed="rId2" cstate="print">
            <a:lum bright="10000"/>
          </a:blip>
          <a:srcRect l="6621" t="3586" r="8046" b="8138"/>
          <a:stretch>
            <a:fillRect/>
          </a:stretch>
        </p:blipFill>
        <p:spPr bwMode="auto">
          <a:xfrm>
            <a:off x="938784" y="1402080"/>
            <a:ext cx="2740152" cy="3779520"/>
          </a:xfrm>
          <a:prstGeom prst="rect">
            <a:avLst/>
          </a:prstGeom>
          <a:noFill/>
        </p:spPr>
      </p:pic>
      <p:pic>
        <p:nvPicPr>
          <p:cNvPr id="33795" name="Picture 3" descr="D:\+++Любовь+++\РАБОТА\АТТЕСТАЦИЯ\КОНкурсы 14-15\герб семьи окт 2014\SAM_6203.JPG"/>
          <p:cNvPicPr>
            <a:picLocks noChangeAspect="1" noChangeArrowheads="1"/>
          </p:cNvPicPr>
          <p:nvPr/>
        </p:nvPicPr>
        <p:blipFill>
          <a:blip r:embed="rId3" cstate="print">
            <a:lum bright="10000"/>
          </a:blip>
          <a:srcRect l="2823" r="5982" b="7094"/>
          <a:stretch>
            <a:fillRect/>
          </a:stretch>
        </p:blipFill>
        <p:spPr bwMode="auto">
          <a:xfrm>
            <a:off x="3833583" y="1377696"/>
            <a:ext cx="2782415" cy="3779520"/>
          </a:xfrm>
          <a:prstGeom prst="rect">
            <a:avLst/>
          </a:prstGeom>
          <a:noFill/>
        </p:spPr>
      </p:pic>
      <p:pic>
        <p:nvPicPr>
          <p:cNvPr id="33796" name="Picture 4" descr="D:\+++Любовь+++\РАБОТА\АТТЕСТАЦИЯ\КОНкурсы 14-15\герб семьи окт 2014\SAM_6204.JPG"/>
          <p:cNvPicPr>
            <a:picLocks noChangeAspect="1" noChangeArrowheads="1"/>
          </p:cNvPicPr>
          <p:nvPr/>
        </p:nvPicPr>
        <p:blipFill>
          <a:blip r:embed="rId4" cstate="print">
            <a:lum bright="10000"/>
          </a:blip>
          <a:srcRect l="5689" t="1085" r="7784" b="6624"/>
          <a:stretch>
            <a:fillRect/>
          </a:stretch>
        </p:blipFill>
        <p:spPr bwMode="auto">
          <a:xfrm>
            <a:off x="6876288" y="1426464"/>
            <a:ext cx="2682240" cy="3704807"/>
          </a:xfrm>
          <a:prstGeom prst="rect">
            <a:avLst/>
          </a:prstGeom>
          <a:noFill/>
        </p:spPr>
      </p:pic>
      <p:sp>
        <p:nvSpPr>
          <p:cNvPr id="7" name="TextBox 6"/>
          <p:cNvSpPr txBox="1"/>
          <p:nvPr/>
        </p:nvSpPr>
        <p:spPr>
          <a:xfrm>
            <a:off x="1243584" y="5193792"/>
            <a:ext cx="1928733" cy="369332"/>
          </a:xfrm>
          <a:prstGeom prst="rect">
            <a:avLst/>
          </a:prstGeom>
          <a:noFill/>
        </p:spPr>
        <p:txBody>
          <a:bodyPr wrap="none" rtlCol="0">
            <a:spAutoFit/>
          </a:bodyPr>
          <a:lstStyle/>
          <a:p>
            <a:r>
              <a:rPr lang="ru-RU" dirty="0" err="1" smtClean="0"/>
              <a:t>Сафиулина</a:t>
            </a:r>
            <a:r>
              <a:rPr lang="ru-RU" dirty="0" smtClean="0"/>
              <a:t> Катя</a:t>
            </a:r>
            <a:endParaRPr lang="ru-RU" dirty="0"/>
          </a:p>
        </p:txBody>
      </p:sp>
      <p:sp>
        <p:nvSpPr>
          <p:cNvPr id="8" name="TextBox 7"/>
          <p:cNvSpPr txBox="1"/>
          <p:nvPr/>
        </p:nvSpPr>
        <p:spPr>
          <a:xfrm>
            <a:off x="4126992" y="5193792"/>
            <a:ext cx="1928733" cy="369332"/>
          </a:xfrm>
          <a:prstGeom prst="rect">
            <a:avLst/>
          </a:prstGeom>
          <a:noFill/>
        </p:spPr>
        <p:txBody>
          <a:bodyPr wrap="square" rtlCol="0">
            <a:spAutoFit/>
          </a:bodyPr>
          <a:lstStyle/>
          <a:p>
            <a:r>
              <a:rPr lang="ru-RU" dirty="0" err="1" smtClean="0"/>
              <a:t>Шидрикова</a:t>
            </a:r>
            <a:r>
              <a:rPr lang="ru-RU" dirty="0" smtClean="0"/>
              <a:t> Юля</a:t>
            </a:r>
            <a:endParaRPr lang="ru-RU" dirty="0"/>
          </a:p>
        </p:txBody>
      </p:sp>
      <p:sp>
        <p:nvSpPr>
          <p:cNvPr id="9" name="TextBox 8"/>
          <p:cNvSpPr txBox="1"/>
          <p:nvPr/>
        </p:nvSpPr>
        <p:spPr>
          <a:xfrm>
            <a:off x="7303008" y="5145024"/>
            <a:ext cx="1640193" cy="369332"/>
          </a:xfrm>
          <a:prstGeom prst="rect">
            <a:avLst/>
          </a:prstGeom>
          <a:noFill/>
        </p:spPr>
        <p:txBody>
          <a:bodyPr wrap="none" rtlCol="0">
            <a:spAutoFit/>
          </a:bodyPr>
          <a:lstStyle/>
          <a:p>
            <a:r>
              <a:rPr lang="ru-RU" dirty="0" smtClean="0"/>
              <a:t>Ткаченко Эля</a:t>
            </a:r>
            <a:endParaRPr lang="ru-RU"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94206" y="401781"/>
            <a:ext cx="8596668" cy="1320800"/>
          </a:xfrm>
        </p:spPr>
        <p:txBody>
          <a:bodyPr>
            <a:normAutofit fontScale="90000"/>
          </a:bodyPr>
          <a:lstStyle/>
          <a:p>
            <a:r>
              <a:rPr lang="ru-RU" b="1" spc="-30" dirty="0" smtClean="0">
                <a:latin typeface="Arial Narrow" pitchFamily="34" charset="0"/>
                <a:ea typeface="Calibri"/>
                <a:cs typeface="Times New Roman"/>
              </a:rPr>
              <a:t>Районный фестиваль-конкурс художественного творчества «Новые имена» (2015)</a:t>
            </a:r>
            <a:r>
              <a:rPr lang="ru-RU" sz="3200" dirty="0" smtClean="0">
                <a:latin typeface="Arial Narrow" pitchFamily="34" charset="0"/>
                <a:ea typeface="Calibri"/>
                <a:cs typeface="Times New Roman"/>
              </a:rPr>
              <a:t/>
            </a:r>
            <a:br>
              <a:rPr lang="ru-RU" sz="3200" dirty="0" smtClean="0">
                <a:latin typeface="Arial Narrow" pitchFamily="34" charset="0"/>
                <a:ea typeface="Calibri"/>
                <a:cs typeface="Times New Roman"/>
              </a:rPr>
            </a:br>
            <a:endParaRPr lang="ru-RU" dirty="0"/>
          </a:p>
        </p:txBody>
      </p:sp>
      <p:pic>
        <p:nvPicPr>
          <p:cNvPr id="25602" name="Picture 2" descr="D:\+++Любовь+++\РАБОТА\АТТЕСТАЦИЯ\КОНкурсы 14-15\НОВЫЕ ИМЕНА 2015\P3160013.JPG"/>
          <p:cNvPicPr>
            <a:picLocks noChangeAspect="1" noChangeArrowheads="1"/>
          </p:cNvPicPr>
          <p:nvPr/>
        </p:nvPicPr>
        <p:blipFill>
          <a:blip r:embed="rId2" cstate="print">
            <a:lum contrast="10000"/>
          </a:blip>
          <a:srcRect l="9836" t="13375" r="11112" b="9841"/>
          <a:stretch>
            <a:fillRect/>
          </a:stretch>
        </p:blipFill>
        <p:spPr bwMode="auto">
          <a:xfrm>
            <a:off x="290946" y="1915428"/>
            <a:ext cx="3532908" cy="2573445"/>
          </a:xfrm>
          <a:prstGeom prst="rect">
            <a:avLst/>
          </a:prstGeom>
          <a:noFill/>
        </p:spPr>
      </p:pic>
      <p:sp>
        <p:nvSpPr>
          <p:cNvPr id="5" name="TextBox 4"/>
          <p:cNvSpPr txBox="1"/>
          <p:nvPr/>
        </p:nvSpPr>
        <p:spPr>
          <a:xfrm>
            <a:off x="789709" y="4655127"/>
            <a:ext cx="1972015" cy="923330"/>
          </a:xfrm>
          <a:prstGeom prst="rect">
            <a:avLst/>
          </a:prstGeom>
          <a:noFill/>
        </p:spPr>
        <p:txBody>
          <a:bodyPr wrap="none" rtlCol="0">
            <a:spAutoFit/>
          </a:bodyPr>
          <a:lstStyle/>
          <a:p>
            <a:r>
              <a:rPr lang="ru-RU" dirty="0" smtClean="0"/>
              <a:t>«Озеро </a:t>
            </a:r>
            <a:r>
              <a:rPr lang="ru-RU" dirty="0" err="1" smtClean="0"/>
              <a:t>Амут</a:t>
            </a:r>
            <a:r>
              <a:rPr lang="ru-RU" dirty="0" smtClean="0"/>
              <a:t>»</a:t>
            </a:r>
          </a:p>
          <a:p>
            <a:r>
              <a:rPr lang="ru-RU" dirty="0" smtClean="0"/>
              <a:t>Васенина Влада,</a:t>
            </a:r>
          </a:p>
          <a:p>
            <a:r>
              <a:rPr lang="ru-RU" dirty="0" smtClean="0"/>
              <a:t>живопись</a:t>
            </a:r>
            <a:endParaRPr lang="ru-RU" dirty="0"/>
          </a:p>
        </p:txBody>
      </p:sp>
      <p:pic>
        <p:nvPicPr>
          <p:cNvPr id="25604" name="Picture 4" descr="D:\+++Любовь+++\РАБОТА\АТТЕСТАЦИЯ\КОНкурсы 14-15\НОВЫЕ ИМЕНА 2015\P3160023.JPG"/>
          <p:cNvPicPr>
            <a:picLocks noChangeAspect="1" noChangeArrowheads="1"/>
          </p:cNvPicPr>
          <p:nvPr/>
        </p:nvPicPr>
        <p:blipFill>
          <a:blip r:embed="rId3" cstate="print"/>
          <a:srcRect l="2222" t="4733" r="7679" b="5565"/>
          <a:stretch>
            <a:fillRect/>
          </a:stretch>
        </p:blipFill>
        <p:spPr bwMode="auto">
          <a:xfrm>
            <a:off x="4085937" y="1832261"/>
            <a:ext cx="2520268" cy="3345873"/>
          </a:xfrm>
          <a:prstGeom prst="rect">
            <a:avLst/>
          </a:prstGeom>
          <a:noFill/>
        </p:spPr>
      </p:pic>
      <p:sp>
        <p:nvSpPr>
          <p:cNvPr id="8" name="TextBox 7"/>
          <p:cNvSpPr txBox="1"/>
          <p:nvPr/>
        </p:nvSpPr>
        <p:spPr>
          <a:xfrm>
            <a:off x="7161691" y="5330519"/>
            <a:ext cx="2996333" cy="923330"/>
          </a:xfrm>
          <a:prstGeom prst="rect">
            <a:avLst/>
          </a:prstGeom>
          <a:noFill/>
        </p:spPr>
        <p:txBody>
          <a:bodyPr wrap="none" rtlCol="0">
            <a:spAutoFit/>
          </a:bodyPr>
          <a:lstStyle/>
          <a:p>
            <a:r>
              <a:rPr lang="ru-RU" dirty="0" smtClean="0"/>
              <a:t>«Дальневосточная лилия»</a:t>
            </a:r>
          </a:p>
          <a:p>
            <a:r>
              <a:rPr lang="ru-RU" dirty="0" smtClean="0"/>
              <a:t>Руденко Алина,</a:t>
            </a:r>
          </a:p>
          <a:p>
            <a:r>
              <a:rPr lang="ru-RU" dirty="0" smtClean="0"/>
              <a:t>живопись</a:t>
            </a:r>
            <a:endParaRPr lang="ru-RU" dirty="0"/>
          </a:p>
        </p:txBody>
      </p:sp>
      <p:sp>
        <p:nvSpPr>
          <p:cNvPr id="9" name="TextBox 8"/>
          <p:cNvSpPr txBox="1"/>
          <p:nvPr/>
        </p:nvSpPr>
        <p:spPr>
          <a:xfrm>
            <a:off x="3810000" y="5327072"/>
            <a:ext cx="3193503" cy="923330"/>
          </a:xfrm>
          <a:prstGeom prst="rect">
            <a:avLst/>
          </a:prstGeom>
          <a:noFill/>
        </p:spPr>
        <p:txBody>
          <a:bodyPr wrap="none" rtlCol="0">
            <a:spAutoFit/>
          </a:bodyPr>
          <a:lstStyle/>
          <a:p>
            <a:r>
              <a:rPr lang="ru-RU" dirty="0" smtClean="0"/>
              <a:t>«</a:t>
            </a:r>
            <a:r>
              <a:rPr lang="ru-RU" dirty="0" err="1" smtClean="0"/>
              <a:t>Хорский</a:t>
            </a:r>
            <a:r>
              <a:rPr lang="ru-RU" dirty="0" smtClean="0"/>
              <a:t> Мемориал Славы»</a:t>
            </a:r>
          </a:p>
          <a:p>
            <a:r>
              <a:rPr lang="ru-RU" dirty="0" smtClean="0"/>
              <a:t>Аришина Алина,</a:t>
            </a:r>
          </a:p>
          <a:p>
            <a:r>
              <a:rPr lang="ru-RU" dirty="0" err="1" smtClean="0"/>
              <a:t>объмная</a:t>
            </a:r>
            <a:r>
              <a:rPr lang="ru-RU" dirty="0" smtClean="0"/>
              <a:t> аппликация</a:t>
            </a:r>
            <a:endParaRPr lang="ru-RU" dirty="0"/>
          </a:p>
        </p:txBody>
      </p:sp>
      <p:pic>
        <p:nvPicPr>
          <p:cNvPr id="25606" name="Picture 6" descr="D:\+++Любовь+++\РАБОТА\АТТЕСТАЦИЯ\конкурсы 2015-16\Выставка к авг конф\P6250116.JPG"/>
          <p:cNvPicPr>
            <a:picLocks noChangeAspect="1" noChangeArrowheads="1"/>
          </p:cNvPicPr>
          <p:nvPr/>
        </p:nvPicPr>
        <p:blipFill>
          <a:blip r:embed="rId4" cstate="print">
            <a:lum contrast="20000"/>
          </a:blip>
          <a:srcRect l="2470" t="6897" r="1837" b="1784"/>
          <a:stretch>
            <a:fillRect/>
          </a:stretch>
        </p:blipFill>
        <p:spPr bwMode="auto">
          <a:xfrm>
            <a:off x="7067804" y="1866392"/>
            <a:ext cx="2633472" cy="3354074"/>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67834" y="177800"/>
            <a:ext cx="8596668" cy="825500"/>
          </a:xfrm>
        </p:spPr>
        <p:txBody>
          <a:bodyPr/>
          <a:lstStyle/>
          <a:p>
            <a:r>
              <a:rPr lang="ru-RU" dirty="0" smtClean="0"/>
              <a:t>НПК «Шаг в будущее- 2015»</a:t>
            </a:r>
            <a:endParaRPr lang="ru-RU" dirty="0"/>
          </a:p>
        </p:txBody>
      </p:sp>
      <p:pic>
        <p:nvPicPr>
          <p:cNvPr id="4" name="Picture 2" descr="C:\Users\админ\Desktop\ВАЗЫ_плетёнки ВОВА НИКИТА КИРИЛЛ\P2180183.JPG"/>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l="3944" t="2888" b="2667"/>
          <a:stretch/>
        </p:blipFill>
        <p:spPr bwMode="auto">
          <a:xfrm>
            <a:off x="3634169" y="1002421"/>
            <a:ext cx="3833431" cy="2826602"/>
          </a:xfrm>
          <a:prstGeom prst="rect">
            <a:avLst/>
          </a:prstGeom>
          <a:noFill/>
          <a:extLst>
            <a:ext uri="{909E8E84-426E-40DD-AFC4-6F175D3DCCD1}">
              <a14:hiddenFill xmlns:a14="http://schemas.microsoft.com/office/drawing/2010/main" xmlns="">
                <a:solidFill>
                  <a:srgbClr val="FFFFFF"/>
                </a:solidFill>
              </a14:hiddenFill>
            </a:ext>
          </a:extLst>
        </p:spPr>
      </p:pic>
      <p:pic>
        <p:nvPicPr>
          <p:cNvPr id="5" name="Picture 2" descr="D:\+++Любовь+++\РАБОТА\АТТЕСТАЦИЯ\ТВОРЧ.проекты\МОЗАИКА2014\P4160368.JPG"/>
          <p:cNvPicPr>
            <a:picLocks noChangeAspect="1" noChangeArrowheads="1"/>
          </p:cNvPicPr>
          <p:nvPr/>
        </p:nvPicPr>
        <p:blipFill>
          <a:blip r:embed="rId3" cstate="print"/>
          <a:srcRect l="5577" t="6944" r="3326" b="22222"/>
          <a:stretch>
            <a:fillRect/>
          </a:stretch>
        </p:blipFill>
        <p:spPr bwMode="auto">
          <a:xfrm>
            <a:off x="708845" y="1028700"/>
            <a:ext cx="2721037" cy="2832100"/>
          </a:xfrm>
          <a:prstGeom prst="rect">
            <a:avLst/>
          </a:prstGeom>
          <a:noFill/>
        </p:spPr>
      </p:pic>
      <p:pic>
        <p:nvPicPr>
          <p:cNvPr id="6" name="Рисунок 43"/>
          <p:cNvPicPr>
            <a:picLocks noChangeAspect="1" noChangeArrowheads="1"/>
          </p:cNvPicPr>
          <p:nvPr/>
        </p:nvPicPr>
        <p:blipFill>
          <a:blip r:embed="rId4" cstate="print"/>
          <a:srcRect t="2339" r="6906" b="4095"/>
          <a:stretch>
            <a:fillRect/>
          </a:stretch>
        </p:blipFill>
        <p:spPr bwMode="auto">
          <a:xfrm>
            <a:off x="622300" y="4140200"/>
            <a:ext cx="2154577" cy="1626096"/>
          </a:xfrm>
          <a:prstGeom prst="rect">
            <a:avLst/>
          </a:prstGeom>
          <a:noFill/>
        </p:spPr>
      </p:pic>
      <p:sp>
        <p:nvSpPr>
          <p:cNvPr id="7" name="TextBox 6"/>
          <p:cNvSpPr txBox="1"/>
          <p:nvPr/>
        </p:nvSpPr>
        <p:spPr>
          <a:xfrm>
            <a:off x="800100" y="5905500"/>
            <a:ext cx="4914900" cy="646331"/>
          </a:xfrm>
          <a:prstGeom prst="rect">
            <a:avLst/>
          </a:prstGeom>
          <a:noFill/>
        </p:spPr>
        <p:txBody>
          <a:bodyPr wrap="square" rtlCol="0">
            <a:spAutoFit/>
          </a:bodyPr>
          <a:lstStyle/>
          <a:p>
            <a:r>
              <a:rPr lang="ru-RU" b="1" dirty="0" smtClean="0">
                <a:solidFill>
                  <a:schemeClr val="accent1">
                    <a:lumMod val="75000"/>
                  </a:schemeClr>
                </a:solidFill>
                <a:latin typeface="Times New Roman" pitchFamily="18" charset="0"/>
                <a:cs typeface="Times New Roman" pitchFamily="18" charset="0"/>
              </a:rPr>
              <a:t>Мастер-класс «Мозаика из вторсырья» на сайте «Страна Мастеров»</a:t>
            </a:r>
            <a:endParaRPr lang="ru-RU" dirty="0"/>
          </a:p>
        </p:txBody>
      </p:sp>
      <p:sp>
        <p:nvSpPr>
          <p:cNvPr id="9" name="TextBox 8"/>
          <p:cNvSpPr txBox="1"/>
          <p:nvPr/>
        </p:nvSpPr>
        <p:spPr>
          <a:xfrm>
            <a:off x="3619500" y="3860800"/>
            <a:ext cx="3594100" cy="646331"/>
          </a:xfrm>
          <a:prstGeom prst="rect">
            <a:avLst/>
          </a:prstGeom>
          <a:noFill/>
        </p:spPr>
        <p:txBody>
          <a:bodyPr wrap="square" rtlCol="0">
            <a:spAutoFit/>
          </a:bodyPr>
          <a:lstStyle/>
          <a:p>
            <a:r>
              <a:rPr lang="ru-RU" b="1" dirty="0" smtClean="0">
                <a:solidFill>
                  <a:schemeClr val="accent1">
                    <a:lumMod val="75000"/>
                  </a:schemeClr>
                </a:solidFill>
                <a:latin typeface="Times New Roman" pitchFamily="18" charset="0"/>
                <a:cs typeface="Times New Roman" pitchFamily="18" charset="0"/>
              </a:rPr>
              <a:t>Проект «Плетенки» </a:t>
            </a:r>
          </a:p>
          <a:p>
            <a:r>
              <a:rPr lang="ru-RU" b="1" dirty="0" smtClean="0">
                <a:solidFill>
                  <a:schemeClr val="accent1">
                    <a:lumMod val="75000"/>
                  </a:schemeClr>
                </a:solidFill>
                <a:latin typeface="Times New Roman" pitchFamily="18" charset="0"/>
                <a:cs typeface="Times New Roman" pitchFamily="18" charset="0"/>
              </a:rPr>
              <a:t>(плетение из газетных трубочек)</a:t>
            </a:r>
            <a:endParaRPr lang="ru-RU" dirty="0"/>
          </a:p>
        </p:txBody>
      </p:sp>
      <p:pic>
        <p:nvPicPr>
          <p:cNvPr id="34818" name="Picture 2" descr="D:\+++Любовь+++\РАБОТА\АТТЕСТАЦИЯ\КОНкурсы 14-15\ПРОЕКТЫ ДЕТЕЙ 2015\ТРАКТОР Антон\P2260200.JPG"/>
          <p:cNvPicPr>
            <a:picLocks noChangeAspect="1" noChangeArrowheads="1"/>
          </p:cNvPicPr>
          <p:nvPr/>
        </p:nvPicPr>
        <p:blipFill>
          <a:blip r:embed="rId5" cstate="print"/>
          <a:srcRect l="19955" t="6059" r="7980" b="11057"/>
          <a:stretch>
            <a:fillRect/>
          </a:stretch>
        </p:blipFill>
        <p:spPr bwMode="auto">
          <a:xfrm>
            <a:off x="7620000" y="977900"/>
            <a:ext cx="2409769" cy="3695700"/>
          </a:xfrm>
          <a:prstGeom prst="rect">
            <a:avLst/>
          </a:prstGeom>
          <a:noFill/>
        </p:spPr>
      </p:pic>
      <p:sp>
        <p:nvSpPr>
          <p:cNvPr id="11" name="TextBox 10"/>
          <p:cNvSpPr txBox="1"/>
          <p:nvPr/>
        </p:nvSpPr>
        <p:spPr>
          <a:xfrm>
            <a:off x="7480300" y="4724400"/>
            <a:ext cx="3594100" cy="369332"/>
          </a:xfrm>
          <a:prstGeom prst="rect">
            <a:avLst/>
          </a:prstGeom>
          <a:noFill/>
        </p:spPr>
        <p:txBody>
          <a:bodyPr wrap="square" rtlCol="0">
            <a:spAutoFit/>
          </a:bodyPr>
          <a:lstStyle/>
          <a:p>
            <a:r>
              <a:rPr lang="ru-RU" b="1" dirty="0" smtClean="0">
                <a:solidFill>
                  <a:schemeClr val="accent1">
                    <a:lumMod val="75000"/>
                  </a:schemeClr>
                </a:solidFill>
                <a:latin typeface="Times New Roman" pitchFamily="18" charset="0"/>
                <a:cs typeface="Times New Roman" pitchFamily="18" charset="0"/>
              </a:rPr>
              <a:t>Проект «Модульная игрушка»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94207" y="277091"/>
            <a:ext cx="8596668" cy="1320800"/>
          </a:xfrm>
        </p:spPr>
        <p:txBody>
          <a:bodyPr>
            <a:normAutofit fontScale="90000"/>
          </a:bodyPr>
          <a:lstStyle/>
          <a:p>
            <a:r>
              <a:rPr lang="ru-RU" b="1" spc="-30" dirty="0" smtClean="0">
                <a:latin typeface="Arial Narrow" pitchFamily="34" charset="0"/>
                <a:ea typeface="Calibri"/>
                <a:cs typeface="Times New Roman"/>
              </a:rPr>
              <a:t>Районный конкурс художественного творчества «Славься казачество» (2016)</a:t>
            </a:r>
            <a:r>
              <a:rPr lang="ru-RU" sz="3200" dirty="0" smtClean="0">
                <a:latin typeface="Arial Narrow" pitchFamily="34" charset="0"/>
                <a:ea typeface="Calibri"/>
                <a:cs typeface="Times New Roman"/>
              </a:rPr>
              <a:t/>
            </a:r>
            <a:br>
              <a:rPr lang="ru-RU" sz="3200" dirty="0" smtClean="0">
                <a:latin typeface="Arial Narrow" pitchFamily="34" charset="0"/>
                <a:ea typeface="Calibri"/>
                <a:cs typeface="Times New Roman"/>
              </a:rPr>
            </a:br>
            <a:endParaRPr lang="ru-RU" dirty="0"/>
          </a:p>
        </p:txBody>
      </p:sp>
      <p:pic>
        <p:nvPicPr>
          <p:cNvPr id="26627" name="Picture 3" descr="D:\+++Любовь+++\РАБОТА\АТТЕСТАЦИЯ\конкурсы 2015-16\казачество\P3300206.JPG"/>
          <p:cNvPicPr>
            <a:picLocks noChangeAspect="1" noChangeArrowheads="1"/>
          </p:cNvPicPr>
          <p:nvPr/>
        </p:nvPicPr>
        <p:blipFill>
          <a:blip r:embed="rId2" cstate="print">
            <a:lum bright="10000" contrast="10000"/>
          </a:blip>
          <a:srcRect l="18579" t="2804" r="17980" b="8041"/>
          <a:stretch>
            <a:fillRect/>
          </a:stretch>
        </p:blipFill>
        <p:spPr bwMode="auto">
          <a:xfrm>
            <a:off x="706582" y="1568546"/>
            <a:ext cx="3408217" cy="3588786"/>
          </a:xfrm>
          <a:prstGeom prst="rect">
            <a:avLst/>
          </a:prstGeom>
          <a:noFill/>
        </p:spPr>
      </p:pic>
      <p:sp>
        <p:nvSpPr>
          <p:cNvPr id="6" name="TextBox 5"/>
          <p:cNvSpPr txBox="1"/>
          <p:nvPr/>
        </p:nvSpPr>
        <p:spPr>
          <a:xfrm>
            <a:off x="1101436" y="5380672"/>
            <a:ext cx="2826327" cy="1477328"/>
          </a:xfrm>
          <a:prstGeom prst="rect">
            <a:avLst/>
          </a:prstGeom>
          <a:noFill/>
        </p:spPr>
        <p:txBody>
          <a:bodyPr wrap="square" rtlCol="0">
            <a:spAutoFit/>
          </a:bodyPr>
          <a:lstStyle/>
          <a:p>
            <a:r>
              <a:rPr lang="ru-RU" b="1" dirty="0" smtClean="0"/>
              <a:t>«КАЗАК НА КОНЕ»</a:t>
            </a:r>
          </a:p>
          <a:p>
            <a:r>
              <a:rPr lang="ru-RU" b="1" dirty="0" err="1" smtClean="0"/>
              <a:t>Сижук</a:t>
            </a:r>
            <a:r>
              <a:rPr lang="ru-RU" b="1" dirty="0" smtClean="0"/>
              <a:t> Александр,</a:t>
            </a:r>
          </a:p>
          <a:p>
            <a:r>
              <a:rPr lang="ru-RU" b="1" dirty="0" err="1" smtClean="0"/>
              <a:t>пластилинография</a:t>
            </a:r>
            <a:endParaRPr lang="ru-RU" b="1" dirty="0" smtClean="0"/>
          </a:p>
          <a:p>
            <a:endParaRPr lang="ru-RU" dirty="0" smtClean="0"/>
          </a:p>
          <a:p>
            <a:endParaRPr lang="ru-RU" dirty="0"/>
          </a:p>
        </p:txBody>
      </p:sp>
      <p:sp>
        <p:nvSpPr>
          <p:cNvPr id="7" name="TextBox 6"/>
          <p:cNvSpPr txBox="1"/>
          <p:nvPr/>
        </p:nvSpPr>
        <p:spPr>
          <a:xfrm>
            <a:off x="5860473" y="5380672"/>
            <a:ext cx="3366655" cy="1477328"/>
          </a:xfrm>
          <a:prstGeom prst="rect">
            <a:avLst/>
          </a:prstGeom>
          <a:noFill/>
        </p:spPr>
        <p:txBody>
          <a:bodyPr wrap="square" rtlCol="0">
            <a:spAutoFit/>
          </a:bodyPr>
          <a:lstStyle/>
          <a:p>
            <a:r>
              <a:rPr lang="ru-RU" b="1" dirty="0" smtClean="0"/>
              <a:t>«КАЗАКИ, В БОЙ!»</a:t>
            </a:r>
          </a:p>
          <a:p>
            <a:r>
              <a:rPr lang="ru-RU" b="1" dirty="0" smtClean="0"/>
              <a:t>Муравьева </a:t>
            </a:r>
            <a:r>
              <a:rPr lang="ru-RU" b="1" dirty="0" err="1" smtClean="0"/>
              <a:t>Снежана</a:t>
            </a:r>
            <a:r>
              <a:rPr lang="ru-RU" b="1" dirty="0" smtClean="0"/>
              <a:t>,</a:t>
            </a:r>
          </a:p>
          <a:p>
            <a:r>
              <a:rPr lang="ru-RU" b="1" dirty="0" err="1" smtClean="0"/>
              <a:t>граттаж</a:t>
            </a:r>
            <a:endParaRPr lang="ru-RU" b="1" dirty="0" smtClean="0"/>
          </a:p>
          <a:p>
            <a:endParaRPr lang="ru-RU" dirty="0" smtClean="0"/>
          </a:p>
          <a:p>
            <a:endParaRPr lang="ru-RU" dirty="0"/>
          </a:p>
        </p:txBody>
      </p:sp>
      <p:pic>
        <p:nvPicPr>
          <p:cNvPr id="26628" name="Picture 4" descr="D:\+++Любовь+++\РАБОТА\АТТЕСТАЦИЯ\конкурсы 2015-16\казачество\P3300208.JPG"/>
          <p:cNvPicPr>
            <a:picLocks noChangeAspect="1" noChangeArrowheads="1"/>
          </p:cNvPicPr>
          <p:nvPr/>
        </p:nvPicPr>
        <p:blipFill>
          <a:blip r:embed="rId3" cstate="print">
            <a:lum bright="10000" contrast="10000"/>
          </a:blip>
          <a:srcRect t="3364" b="5237"/>
          <a:stretch>
            <a:fillRect/>
          </a:stretch>
        </p:blipFill>
        <p:spPr bwMode="auto">
          <a:xfrm>
            <a:off x="4733637" y="1662545"/>
            <a:ext cx="4946440" cy="3387437"/>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02734" y="304800"/>
            <a:ext cx="8596668" cy="1320800"/>
          </a:xfrm>
        </p:spPr>
        <p:txBody>
          <a:bodyPr>
            <a:normAutofit fontScale="90000"/>
          </a:bodyPr>
          <a:lstStyle/>
          <a:p>
            <a:r>
              <a:rPr lang="ru-RU" b="1" dirty="0" smtClean="0">
                <a:latin typeface="Arial Narrow" pitchFamily="34" charset="0"/>
                <a:ea typeface="Calibri"/>
                <a:cs typeface="Times New Roman"/>
              </a:rPr>
              <a:t>Краевой</a:t>
            </a:r>
            <a:r>
              <a:rPr lang="ru-RU" dirty="0" smtClean="0">
                <a:latin typeface="Arial Narrow" pitchFamily="34" charset="0"/>
                <a:ea typeface="Calibri"/>
                <a:cs typeface="Times New Roman"/>
              </a:rPr>
              <a:t> </a:t>
            </a:r>
            <a:r>
              <a:rPr lang="ru-RU" b="1" dirty="0" smtClean="0">
                <a:latin typeface="Arial Narrow" pitchFamily="34" charset="0"/>
                <a:ea typeface="Calibri"/>
                <a:cs typeface="Times New Roman"/>
              </a:rPr>
              <a:t>заочный конкурс детского творчества «Сбережем родную природу» (2016)</a:t>
            </a:r>
            <a:r>
              <a:rPr lang="ru-RU" sz="3200" dirty="0" smtClean="0">
                <a:latin typeface="Arial Narrow" pitchFamily="34" charset="0"/>
                <a:ea typeface="Calibri"/>
                <a:cs typeface="Times New Roman"/>
              </a:rPr>
              <a:t/>
            </a:r>
            <a:br>
              <a:rPr lang="ru-RU" sz="3200" dirty="0" smtClean="0">
                <a:latin typeface="Arial Narrow" pitchFamily="34" charset="0"/>
                <a:ea typeface="Calibri"/>
                <a:cs typeface="Times New Roman"/>
              </a:rPr>
            </a:br>
            <a:endParaRPr lang="ru-RU" dirty="0"/>
          </a:p>
        </p:txBody>
      </p:sp>
      <p:pic>
        <p:nvPicPr>
          <p:cNvPr id="1026" name="Picture 2" descr="C:\Users\USER\Desktop\АВг конф 19\Сбережем родную природу\1.jpg"/>
          <p:cNvPicPr>
            <a:picLocks noChangeAspect="1" noChangeArrowheads="1"/>
          </p:cNvPicPr>
          <p:nvPr/>
        </p:nvPicPr>
        <p:blipFill>
          <a:blip r:embed="rId2" cstate="print"/>
          <a:srcRect/>
          <a:stretch>
            <a:fillRect/>
          </a:stretch>
        </p:blipFill>
        <p:spPr bwMode="auto">
          <a:xfrm>
            <a:off x="4149725" y="1447800"/>
            <a:ext cx="3152157" cy="2336800"/>
          </a:xfrm>
          <a:prstGeom prst="rect">
            <a:avLst/>
          </a:prstGeom>
          <a:noFill/>
        </p:spPr>
      </p:pic>
      <p:pic>
        <p:nvPicPr>
          <p:cNvPr id="1027" name="Picture 3" descr="C:\Users\USER\Desktop\АВг конф 19\Сбережем родную природу\2.jpg"/>
          <p:cNvPicPr>
            <a:picLocks noChangeAspect="1" noChangeArrowheads="1"/>
          </p:cNvPicPr>
          <p:nvPr/>
        </p:nvPicPr>
        <p:blipFill>
          <a:blip r:embed="rId3" cstate="print"/>
          <a:srcRect/>
          <a:stretch>
            <a:fillRect/>
          </a:stretch>
        </p:blipFill>
        <p:spPr bwMode="auto">
          <a:xfrm>
            <a:off x="771525" y="1453924"/>
            <a:ext cx="3178175" cy="2343375"/>
          </a:xfrm>
          <a:prstGeom prst="rect">
            <a:avLst/>
          </a:prstGeom>
          <a:noFill/>
        </p:spPr>
      </p:pic>
      <p:pic>
        <p:nvPicPr>
          <p:cNvPr id="1028" name="Picture 4" descr="C:\Users\USER\Desktop\АВг конф 19\Сбережем родную природу\3.jpg"/>
          <p:cNvPicPr>
            <a:picLocks noChangeAspect="1" noChangeArrowheads="1"/>
          </p:cNvPicPr>
          <p:nvPr/>
        </p:nvPicPr>
        <p:blipFill>
          <a:blip r:embed="rId4" cstate="print"/>
          <a:srcRect/>
          <a:stretch>
            <a:fillRect/>
          </a:stretch>
        </p:blipFill>
        <p:spPr bwMode="auto">
          <a:xfrm>
            <a:off x="1814514" y="3835400"/>
            <a:ext cx="2145030" cy="2857500"/>
          </a:xfrm>
          <a:prstGeom prst="rect">
            <a:avLst/>
          </a:prstGeom>
          <a:noFill/>
        </p:spPr>
      </p:pic>
      <p:pic>
        <p:nvPicPr>
          <p:cNvPr id="1029" name="Picture 5" descr="C:\Users\USER\Desktop\АВг конф 19\Сбережем родную природу\4.jpg"/>
          <p:cNvPicPr>
            <a:picLocks noChangeAspect="1" noChangeArrowheads="1"/>
          </p:cNvPicPr>
          <p:nvPr/>
        </p:nvPicPr>
        <p:blipFill>
          <a:blip r:embed="rId5" cstate="print"/>
          <a:srcRect/>
          <a:stretch>
            <a:fillRect/>
          </a:stretch>
        </p:blipFill>
        <p:spPr bwMode="auto">
          <a:xfrm>
            <a:off x="5086350" y="3873500"/>
            <a:ext cx="2209191" cy="2743200"/>
          </a:xfrm>
          <a:prstGeom prst="rect">
            <a:avLst/>
          </a:prstGeom>
          <a:noFill/>
        </p:spPr>
      </p:pic>
      <p:pic>
        <p:nvPicPr>
          <p:cNvPr id="1031" name="Picture 7" descr="C:\Users\USER\Desktop\АВг конф 19\Сбережем родную природу\IMG_20160715_134031.jpg"/>
          <p:cNvPicPr>
            <a:picLocks noChangeAspect="1" noChangeArrowheads="1"/>
          </p:cNvPicPr>
          <p:nvPr/>
        </p:nvPicPr>
        <p:blipFill>
          <a:blip r:embed="rId6" cstate="print">
            <a:lum bright="10000" contrast="20000"/>
          </a:blip>
          <a:srcRect l="5873" t="3905" r="4286" b="20286"/>
          <a:stretch>
            <a:fillRect/>
          </a:stretch>
        </p:blipFill>
        <p:spPr bwMode="auto">
          <a:xfrm>
            <a:off x="7569200" y="1460500"/>
            <a:ext cx="1661593" cy="2336800"/>
          </a:xfrm>
          <a:prstGeom prst="rect">
            <a:avLst/>
          </a:prstGeom>
          <a:noFill/>
        </p:spPr>
      </p:pic>
      <p:pic>
        <p:nvPicPr>
          <p:cNvPr id="1032" name="Picture 8" descr="C:\Users\USER\Desktop\АВг конф 19\Сбережем родную природу\IMG_20160715_135501.jpg"/>
          <p:cNvPicPr>
            <a:picLocks noChangeAspect="1" noChangeArrowheads="1"/>
          </p:cNvPicPr>
          <p:nvPr/>
        </p:nvPicPr>
        <p:blipFill>
          <a:blip r:embed="rId7" cstate="print">
            <a:lum bright="20000" contrast="10000"/>
          </a:blip>
          <a:srcRect t="2000" r="6508" b="20667"/>
          <a:stretch>
            <a:fillRect/>
          </a:stretch>
        </p:blipFill>
        <p:spPr bwMode="auto">
          <a:xfrm>
            <a:off x="7605643" y="4140200"/>
            <a:ext cx="1722680" cy="2374900"/>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3222" y="195072"/>
            <a:ext cx="8596668" cy="877824"/>
          </a:xfrm>
        </p:spPr>
        <p:txBody>
          <a:bodyPr>
            <a:normAutofit fontScale="90000"/>
          </a:bodyPr>
          <a:lstStyle/>
          <a:p>
            <a:r>
              <a:rPr lang="ru-RU" b="1" spc="-30" dirty="0" smtClean="0">
                <a:latin typeface="Arial Narrow" pitchFamily="34" charset="0"/>
                <a:ea typeface="Calibri"/>
                <a:cs typeface="Times New Roman"/>
              </a:rPr>
              <a:t>Районный фестиваль детского творчества «Овация» (2017)</a:t>
            </a:r>
            <a:endParaRPr lang="ru-RU" dirty="0"/>
          </a:p>
        </p:txBody>
      </p:sp>
      <p:pic>
        <p:nvPicPr>
          <p:cNvPr id="27650" name="Picture 2" descr="D:\+++Любовь+++\РАБОТА\АТТЕСТАЦИЯ\КОНКурсы16-17\ОВАЦИЯ17\IMG_20170303_003041.jpg"/>
          <p:cNvPicPr>
            <a:picLocks noChangeAspect="1" noChangeArrowheads="1"/>
          </p:cNvPicPr>
          <p:nvPr/>
        </p:nvPicPr>
        <p:blipFill>
          <a:blip r:embed="rId2" cstate="print"/>
          <a:srcRect l="4091" t="4597" r="1360"/>
          <a:stretch>
            <a:fillRect/>
          </a:stretch>
        </p:blipFill>
        <p:spPr bwMode="auto">
          <a:xfrm>
            <a:off x="316992" y="1205488"/>
            <a:ext cx="3535680" cy="2549647"/>
          </a:xfrm>
          <a:prstGeom prst="rect">
            <a:avLst/>
          </a:prstGeom>
          <a:noFill/>
        </p:spPr>
      </p:pic>
      <p:pic>
        <p:nvPicPr>
          <p:cNvPr id="27651" name="Picture 3" descr="D:\+++Любовь+++\РАБОТА\АТТЕСТАЦИЯ\КОНКурсы16-17\ОВАЦИЯ17\IMG_20170303_002809.jpg"/>
          <p:cNvPicPr>
            <a:picLocks noChangeAspect="1" noChangeArrowheads="1"/>
          </p:cNvPicPr>
          <p:nvPr/>
        </p:nvPicPr>
        <p:blipFill>
          <a:blip r:embed="rId3" cstate="print"/>
          <a:srcRect l="4773" t="3649" r="3579"/>
          <a:stretch>
            <a:fillRect/>
          </a:stretch>
        </p:blipFill>
        <p:spPr bwMode="auto">
          <a:xfrm>
            <a:off x="1877567" y="3934623"/>
            <a:ext cx="3511763" cy="2722209"/>
          </a:xfrm>
          <a:prstGeom prst="rect">
            <a:avLst/>
          </a:prstGeom>
          <a:noFill/>
        </p:spPr>
      </p:pic>
      <p:pic>
        <p:nvPicPr>
          <p:cNvPr id="27652" name="Picture 4" descr="D:\+++Любовь+++\РАБОТА\АТТЕСТАЦИЯ\КОНКурсы16-17\ОВАЦИЯ17\IMG_20170303_003226.jpg"/>
          <p:cNvPicPr>
            <a:picLocks noChangeAspect="1" noChangeArrowheads="1"/>
          </p:cNvPicPr>
          <p:nvPr/>
        </p:nvPicPr>
        <p:blipFill>
          <a:blip r:embed="rId4" cstate="print">
            <a:lum bright="-10000" contrast="10000"/>
          </a:blip>
          <a:srcRect l="2384" t="2352" r="1701" b="2234"/>
          <a:stretch>
            <a:fillRect/>
          </a:stretch>
        </p:blipFill>
        <p:spPr bwMode="auto">
          <a:xfrm>
            <a:off x="5900420" y="1113345"/>
            <a:ext cx="3694176" cy="2675319"/>
          </a:xfrm>
          <a:prstGeom prst="rect">
            <a:avLst/>
          </a:prstGeom>
          <a:noFill/>
        </p:spPr>
      </p:pic>
      <p:pic>
        <p:nvPicPr>
          <p:cNvPr id="27653" name="Picture 5" descr="D:\+++Любовь+++\РАБОТА\АТТЕСТАЦИЯ\КОНКурсы16-17\ОВАЦИЯ17\IMG_20170331_094243.jpg"/>
          <p:cNvPicPr>
            <a:picLocks noChangeAspect="1" noChangeArrowheads="1"/>
          </p:cNvPicPr>
          <p:nvPr/>
        </p:nvPicPr>
        <p:blipFill>
          <a:blip r:embed="rId5" cstate="print"/>
          <a:srcRect l="2782" t="2000" r="4204" b="18469"/>
          <a:stretch>
            <a:fillRect/>
          </a:stretch>
        </p:blipFill>
        <p:spPr bwMode="auto">
          <a:xfrm>
            <a:off x="3974592" y="1304544"/>
            <a:ext cx="1539959" cy="2194560"/>
          </a:xfrm>
          <a:prstGeom prst="rect">
            <a:avLst/>
          </a:prstGeom>
          <a:noFill/>
        </p:spPr>
      </p:pic>
      <p:pic>
        <p:nvPicPr>
          <p:cNvPr id="27654" name="Picture 6" descr="D:\+++Любовь+++\РАБОТА\АТТЕСТАЦИЯ\КОНКурсы16-17\ОВАЦИЯ17\IMG_20170331_094252.jpg"/>
          <p:cNvPicPr>
            <a:picLocks noChangeAspect="1" noChangeArrowheads="1"/>
          </p:cNvPicPr>
          <p:nvPr/>
        </p:nvPicPr>
        <p:blipFill>
          <a:blip r:embed="rId6" cstate="print"/>
          <a:srcRect l="3351" r="2782" b="20347"/>
          <a:stretch>
            <a:fillRect/>
          </a:stretch>
        </p:blipFill>
        <p:spPr bwMode="auto">
          <a:xfrm>
            <a:off x="5608320" y="4072128"/>
            <a:ext cx="1758587" cy="2487168"/>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9526" y="365760"/>
            <a:ext cx="8596668" cy="853440"/>
          </a:xfrm>
        </p:spPr>
        <p:txBody>
          <a:bodyPr>
            <a:normAutofit fontScale="90000"/>
          </a:bodyPr>
          <a:lstStyle/>
          <a:p>
            <a:r>
              <a:rPr lang="ru-RU" b="1" dirty="0" smtClean="0">
                <a:latin typeface="Arial Narrow" pitchFamily="34" charset="0"/>
                <a:ea typeface="Calibri"/>
                <a:cs typeface="Times New Roman"/>
              </a:rPr>
              <a:t>Районный конкурс «Пасхальное яйцо – 2017»</a:t>
            </a:r>
            <a:r>
              <a:rPr lang="ru-RU" sz="3200" dirty="0" smtClean="0">
                <a:latin typeface="Arial Narrow" pitchFamily="34" charset="0"/>
                <a:ea typeface="Calibri"/>
                <a:cs typeface="Times New Roman"/>
              </a:rPr>
              <a:t/>
            </a:r>
            <a:br>
              <a:rPr lang="ru-RU" sz="3200" dirty="0" smtClean="0">
                <a:latin typeface="Arial Narrow" pitchFamily="34" charset="0"/>
                <a:ea typeface="Calibri"/>
                <a:cs typeface="Times New Roman"/>
              </a:rPr>
            </a:br>
            <a:endParaRPr lang="ru-RU" dirty="0"/>
          </a:p>
        </p:txBody>
      </p:sp>
      <p:pic>
        <p:nvPicPr>
          <p:cNvPr id="28674" name="Picture 2" descr="D:\+++Любовь+++\РАБОТА\АТТЕСТАЦИЯ\КОНКурсы16-17\ПАСХАЛЬНОЕ ЯЙЦО 2017\IMG_20170203_154835.jpg"/>
          <p:cNvPicPr>
            <a:picLocks noChangeAspect="1" noChangeArrowheads="1"/>
          </p:cNvPicPr>
          <p:nvPr/>
        </p:nvPicPr>
        <p:blipFill>
          <a:blip r:embed="rId2" cstate="print"/>
          <a:srcRect t="14459" r="3351" b="30245"/>
          <a:stretch>
            <a:fillRect/>
          </a:stretch>
        </p:blipFill>
        <p:spPr bwMode="auto">
          <a:xfrm>
            <a:off x="685419" y="1149284"/>
            <a:ext cx="2374773" cy="2264476"/>
          </a:xfrm>
          <a:prstGeom prst="rect">
            <a:avLst/>
          </a:prstGeom>
          <a:noFill/>
        </p:spPr>
      </p:pic>
      <p:pic>
        <p:nvPicPr>
          <p:cNvPr id="28675" name="Picture 3" descr="D:\+++Любовь+++\РАБОТА\АТТЕСТАЦИЯ\КОНКурсы16-17\ПАСХАЛЬНОЕ ЯЙЦО 2017\IMG_20170203_154849.jpg"/>
          <p:cNvPicPr>
            <a:picLocks noChangeAspect="1" noChangeArrowheads="1"/>
          </p:cNvPicPr>
          <p:nvPr/>
        </p:nvPicPr>
        <p:blipFill>
          <a:blip r:embed="rId3" cstate="print">
            <a:lum contrast="20000"/>
          </a:blip>
          <a:srcRect l="5627" t="6096" r="10178" b="30075"/>
          <a:stretch>
            <a:fillRect/>
          </a:stretch>
        </p:blipFill>
        <p:spPr bwMode="auto">
          <a:xfrm>
            <a:off x="3511297" y="1048512"/>
            <a:ext cx="2103544" cy="2657856"/>
          </a:xfrm>
          <a:prstGeom prst="rect">
            <a:avLst/>
          </a:prstGeom>
          <a:noFill/>
        </p:spPr>
      </p:pic>
      <p:pic>
        <p:nvPicPr>
          <p:cNvPr id="28676" name="Picture 4" descr="D:\+++Любовь+++\РАБОТА\АТТЕСТАЦИЯ\КОНКурсы16-17\ПАСХАЛЬНОЕ ЯЙЦО 2017\IMG_20170203_160049.jpg"/>
          <p:cNvPicPr>
            <a:picLocks noChangeAspect="1" noChangeArrowheads="1"/>
          </p:cNvPicPr>
          <p:nvPr/>
        </p:nvPicPr>
        <p:blipFill>
          <a:blip r:embed="rId4" cstate="print"/>
          <a:srcRect l="6764" t="2000" r="16151" b="35365"/>
          <a:stretch>
            <a:fillRect/>
          </a:stretch>
        </p:blipFill>
        <p:spPr bwMode="auto">
          <a:xfrm>
            <a:off x="3621024" y="3938016"/>
            <a:ext cx="1944607" cy="2633472"/>
          </a:xfrm>
          <a:prstGeom prst="rect">
            <a:avLst/>
          </a:prstGeom>
          <a:noFill/>
        </p:spPr>
      </p:pic>
      <p:pic>
        <p:nvPicPr>
          <p:cNvPr id="28677" name="Picture 5" descr="D:\+++Любовь+++\РАБОТА\АТТЕСТАЦИЯ\КОНКурсы16-17\ПАСХАЛЬНОЕ ЯЙЦО 2017\Гончарова Инна.jpg"/>
          <p:cNvPicPr>
            <a:picLocks noChangeAspect="1" noChangeArrowheads="1"/>
          </p:cNvPicPr>
          <p:nvPr/>
        </p:nvPicPr>
        <p:blipFill>
          <a:blip r:embed="rId5" cstate="print"/>
          <a:srcRect t="5243" r="8471" b="17616"/>
          <a:stretch>
            <a:fillRect/>
          </a:stretch>
        </p:blipFill>
        <p:spPr bwMode="auto">
          <a:xfrm>
            <a:off x="880491" y="3766305"/>
            <a:ext cx="2057781" cy="2890527"/>
          </a:xfrm>
          <a:prstGeom prst="rect">
            <a:avLst/>
          </a:prstGeom>
          <a:noFill/>
        </p:spPr>
      </p:pic>
      <p:pic>
        <p:nvPicPr>
          <p:cNvPr id="28678" name="Picture 6" descr="D:\+++Любовь+++\РАБОТА\АТТЕСТАЦИЯ\КОНКурсы16-17\ПАСХАЛЬНОЕ ЯЙЦО 2017\Цоцко Саша.jpg"/>
          <p:cNvPicPr>
            <a:picLocks noChangeAspect="1" noChangeArrowheads="1"/>
          </p:cNvPicPr>
          <p:nvPr/>
        </p:nvPicPr>
        <p:blipFill>
          <a:blip r:embed="rId6" cstate="print"/>
          <a:srcRect l="3067" r="4489" b="17957"/>
          <a:stretch>
            <a:fillRect/>
          </a:stretch>
        </p:blipFill>
        <p:spPr bwMode="auto">
          <a:xfrm>
            <a:off x="6468124" y="1005840"/>
            <a:ext cx="1833991" cy="2712720"/>
          </a:xfrm>
          <a:prstGeom prst="rect">
            <a:avLst/>
          </a:prstGeom>
          <a:noFill/>
        </p:spPr>
      </p:pic>
      <p:pic>
        <p:nvPicPr>
          <p:cNvPr id="28679" name="Picture 7" descr="D:\+++Любовь+++\РАБОТА\АТТЕСТАЦИЯ\КОНКурсы16-17\ПАСХАЛЬНОЕ ЯЙЦО 2017\Юрченко Лиза.jpg"/>
          <p:cNvPicPr>
            <a:picLocks noChangeAspect="1" noChangeArrowheads="1"/>
          </p:cNvPicPr>
          <p:nvPr/>
        </p:nvPicPr>
        <p:blipFill>
          <a:blip r:embed="rId7" cstate="print"/>
          <a:srcRect l="20418" t="2000" r="18427" b="21200"/>
          <a:stretch>
            <a:fillRect/>
          </a:stretch>
        </p:blipFill>
        <p:spPr bwMode="auto">
          <a:xfrm>
            <a:off x="6574028" y="3830080"/>
            <a:ext cx="1566672" cy="2839452"/>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5734" y="203200"/>
            <a:ext cx="8596668" cy="1320800"/>
          </a:xfrm>
        </p:spPr>
        <p:txBody>
          <a:bodyPr/>
          <a:lstStyle/>
          <a:p>
            <a:r>
              <a:rPr lang="ru-RU" b="1" dirty="0" smtClean="0">
                <a:latin typeface="Arial Narrow" pitchFamily="34" charset="0"/>
              </a:rPr>
              <a:t>НПК «Шаг в будущее- 2017»</a:t>
            </a:r>
            <a:endParaRPr lang="ru-RU" b="1" dirty="0">
              <a:latin typeface="Arial Narrow" pitchFamily="34" charset="0"/>
            </a:endParaRPr>
          </a:p>
        </p:txBody>
      </p:sp>
      <p:pic>
        <p:nvPicPr>
          <p:cNvPr id="4" name="Picture 2" descr="G:\DCIM\100OLYMP\P3040713.JPG"/>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l="10864" t="13925" r="9926" b="22605"/>
          <a:stretch/>
        </p:blipFill>
        <p:spPr bwMode="auto">
          <a:xfrm rot="5400000">
            <a:off x="121692" y="1814860"/>
            <a:ext cx="4499868" cy="2800548"/>
          </a:xfrm>
          <a:prstGeom prst="rect">
            <a:avLst/>
          </a:prstGeom>
          <a:ln>
            <a:noFill/>
          </a:ln>
          <a:effectLst>
            <a:outerShdw blurRad="292100" dist="139700" dir="2700000" algn="tl" rotWithShape="0">
              <a:srgbClr val="333333">
                <a:alpha val="65000"/>
              </a:srgbClr>
            </a:outerShdw>
          </a:effectLst>
          <a:extLst>
            <a:ext uri="{909E8E84-426E-40DD-AFC4-6F175D3DCCD1}">
              <a14:hiddenFill xmlns="" xmlns:a14="http://schemas.microsoft.com/office/drawing/2010/main">
                <a:solidFill>
                  <a:srgbClr val="FFFFFF"/>
                </a:solidFill>
              </a14:hiddenFill>
            </a:ext>
          </a:extLst>
        </p:spPr>
      </p:pic>
      <p:sp>
        <p:nvSpPr>
          <p:cNvPr id="5" name="TextBox 4"/>
          <p:cNvSpPr txBox="1"/>
          <p:nvPr/>
        </p:nvSpPr>
        <p:spPr>
          <a:xfrm>
            <a:off x="927100" y="5626100"/>
            <a:ext cx="3594100" cy="646331"/>
          </a:xfrm>
          <a:prstGeom prst="rect">
            <a:avLst/>
          </a:prstGeom>
          <a:noFill/>
        </p:spPr>
        <p:txBody>
          <a:bodyPr wrap="square" rtlCol="0">
            <a:spAutoFit/>
          </a:bodyPr>
          <a:lstStyle/>
          <a:p>
            <a:r>
              <a:rPr lang="ru-RU" b="1" dirty="0" err="1" smtClean="0">
                <a:solidFill>
                  <a:schemeClr val="accent1">
                    <a:lumMod val="75000"/>
                  </a:schemeClr>
                </a:solidFill>
                <a:latin typeface="Arial Narrow" pitchFamily="34" charset="0"/>
                <a:cs typeface="Times New Roman" pitchFamily="18" charset="0"/>
              </a:rPr>
              <a:t>Рубанов</a:t>
            </a:r>
            <a:r>
              <a:rPr lang="ru-RU" b="1" dirty="0" smtClean="0">
                <a:solidFill>
                  <a:schemeClr val="accent1">
                    <a:lumMod val="75000"/>
                  </a:schemeClr>
                </a:solidFill>
                <a:latin typeface="Arial Narrow" pitchFamily="34" charset="0"/>
                <a:cs typeface="Times New Roman" pitchFamily="18" charset="0"/>
              </a:rPr>
              <a:t> Александр</a:t>
            </a:r>
          </a:p>
          <a:p>
            <a:r>
              <a:rPr lang="ru-RU" b="1" dirty="0" smtClean="0">
                <a:solidFill>
                  <a:schemeClr val="accent1">
                    <a:lumMod val="75000"/>
                  </a:schemeClr>
                </a:solidFill>
                <a:latin typeface="Arial Narrow" pitchFamily="34" charset="0"/>
                <a:cs typeface="Times New Roman" pitchFamily="18" charset="0"/>
              </a:rPr>
              <a:t>Проект «Храм», </a:t>
            </a:r>
            <a:r>
              <a:rPr lang="ru-RU" b="1" dirty="0" err="1" smtClean="0">
                <a:solidFill>
                  <a:schemeClr val="accent1">
                    <a:lumMod val="75000"/>
                  </a:schemeClr>
                </a:solidFill>
                <a:latin typeface="Arial Narrow" pitchFamily="34" charset="0"/>
                <a:cs typeface="Times New Roman" pitchFamily="18" charset="0"/>
              </a:rPr>
              <a:t>изонить</a:t>
            </a:r>
            <a:r>
              <a:rPr lang="ru-RU" b="1" dirty="0" smtClean="0">
                <a:solidFill>
                  <a:schemeClr val="accent1">
                    <a:lumMod val="75000"/>
                  </a:schemeClr>
                </a:solidFill>
                <a:latin typeface="Arial Narrow" pitchFamily="34" charset="0"/>
                <a:cs typeface="Times New Roman" pitchFamily="18" charset="0"/>
              </a:rPr>
              <a:t> </a:t>
            </a:r>
          </a:p>
        </p:txBody>
      </p:sp>
      <p:pic>
        <p:nvPicPr>
          <p:cNvPr id="6" name="Picture 2" descr="F:\КОВАЛЕВА\PB190725.JPG"/>
          <p:cNvPicPr>
            <a:picLocks noChangeAspect="1" noChangeArrowheads="1"/>
          </p:cNvPicPr>
          <p:nvPr/>
        </p:nvPicPr>
        <p:blipFill rotWithShape="1">
          <a:blip r:embed="rId3" cstate="print">
            <a:extLst>
              <a:ext uri="{28A0092B-C50C-407E-A947-70E740481C1C}">
                <a14:useLocalDpi xmlns="" xmlns:a14="http://schemas.microsoft.com/office/drawing/2010/main" val="0"/>
              </a:ext>
            </a:extLst>
          </a:blip>
          <a:srcRect l="6655" t="5435" b="9319"/>
          <a:stretch/>
        </p:blipFill>
        <p:spPr bwMode="auto">
          <a:xfrm>
            <a:off x="5035352" y="917189"/>
            <a:ext cx="3689548" cy="4493011"/>
          </a:xfrm>
          <a:prstGeom prst="rect">
            <a:avLst/>
          </a:prstGeom>
          <a:ln>
            <a:noFill/>
          </a:ln>
          <a:effectLst>
            <a:outerShdw blurRad="292100" dist="139700" dir="2700000" algn="tl" rotWithShape="0">
              <a:srgbClr val="333333">
                <a:alpha val="65000"/>
              </a:srgbClr>
            </a:outerShdw>
          </a:effectLst>
          <a:extLst>
            <a:ext uri="{909E8E84-426E-40DD-AFC4-6F175D3DCCD1}">
              <a14:hiddenFill xmlns="" xmlns:a14="http://schemas.microsoft.com/office/drawing/2010/main">
                <a:solidFill>
                  <a:srgbClr val="FFFFFF"/>
                </a:solidFill>
              </a14:hiddenFill>
            </a:ext>
          </a:extLst>
        </p:spPr>
      </p:pic>
      <p:sp>
        <p:nvSpPr>
          <p:cNvPr id="7" name="TextBox 6"/>
          <p:cNvSpPr txBox="1"/>
          <p:nvPr/>
        </p:nvSpPr>
        <p:spPr>
          <a:xfrm>
            <a:off x="4991100" y="5562600"/>
            <a:ext cx="4191000" cy="923330"/>
          </a:xfrm>
          <a:prstGeom prst="rect">
            <a:avLst/>
          </a:prstGeom>
          <a:noFill/>
        </p:spPr>
        <p:txBody>
          <a:bodyPr wrap="square" rtlCol="0">
            <a:spAutoFit/>
          </a:bodyPr>
          <a:lstStyle/>
          <a:p>
            <a:r>
              <a:rPr lang="ru-RU" b="1" dirty="0" smtClean="0">
                <a:solidFill>
                  <a:schemeClr val="accent1">
                    <a:lumMod val="75000"/>
                  </a:schemeClr>
                </a:solidFill>
                <a:latin typeface="Arial Narrow" pitchFamily="34" charset="0"/>
                <a:cs typeface="Times New Roman" pitchFamily="18" charset="0"/>
              </a:rPr>
              <a:t>Ковалева Анастасия</a:t>
            </a:r>
          </a:p>
          <a:p>
            <a:r>
              <a:rPr lang="ru-RU" b="1" dirty="0" smtClean="0">
                <a:solidFill>
                  <a:schemeClr val="accent1">
                    <a:lumMod val="75000"/>
                  </a:schemeClr>
                </a:solidFill>
                <a:latin typeface="Arial Narrow" pitchFamily="34" charset="0"/>
                <a:cs typeface="Times New Roman" pitchFamily="18" charset="0"/>
              </a:rPr>
              <a:t>Проект «Коврик «Морские звезды», узелковая техника</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878" y="207264"/>
            <a:ext cx="8596668" cy="1320800"/>
          </a:xfrm>
        </p:spPr>
        <p:txBody>
          <a:bodyPr>
            <a:normAutofit fontScale="90000"/>
          </a:bodyPr>
          <a:lstStyle/>
          <a:p>
            <a:r>
              <a:rPr lang="ru-RU" b="1" dirty="0" smtClean="0">
                <a:latin typeface="Arial Narrow" pitchFamily="34" charset="0"/>
                <a:ea typeface="Calibri"/>
                <a:cs typeface="Times New Roman"/>
              </a:rPr>
              <a:t>Районный  конкурс  детского рисунка  «Лучшая идея благоустройства моего поселка» (2017)</a:t>
            </a:r>
            <a:r>
              <a:rPr lang="ru-RU" sz="3200" dirty="0" smtClean="0">
                <a:latin typeface="Arial Narrow" pitchFamily="34" charset="0"/>
                <a:ea typeface="Calibri"/>
                <a:cs typeface="Times New Roman"/>
              </a:rPr>
              <a:t/>
            </a:r>
            <a:br>
              <a:rPr lang="ru-RU" sz="3200" dirty="0" smtClean="0">
                <a:latin typeface="Arial Narrow" pitchFamily="34" charset="0"/>
                <a:ea typeface="Calibri"/>
                <a:cs typeface="Times New Roman"/>
              </a:rPr>
            </a:br>
            <a:endParaRPr lang="ru-RU" dirty="0"/>
          </a:p>
        </p:txBody>
      </p:sp>
      <p:pic>
        <p:nvPicPr>
          <p:cNvPr id="29698" name="Picture 2" descr="D:\+++Любовь+++\РАБОТА\АТТЕСТАЦИЯ\КОНКурсы16-17\МОЙ ПОСЕЛОК\P4180782.JPG"/>
          <p:cNvPicPr>
            <a:picLocks noChangeAspect="1" noChangeArrowheads="1"/>
          </p:cNvPicPr>
          <p:nvPr/>
        </p:nvPicPr>
        <p:blipFill>
          <a:blip r:embed="rId2" cstate="print">
            <a:lum bright="10000"/>
          </a:blip>
          <a:srcRect l="3702" t="5640" r="870" b="7734"/>
          <a:stretch>
            <a:fillRect/>
          </a:stretch>
        </p:blipFill>
        <p:spPr bwMode="auto">
          <a:xfrm>
            <a:off x="182880" y="1377696"/>
            <a:ext cx="3011424" cy="2048256"/>
          </a:xfrm>
          <a:prstGeom prst="rect">
            <a:avLst/>
          </a:prstGeom>
          <a:noFill/>
        </p:spPr>
      </p:pic>
      <p:pic>
        <p:nvPicPr>
          <p:cNvPr id="29699" name="Picture 3" descr="D:\+++Любовь+++\РАБОТА\АТТЕСТАЦИЯ\КОНКурсы16-17\МОЙ ПОСЕЛОК\P4180783.JPG"/>
          <p:cNvPicPr>
            <a:picLocks noChangeAspect="1" noChangeArrowheads="1"/>
          </p:cNvPicPr>
          <p:nvPr/>
        </p:nvPicPr>
        <p:blipFill>
          <a:blip r:embed="rId3" cstate="print">
            <a:lum bright="10000"/>
          </a:blip>
          <a:srcRect l="4242" t="3308" b="10836"/>
          <a:stretch>
            <a:fillRect/>
          </a:stretch>
        </p:blipFill>
        <p:spPr bwMode="auto">
          <a:xfrm>
            <a:off x="3389376" y="1365504"/>
            <a:ext cx="3128998" cy="2102029"/>
          </a:xfrm>
          <a:prstGeom prst="rect">
            <a:avLst/>
          </a:prstGeom>
          <a:noFill/>
        </p:spPr>
      </p:pic>
      <p:pic>
        <p:nvPicPr>
          <p:cNvPr id="29700" name="Picture 4" descr="D:\+++Любовь+++\РАБОТА\АТТЕСТАЦИЯ\КОНКурсы16-17\МОЙ ПОСЕЛОК\P4180784.JPG"/>
          <p:cNvPicPr>
            <a:picLocks noChangeAspect="1" noChangeArrowheads="1"/>
          </p:cNvPicPr>
          <p:nvPr/>
        </p:nvPicPr>
        <p:blipFill>
          <a:blip r:embed="rId4" cstate="print"/>
          <a:srcRect l="9256" t="8147" r="10930" b="15872"/>
          <a:stretch>
            <a:fillRect/>
          </a:stretch>
        </p:blipFill>
        <p:spPr bwMode="auto">
          <a:xfrm>
            <a:off x="6705600" y="1365504"/>
            <a:ext cx="2998872" cy="2139056"/>
          </a:xfrm>
          <a:prstGeom prst="rect">
            <a:avLst/>
          </a:prstGeom>
          <a:noFill/>
        </p:spPr>
      </p:pic>
      <p:pic>
        <p:nvPicPr>
          <p:cNvPr id="29701" name="Picture 5" descr="D:\+++Любовь+++\РАБОТА\АТТЕСТАЦИЯ\КОНКурсы16-17\МОЙ ПОСЕЛОК\P4180785.JPG"/>
          <p:cNvPicPr>
            <a:picLocks noChangeAspect="1" noChangeArrowheads="1"/>
          </p:cNvPicPr>
          <p:nvPr/>
        </p:nvPicPr>
        <p:blipFill>
          <a:blip r:embed="rId5" cstate="print">
            <a:lum bright="-10000" contrast="20000"/>
          </a:blip>
          <a:srcRect l="12605" t="14107" r="7581" b="11402"/>
          <a:stretch>
            <a:fillRect/>
          </a:stretch>
        </p:blipFill>
        <p:spPr bwMode="auto">
          <a:xfrm>
            <a:off x="3364992" y="3645408"/>
            <a:ext cx="3230880" cy="2340864"/>
          </a:xfrm>
          <a:prstGeom prst="rect">
            <a:avLst/>
          </a:prstGeom>
          <a:noFill/>
        </p:spPr>
      </p:pic>
      <p:pic>
        <p:nvPicPr>
          <p:cNvPr id="29702" name="Picture 6" descr="D:\+++Любовь+++\РАБОТА\АТТЕСТАЦИЯ\КОНКурсы16-17\МОЙ ПОСЕЛОК\P4180790.JPG"/>
          <p:cNvPicPr>
            <a:picLocks noChangeAspect="1" noChangeArrowheads="1"/>
          </p:cNvPicPr>
          <p:nvPr/>
        </p:nvPicPr>
        <p:blipFill>
          <a:blip r:embed="rId6" cstate="print"/>
          <a:srcRect l="4013" t="8912" r="6688" b="8087"/>
          <a:stretch>
            <a:fillRect/>
          </a:stretch>
        </p:blipFill>
        <p:spPr bwMode="auto">
          <a:xfrm>
            <a:off x="177253" y="3681984"/>
            <a:ext cx="3065820" cy="2292096"/>
          </a:xfrm>
          <a:prstGeom prst="rect">
            <a:avLst/>
          </a:prstGeom>
          <a:noFill/>
        </p:spPr>
      </p:pic>
      <p:pic>
        <p:nvPicPr>
          <p:cNvPr id="29703" name="Picture 7" descr="D:\+++Любовь+++\РАБОТА\АТТЕСТАЦИЯ\КОНКурсы16-17\МОЙ ПОСЕЛОК\P4180787.JPG"/>
          <p:cNvPicPr>
            <a:picLocks noChangeAspect="1" noChangeArrowheads="1"/>
          </p:cNvPicPr>
          <p:nvPr/>
        </p:nvPicPr>
        <p:blipFill>
          <a:blip r:embed="rId7" cstate="print">
            <a:lum bright="10000" contrast="20000"/>
          </a:blip>
          <a:srcRect l="12730" t="12862" r="10352" b="13608"/>
          <a:stretch>
            <a:fillRect/>
          </a:stretch>
        </p:blipFill>
        <p:spPr bwMode="auto">
          <a:xfrm>
            <a:off x="6717159" y="3669792"/>
            <a:ext cx="3109593" cy="2314665"/>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94454" y="182880"/>
            <a:ext cx="8596668" cy="1320800"/>
          </a:xfrm>
        </p:spPr>
        <p:txBody>
          <a:bodyPr>
            <a:normAutofit/>
          </a:bodyPr>
          <a:lstStyle/>
          <a:p>
            <a:r>
              <a:rPr lang="ru-RU" sz="3200" b="1" dirty="0" smtClean="0">
                <a:latin typeface="Arial Narrow" pitchFamily="34" charset="0"/>
                <a:ea typeface="Calibri"/>
                <a:cs typeface="Times New Roman"/>
              </a:rPr>
              <a:t>Краевой конкурс детского творчества «Бережем Планету вместе» (2018)</a:t>
            </a:r>
            <a:endParaRPr lang="ru-RU" sz="3200" b="1" dirty="0"/>
          </a:p>
        </p:txBody>
      </p:sp>
      <p:pic>
        <p:nvPicPr>
          <p:cNvPr id="31746" name="Picture 2" descr="D:\+++Любовь+++\РАБОТА\АТТЕСТАЦИЯ\конкурсы 17-18\КОНКУРС Бережем планету вместе 20.02.18\Соболева Кристина.JPG"/>
          <p:cNvPicPr>
            <a:picLocks noChangeAspect="1" noChangeArrowheads="1"/>
          </p:cNvPicPr>
          <p:nvPr/>
        </p:nvPicPr>
        <p:blipFill>
          <a:blip r:embed="rId2" cstate="print"/>
          <a:srcRect/>
          <a:stretch>
            <a:fillRect/>
          </a:stretch>
        </p:blipFill>
        <p:spPr bwMode="auto">
          <a:xfrm>
            <a:off x="780288" y="1350858"/>
            <a:ext cx="3974592" cy="2876146"/>
          </a:xfrm>
          <a:prstGeom prst="rect">
            <a:avLst/>
          </a:prstGeom>
          <a:noFill/>
        </p:spPr>
      </p:pic>
      <p:pic>
        <p:nvPicPr>
          <p:cNvPr id="31747" name="Picture 3" descr="D:\+++Любовь+++\РАБОТА\АТТЕСТАЦИЯ\конкурсы 17-18\КОНКУРС Бережем планету вместе 20.02.18\Мирошниченко Катя.JPG"/>
          <p:cNvPicPr>
            <a:picLocks noChangeAspect="1" noChangeArrowheads="1"/>
          </p:cNvPicPr>
          <p:nvPr/>
        </p:nvPicPr>
        <p:blipFill>
          <a:blip r:embed="rId3" cstate="print"/>
          <a:srcRect/>
          <a:stretch>
            <a:fillRect/>
          </a:stretch>
        </p:blipFill>
        <p:spPr bwMode="auto">
          <a:xfrm>
            <a:off x="5071872" y="4076665"/>
            <a:ext cx="3791712" cy="2629019"/>
          </a:xfrm>
          <a:prstGeom prst="rect">
            <a:avLst/>
          </a:prstGeom>
          <a:noFill/>
        </p:spPr>
      </p:pic>
      <p:pic>
        <p:nvPicPr>
          <p:cNvPr id="31748" name="Picture 4" descr="D:\+++Любовь+++\РАБОТА\АТТЕСТАЦИЯ\конкурсы 17-18\КОНКУРС Бережем планету вместе 20.02.18\001.jpg"/>
          <p:cNvPicPr>
            <a:picLocks noChangeAspect="1" noChangeArrowheads="1"/>
          </p:cNvPicPr>
          <p:nvPr/>
        </p:nvPicPr>
        <p:blipFill>
          <a:blip r:embed="rId4" cstate="print"/>
          <a:srcRect/>
          <a:stretch>
            <a:fillRect/>
          </a:stretch>
        </p:blipFill>
        <p:spPr bwMode="auto">
          <a:xfrm>
            <a:off x="4886389" y="1307073"/>
            <a:ext cx="1896248" cy="2608852"/>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0688" y="195072"/>
            <a:ext cx="10082784" cy="1320800"/>
          </a:xfrm>
        </p:spPr>
        <p:txBody>
          <a:bodyPr>
            <a:normAutofit fontScale="90000"/>
          </a:bodyPr>
          <a:lstStyle/>
          <a:p>
            <a:r>
              <a:rPr lang="ru-RU" b="1" spc="-30" dirty="0" smtClean="0">
                <a:latin typeface="Arial Narrow" pitchFamily="34" charset="0"/>
                <a:ea typeface="Calibri"/>
                <a:cs typeface="Times New Roman"/>
              </a:rPr>
              <a:t>Краевой творческий конкурс «Полосатые кошки планеты», посвященный Международному Дню тигра (2019)</a:t>
            </a:r>
            <a:r>
              <a:rPr lang="ru-RU" sz="3200" dirty="0" smtClean="0">
                <a:latin typeface="Arial Narrow" pitchFamily="34" charset="0"/>
                <a:ea typeface="Calibri"/>
                <a:cs typeface="Times New Roman"/>
              </a:rPr>
              <a:t/>
            </a:r>
            <a:br>
              <a:rPr lang="ru-RU" sz="3200" dirty="0" smtClean="0">
                <a:latin typeface="Arial Narrow" pitchFamily="34" charset="0"/>
                <a:ea typeface="Calibri"/>
                <a:cs typeface="Times New Roman"/>
              </a:rPr>
            </a:br>
            <a:endParaRPr lang="ru-RU" b="1" dirty="0"/>
          </a:p>
        </p:txBody>
      </p:sp>
      <p:pic>
        <p:nvPicPr>
          <p:cNvPr id="32770" name="Picture 2" descr="D:\+++Любовь+++\РАБОТА\АТТЕСТАЦИЯ\конкурсы18-19\ВЫСТАВКА в Хаб зоосаде\P8030137.JPG"/>
          <p:cNvPicPr>
            <a:picLocks noChangeAspect="1" noChangeArrowheads="1"/>
          </p:cNvPicPr>
          <p:nvPr/>
        </p:nvPicPr>
        <p:blipFill>
          <a:blip r:embed="rId2" cstate="print">
            <a:lum bright="20000" contrast="20000"/>
          </a:blip>
          <a:srcRect b="4083"/>
          <a:stretch>
            <a:fillRect/>
          </a:stretch>
        </p:blipFill>
        <p:spPr bwMode="auto">
          <a:xfrm>
            <a:off x="243840" y="1263294"/>
            <a:ext cx="4347591" cy="2881986"/>
          </a:xfrm>
          <a:prstGeom prst="rect">
            <a:avLst/>
          </a:prstGeom>
          <a:noFill/>
        </p:spPr>
      </p:pic>
      <p:pic>
        <p:nvPicPr>
          <p:cNvPr id="32771" name="Picture 3" descr="D:\+++Любовь+++\РАБОТА\АТТЕСТАЦИЯ\конкурсы18-19\ВЫСТАВКА в Хаб зоосаде\002.jpg"/>
          <p:cNvPicPr>
            <a:picLocks noChangeAspect="1" noChangeArrowheads="1"/>
          </p:cNvPicPr>
          <p:nvPr/>
        </p:nvPicPr>
        <p:blipFill>
          <a:blip r:embed="rId3" cstate="print"/>
          <a:srcRect/>
          <a:stretch>
            <a:fillRect/>
          </a:stretch>
        </p:blipFill>
        <p:spPr bwMode="auto">
          <a:xfrm>
            <a:off x="2861311" y="4230624"/>
            <a:ext cx="1729719" cy="2383536"/>
          </a:xfrm>
          <a:prstGeom prst="rect">
            <a:avLst/>
          </a:prstGeom>
          <a:noFill/>
        </p:spPr>
      </p:pic>
      <p:pic>
        <p:nvPicPr>
          <p:cNvPr id="32773" name="Picture 5" descr="D:\+++Любовь+++\РАБОТА\АТТЕСТАЦИЯ\конкурсы18-19\ВЫСТАВКА в Хаб зоосаде\P8030136.JPG"/>
          <p:cNvPicPr>
            <a:picLocks noChangeAspect="1" noChangeArrowheads="1"/>
          </p:cNvPicPr>
          <p:nvPr/>
        </p:nvPicPr>
        <p:blipFill>
          <a:blip r:embed="rId4" cstate="print">
            <a:lum bright="10000" contrast="10000"/>
          </a:blip>
          <a:srcRect l="8106" t="23519"/>
          <a:stretch>
            <a:fillRect/>
          </a:stretch>
        </p:blipFill>
        <p:spPr bwMode="auto">
          <a:xfrm>
            <a:off x="5242560" y="1304544"/>
            <a:ext cx="2596896" cy="2881785"/>
          </a:xfrm>
          <a:prstGeom prst="rect">
            <a:avLst/>
          </a:prstGeom>
          <a:noFill/>
        </p:spPr>
      </p:pic>
      <p:pic>
        <p:nvPicPr>
          <p:cNvPr id="32774" name="Picture 6" descr="D:\+++Любовь+++\РАБОТА\АТТЕСТАЦИЯ\конкурсы18-19\ВЫСТАВКА в Хаб зоосаде\001.jpg"/>
          <p:cNvPicPr>
            <a:picLocks noChangeAspect="1" noChangeArrowheads="1"/>
          </p:cNvPicPr>
          <p:nvPr/>
        </p:nvPicPr>
        <p:blipFill>
          <a:blip r:embed="rId5" cstate="print"/>
          <a:srcRect/>
          <a:stretch>
            <a:fillRect/>
          </a:stretch>
        </p:blipFill>
        <p:spPr bwMode="auto">
          <a:xfrm>
            <a:off x="5275326" y="4281231"/>
            <a:ext cx="1710689" cy="2357313"/>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3100" b="1" dirty="0" smtClean="0"/>
              <a:t>	Искусство родного края - тот дом, из которого ребенок отправляется по дорогам мирового искусства, поэтому творчество родного края должно быть им остро прочувствовано. Не понимая родное искусство, человек не способен чувствовать культуру другого народа, понимать психологию человека другой национальности. </a:t>
            </a:r>
            <a:br>
              <a:rPr lang="ru-RU" sz="3100" b="1" dirty="0" smtClean="0"/>
            </a:br>
            <a:r>
              <a:rPr lang="ru-RU" sz="3100" b="1" dirty="0" smtClean="0"/>
              <a:t>	Это очень важно, ведь мы все живем в большой многонациональной стране, традиции и обычаи которой должны быть близки, любимы каждому гражданину.</a:t>
            </a:r>
            <a:r>
              <a:rPr lang="ru-RU" dirty="0" smtClean="0"/>
              <a:t/>
            </a:r>
            <a:br>
              <a:rPr lang="ru-RU" dirty="0" smtClean="0"/>
            </a:br>
            <a:endParaRPr lang="ru-RU"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Грань">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902</TotalTime>
  <Words>943</Words>
  <Application>Microsoft Office PowerPoint</Application>
  <PresentationFormat>Произвольный</PresentationFormat>
  <Paragraphs>155</Paragraphs>
  <Slides>23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23</vt:i4>
      </vt:variant>
    </vt:vector>
  </HeadingPairs>
  <TitlesOfParts>
    <vt:vector size="24" baseType="lpstr">
      <vt:lpstr>Грань</vt:lpstr>
      <vt:lpstr>  «Развитие  творческих способностей обучающихся на уроках ИЗО  и внеурочной деятельности  с использованием регионального компонента» (из опыта работы) </vt:lpstr>
      <vt:lpstr>ЦЕЛЬ РЕГИОНАЛЬНОГО ОБРАЗОВАНИЯ</vt:lpstr>
      <vt:lpstr>ИСПОЛЬЗОВАНИЕ РЕГИОНАЛЬНОГО КОМПОНЕНТА  НА УРОКАХ ИЗОБРАЗИТЕЛЬНОГО ИСКУССТВА</vt:lpstr>
      <vt:lpstr>ИСПОЛЬЗОВАНИЕ РЕГИОНАЛЬНОГО КОМПОНЕНТА  НА УРОКАХ ИЗОБРАЗИТЕЛЬНОГО ИСКУССТВА</vt:lpstr>
      <vt:lpstr>ИСПОЛЬЗОВАНИЕ РЕГИОНАЛЬНОГО КОМПОНЕНТА  НА УРОКАХ ИЗОБРАЗИТЕЛЬНОГО ИСКУССТВА</vt:lpstr>
      <vt:lpstr>ИСПОЛЬЗОВАНИЕ РЕГИОНАЛЬНОГО КОМПОНЕНТА  НА УРОКАХ ИЗОБРАЗИТЕЛЬНОГО ИСКУССТВА</vt:lpstr>
      <vt:lpstr>Декада Экологии (2017)</vt:lpstr>
      <vt:lpstr>   </vt:lpstr>
      <vt:lpstr>ПроОбраз27  Пластилиновая история</vt:lpstr>
      <vt:lpstr>Районный фестиваль-конкурс художественного творчества «Новые имена»  </vt:lpstr>
      <vt:lpstr>Краевой конкурс  «Красота божьего мира» (2014) </vt:lpstr>
      <vt:lpstr>ГЕРБ СЕМЬИ (2014)</vt:lpstr>
      <vt:lpstr>Районный фестиваль-конкурс художественного творчества «Новые имена» (2015) </vt:lpstr>
      <vt:lpstr>НПК «Шаг в будущее- 2015»</vt:lpstr>
      <vt:lpstr>Районный конкурс художественного творчества «Славься казачество» (2016) </vt:lpstr>
      <vt:lpstr>Краевой заочный конкурс детского творчества «Сбережем родную природу» (2016) </vt:lpstr>
      <vt:lpstr>Районный фестиваль детского творчества «Овация» (2017)</vt:lpstr>
      <vt:lpstr>Районный конкурс «Пасхальное яйцо – 2017» </vt:lpstr>
      <vt:lpstr>НПК «Шаг в будущее- 2017»</vt:lpstr>
      <vt:lpstr>Районный  конкурс  детского рисунка  «Лучшая идея благоустройства моего поселка» (2017) </vt:lpstr>
      <vt:lpstr>Краевой конкурс детского творчества «Бережем Планету вместе» (2018)</vt:lpstr>
      <vt:lpstr>Краевой творческий конкурс «Полосатые кошки планеты», посвященный Международному Дню тигра (2019) </vt:lpstr>
      <vt:lpstr> Искусство родного края - тот дом, из которого ребенок отправляется по дорогам мирового искусства, поэтому творчество родного края должно быть им остро прочувствовано. Не понимая родное искусство, человек не способен чувствовать культуру другого народа, понимать психологию человека другой национальности.   Это очень важно, ведь мы все живем в большой многонациональной стране, традиции и обычаи которой должны быть близки, любимы каждому гражданину. </vt:lpstr>
    </vt:vector>
  </TitlesOfParts>
  <Company>SPecialiST RePack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Лекарственные растения Хабаровского края</dc:title>
  <dc:creator>Компьютер</dc:creator>
  <cp:lastModifiedBy>USER</cp:lastModifiedBy>
  <cp:revision>95</cp:revision>
  <dcterms:created xsi:type="dcterms:W3CDTF">2017-06-08T12:42:51Z</dcterms:created>
  <dcterms:modified xsi:type="dcterms:W3CDTF">2019-08-21T07:13:36Z</dcterms:modified>
</cp:coreProperties>
</file>