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70" r:id="rId2"/>
    <p:sldId id="280" r:id="rId3"/>
    <p:sldId id="259" r:id="rId4"/>
    <p:sldId id="260" r:id="rId5"/>
    <p:sldId id="257" r:id="rId6"/>
    <p:sldId id="258" r:id="rId7"/>
    <p:sldId id="281" r:id="rId8"/>
    <p:sldId id="282" r:id="rId9"/>
    <p:sldId id="283" r:id="rId10"/>
    <p:sldId id="261" r:id="rId11"/>
    <p:sldId id="284" r:id="rId12"/>
    <p:sldId id="262" r:id="rId13"/>
    <p:sldId id="263" r:id="rId14"/>
    <p:sldId id="278" r:id="rId15"/>
    <p:sldId id="273" r:id="rId16"/>
    <p:sldId id="274" r:id="rId17"/>
    <p:sldId id="275" r:id="rId18"/>
    <p:sldId id="265" r:id="rId19"/>
    <p:sldId id="276" r:id="rId20"/>
    <p:sldId id="277" r:id="rId21"/>
    <p:sldId id="267" r:id="rId22"/>
    <p:sldId id="279" r:id="rId23"/>
    <p:sldId id="271" r:id="rId2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2998" autoAdjust="0"/>
  </p:normalViewPr>
  <p:slideViewPr>
    <p:cSldViewPr>
      <p:cViewPr varScale="1">
        <p:scale>
          <a:sx n="105" d="100"/>
          <a:sy n="105" d="100"/>
        </p:scale>
        <p:origin x="-1782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75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Результаты </a:t>
            </a:r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</a:rPr>
              <a:t>мониторинга на начало проекта</a:t>
            </a:r>
          </a:p>
        </c:rich>
      </c:tx>
      <c:layout>
        <c:manualLayout>
          <c:xMode val="edge"/>
          <c:yMode val="edge"/>
          <c:x val="0.14414583333333336"/>
          <c:y val="6.2500000000000012E-3"/>
        </c:manualLayout>
      </c:layout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мониторинга на начало проекта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30%</c:v>
                </c:pt>
                <c:pt idx="1">
                  <c:v>средний 50%</c:v>
                </c:pt>
                <c:pt idx="2">
                  <c:v>низкий 20%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30</c:v>
                </c:pt>
                <c:pt idx="1">
                  <c:v>50</c:v>
                </c:pt>
                <c:pt idx="2">
                  <c:v>20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layout>
        <c:manualLayout>
          <c:xMode val="edge"/>
          <c:yMode val="edge"/>
          <c:x val="0.70883858267716549"/>
          <c:y val="0.58163800888220385"/>
          <c:w val="0.29116141732283474"/>
          <c:h val="0.18827555485287961"/>
        </c:manualLayout>
      </c:layout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ru-RU" sz="4000" b="1" i="1" dirty="0" smtClean="0">
                <a:solidFill>
                  <a:schemeClr val="accent1">
                    <a:lumMod val="50000"/>
                  </a:schemeClr>
                </a:solidFill>
              </a:rPr>
              <a:t>Результаты </a:t>
            </a:r>
            <a:r>
              <a:rPr lang="ru-RU" sz="4000" b="1" i="1" dirty="0">
                <a:solidFill>
                  <a:schemeClr val="accent1">
                    <a:lumMod val="50000"/>
                  </a:schemeClr>
                </a:solidFill>
              </a:rPr>
              <a:t>мониторинга на конец проекта</a:t>
            </a:r>
          </a:p>
        </c:rich>
      </c:tx>
      <c:overlay val="0"/>
    </c:title>
    <c:autoTitleDeleted val="0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результаты мониторинга на конец проекта</c:v>
                </c:pt>
              </c:strCache>
            </c:strRef>
          </c:tx>
          <c:cat>
            <c:strRef>
              <c:f>Лист1!$A$2:$A$4</c:f>
              <c:strCache>
                <c:ptCount val="3"/>
                <c:pt idx="0">
                  <c:v>высокий 65%</c:v>
                </c:pt>
                <c:pt idx="1">
                  <c:v>средний 30%</c:v>
                </c:pt>
                <c:pt idx="2">
                  <c:v>низкий 5%</c:v>
                </c:pt>
              </c:strCache>
            </c:strRef>
          </c:cat>
          <c:val>
            <c:numRef>
              <c:f>Лист1!$B$2:$B$4</c:f>
              <c:numCache>
                <c:formatCode>General</c:formatCode>
                <c:ptCount val="3"/>
                <c:pt idx="0">
                  <c:v>65</c:v>
                </c:pt>
                <c:pt idx="1">
                  <c:v>30</c:v>
                </c:pt>
                <c:pt idx="2">
                  <c:v>1.4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</c:plotArea>
    <c:legend>
      <c:legendPos val="r"/>
      <c:overlay val="0"/>
    </c:legend>
    <c:plotVisOnly val="1"/>
    <c:dispBlanksAs val="zero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 spd="med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med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3FE4658B-776F-4913-AC5D-F8F88E82C99C}" type="datetimeFigureOut">
              <a:rPr lang="ru-RU" smtClean="0"/>
              <a:pPr/>
              <a:t>22.12.2018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9BE4209-3D0A-43A9-A572-FF4D5767BCC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fade/>
  </p:transition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640"/>
            <a:ext cx="8229600" cy="6480720"/>
          </a:xfrm>
        </p:spPr>
        <p:txBody>
          <a:bodyPr>
            <a:normAutofit fontScale="77500" lnSpcReduction="20000"/>
          </a:bodyPr>
          <a:lstStyle/>
          <a:p>
            <a:pPr algn="ctr"/>
            <a:r>
              <a:rPr lang="ru-RU" sz="1500" i="1" dirty="0"/>
              <a:t>МУНИЦИПАЛЬНОЕ АВТОНОМНОЕ  ДОШКОЛЬНОЕ ОБРАЗОВАТЕЛЬНОЕ УЧРЕЖДЕНИЕ ДЕТСКИЙ САД ОБЩЕРАЗВИВАЮЩЕГО ВИДА № 18 г. ТУЙМАЗЫ МУНИЦИПАЛЬНОГО РАЙОНА ТУЙМАЗИНСКИЙ РАЙОН РЕСПУБЛИКИ БАШКОРТОСТАН</a:t>
            </a:r>
          </a:p>
          <a:p>
            <a:pPr algn="ctr"/>
            <a:r>
              <a:rPr lang="ru-RU" sz="1500" i="1" dirty="0"/>
              <a:t> </a:t>
            </a:r>
          </a:p>
          <a:p>
            <a:pPr algn="ctr"/>
            <a:endParaRPr lang="ru-RU" sz="4000" dirty="0" smtClean="0"/>
          </a:p>
          <a:p>
            <a:pPr algn="ctr"/>
            <a:r>
              <a:rPr lang="en-US" sz="4000" dirty="0" smtClean="0"/>
              <a:t> </a:t>
            </a:r>
            <a:endParaRPr lang="ru-RU" sz="4000" dirty="0"/>
          </a:p>
          <a:p>
            <a:pPr algn="ctr"/>
            <a:r>
              <a:rPr lang="ru-RU" sz="4000" b="1" i="1" dirty="0" smtClean="0"/>
              <a:t>Проект сюжетно-ролевой игры «Парикмахерская» </a:t>
            </a:r>
          </a:p>
          <a:p>
            <a:pPr algn="ctr"/>
            <a:r>
              <a:rPr lang="ru-RU" sz="4000" b="1" i="1" dirty="0"/>
              <a:t>д</a:t>
            </a:r>
            <a:r>
              <a:rPr lang="ru-RU" sz="4000" b="1" i="1" dirty="0" smtClean="0"/>
              <a:t>ля детей 4-5 лет       </a:t>
            </a:r>
            <a:r>
              <a:rPr lang="ru-RU" sz="4000" dirty="0" smtClean="0"/>
              <a:t>                                                     </a:t>
            </a:r>
          </a:p>
          <a:p>
            <a:pPr algn="ctr"/>
            <a:r>
              <a:rPr lang="ru-RU" sz="4000" dirty="0" smtClean="0"/>
              <a:t>                                                   </a:t>
            </a:r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endParaRPr lang="ru-RU" sz="1400" dirty="0" smtClean="0"/>
          </a:p>
          <a:p>
            <a:pPr marL="0" indent="0" algn="r">
              <a:buNone/>
            </a:pP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Воспитатель: </a:t>
            </a:r>
            <a:r>
              <a:rPr lang="ru-RU" sz="15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Буржумова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Е. М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     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</a:t>
            </a:r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первая квалификационная 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категория</a:t>
            </a:r>
          </a:p>
          <a:p>
            <a:pPr algn="r"/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Стаж работы: 3 года 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1500" dirty="0" smtClean="0"/>
          </a:p>
          <a:p>
            <a:pPr algn="ctr"/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</a:t>
            </a:r>
            <a:r>
              <a:rPr lang="ru-RU" sz="15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Туймазы, 2014 г.</a:t>
            </a:r>
            <a:endParaRPr lang="ru-RU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8673959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6120680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Возраст детей: </a:t>
            </a:r>
            <a:r>
              <a:rPr lang="ru-RU" sz="3200" dirty="0" smtClean="0"/>
              <a:t>4-5 лет.</a:t>
            </a:r>
          </a:p>
          <a:p>
            <a:r>
              <a:rPr lang="ru-RU" sz="3200" b="1" i="1" dirty="0" smtClean="0"/>
              <a:t>Направленность: </a:t>
            </a:r>
            <a:r>
              <a:rPr lang="ru-RU" sz="3200" dirty="0" smtClean="0"/>
              <a:t>обогащение предметно – пространственной среды.</a:t>
            </a:r>
          </a:p>
          <a:p>
            <a:r>
              <a:rPr lang="ru-RU" sz="3200" b="1" i="1" dirty="0" smtClean="0"/>
              <a:t>Предпосылки:</a:t>
            </a:r>
            <a:r>
              <a:rPr lang="ru-RU" sz="3200" dirty="0" smtClean="0"/>
              <a:t> отсутствие навыков у детей играть в игру « Парикмахерская».</a:t>
            </a:r>
          </a:p>
          <a:p>
            <a:r>
              <a:rPr lang="ru-RU" sz="3200" b="1" i="1" dirty="0"/>
              <a:t>В</a:t>
            </a:r>
            <a:r>
              <a:rPr lang="ru-RU" sz="3200" b="1" i="1" dirty="0" smtClean="0"/>
              <a:t>ид проекта: </a:t>
            </a:r>
            <a:r>
              <a:rPr lang="ru-RU" sz="3200" dirty="0" smtClean="0"/>
              <a:t>краткосрочный (сентябрь-ноябрь) интегрировано- игровой.</a:t>
            </a:r>
            <a:endParaRPr lang="ru-RU" sz="3200" dirty="0"/>
          </a:p>
        </p:txBody>
      </p:sp>
    </p:spTree>
    <p:extLst>
      <p:ext uri="{BB962C8B-B14F-4D97-AF65-F5344CB8AC3E}">
        <p14:creationId xmlns:p14="http://schemas.microsoft.com/office/powerpoint/2010/main" val="147943665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chemeClr val="tx1"/>
                </a:solidFill>
              </a:rPr>
              <a:t/>
            </a:r>
            <a:br>
              <a:rPr lang="ru-RU" b="1" i="1" dirty="0" smtClean="0">
                <a:solidFill>
                  <a:schemeClr val="tx1"/>
                </a:solidFill>
              </a:rPr>
            </a:br>
            <a:r>
              <a:rPr lang="ru-RU" b="1" i="1" dirty="0">
                <a:solidFill>
                  <a:schemeClr val="tx1"/>
                </a:solidFill>
              </a:rPr>
              <a:t/>
            </a:r>
            <a:br>
              <a:rPr lang="ru-RU" b="1" i="1" dirty="0">
                <a:solidFill>
                  <a:schemeClr val="tx1"/>
                </a:solidFill>
              </a:rPr>
            </a:br>
            <a:r>
              <a:rPr lang="ru-RU" b="1" i="1" dirty="0" smtClean="0">
                <a:solidFill>
                  <a:schemeClr val="tx1"/>
                </a:solidFill>
              </a:rPr>
              <a:t/>
            </a:r>
            <a:br>
              <a:rPr lang="ru-RU" b="1" i="1" dirty="0" smtClean="0">
                <a:solidFill>
                  <a:schemeClr val="tx1"/>
                </a:solidFill>
              </a:rPr>
            </a:br>
            <a:r>
              <a:rPr lang="ru-RU" b="1" i="1" dirty="0">
                <a:solidFill>
                  <a:schemeClr val="tx1"/>
                </a:solidFill>
              </a:rPr>
              <a:t/>
            </a:r>
            <a:br>
              <a:rPr lang="ru-RU" b="1" i="1" dirty="0">
                <a:solidFill>
                  <a:schemeClr val="tx1"/>
                </a:solidFill>
              </a:rPr>
            </a:br>
            <a:r>
              <a:rPr lang="ru-RU" b="1" i="1" dirty="0" smtClean="0">
                <a:solidFill>
                  <a:schemeClr val="tx1"/>
                </a:solidFill>
              </a:rPr>
              <a:t>Актуальность:</a:t>
            </a:r>
            <a:r>
              <a:rPr lang="ru-RU" b="1" i="1" dirty="0">
                <a:solidFill>
                  <a:schemeClr val="tx1"/>
                </a:solidFill>
              </a:rPr>
              <a:t/>
            </a:r>
            <a:br>
              <a:rPr lang="ru-RU" b="1" i="1" dirty="0">
                <a:solidFill>
                  <a:schemeClr val="tx1"/>
                </a:solidFill>
              </a:rPr>
            </a:br>
            <a:endParaRPr lang="ru-RU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79512" y="980728"/>
            <a:ext cx="8715436" cy="5415880"/>
          </a:xfrm>
        </p:spPr>
        <p:txBody>
          <a:bodyPr>
            <a:normAutofit/>
          </a:bodyPr>
          <a:lstStyle/>
          <a:p>
            <a:r>
              <a:rPr lang="ru-RU" sz="2800" b="1" i="1" dirty="0"/>
              <a:t>«Игра </a:t>
            </a:r>
            <a:r>
              <a:rPr lang="ru-RU" sz="2800" b="1" i="1" dirty="0" smtClean="0"/>
              <a:t>- есть путь детей </a:t>
            </a:r>
            <a:r>
              <a:rPr lang="ru-RU" sz="2800" b="1" i="1" dirty="0"/>
              <a:t>к познанию </a:t>
            </a:r>
            <a:r>
              <a:rPr lang="ru-RU" sz="2800" b="1" i="1" dirty="0" smtClean="0"/>
              <a:t>мира </a:t>
            </a:r>
            <a:r>
              <a:rPr lang="ru-RU" sz="2800" b="1" i="1" dirty="0"/>
              <a:t>в котором они живут и который призваны изменить» (</a:t>
            </a:r>
            <a:r>
              <a:rPr lang="ru-RU" sz="2800" b="1" i="1" dirty="0" smtClean="0"/>
              <a:t>М.Горький);</a:t>
            </a:r>
          </a:p>
          <a:p>
            <a:r>
              <a:rPr lang="ru-RU" sz="2800" i="1" dirty="0"/>
              <a:t> </a:t>
            </a:r>
            <a:r>
              <a:rPr lang="ru-RU" sz="2800" b="1" i="1" dirty="0"/>
              <a:t>Игра – подлинная социальная практика ребенка, его реальная жизнь в обществе сверстников. Поэтому актуальной является проблема использования игры в целях всестороннего развития ребенка, формирования его положительных личностных качеств и социализации как члена общества.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64807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415880"/>
          </a:xfrm>
        </p:spPr>
        <p:txBody>
          <a:bodyPr>
            <a:normAutofit/>
          </a:bodyPr>
          <a:lstStyle/>
          <a:p>
            <a:r>
              <a:rPr lang="ru-RU" sz="3200" b="1" i="1" dirty="0" smtClean="0"/>
              <a:t>Участники проекта: </a:t>
            </a:r>
            <a:r>
              <a:rPr lang="ru-RU" sz="3200" dirty="0" smtClean="0"/>
              <a:t>воспитатель, помощник воспитателя, дети, родители</a:t>
            </a:r>
          </a:p>
          <a:p>
            <a:r>
              <a:rPr lang="ru-RU" sz="3200" b="1" i="1" dirty="0" smtClean="0"/>
              <a:t>Предметно-развивающее пространство: </a:t>
            </a:r>
            <a:r>
              <a:rPr lang="ru-RU" sz="3200" dirty="0" smtClean="0"/>
              <a:t>туалетный столик с зеркалом, фартук для парикмахера, накидка для клиента, шампунь, ножницы, расчёски, резинки для волос, заколки, фен, плойка</a:t>
            </a:r>
            <a:endParaRPr lang="ru-RU" sz="3200" b="1" i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357166"/>
            <a:ext cx="8229600" cy="1143000"/>
          </a:xfrm>
        </p:spPr>
        <p:txBody>
          <a:bodyPr>
            <a:noAutofit/>
          </a:bodyPr>
          <a:lstStyle/>
          <a:p>
            <a:r>
              <a:rPr lang="ru-RU" sz="6600" b="1" dirty="0">
                <a:solidFill>
                  <a:schemeClr val="tx1"/>
                </a:solidFill>
              </a:rPr>
              <a:t>Цель</a:t>
            </a:r>
            <a:r>
              <a:rPr lang="ru-RU" sz="6600" b="1" dirty="0" smtClean="0">
                <a:solidFill>
                  <a:schemeClr val="tx1"/>
                </a:solidFill>
              </a:rPr>
              <a:t>: </a:t>
            </a:r>
            <a:endParaRPr lang="ru-RU" sz="6600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500174"/>
            <a:ext cx="8229600" cy="4824426"/>
          </a:xfrm>
        </p:spPr>
        <p:txBody>
          <a:bodyPr>
            <a:normAutofit/>
          </a:bodyPr>
          <a:lstStyle/>
          <a:p>
            <a:r>
              <a:rPr lang="ru-RU" sz="3600" b="1" dirty="0" smtClean="0"/>
              <a:t>формировать умение играть в сюжетно-ролевую игру «Парикмахерская»</a:t>
            </a:r>
            <a:endParaRPr lang="ru-RU" sz="36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857496"/>
            <a:ext cx="3400404" cy="3400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24" y="3357562"/>
            <a:ext cx="3783436" cy="3214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ru-RU" sz="4800" b="1" i="1" dirty="0" smtClean="0">
                <a:solidFill>
                  <a:schemeClr val="tx1"/>
                </a:solidFill>
              </a:rPr>
              <a:t>Задачи: </a:t>
            </a:r>
            <a:br>
              <a:rPr lang="ru-RU" sz="4800" b="1" i="1" dirty="0" smtClean="0">
                <a:solidFill>
                  <a:schemeClr val="tx1"/>
                </a:solidFill>
              </a:rPr>
            </a:br>
            <a:endParaRPr lang="ru-RU" sz="4800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36712"/>
            <a:ext cx="8229600" cy="56166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ru-RU" b="1" dirty="0" smtClean="0"/>
              <a:t>  </a:t>
            </a:r>
            <a:r>
              <a:rPr lang="ru-RU" b="1" i="1" dirty="0" smtClean="0"/>
              <a:t>Образовательные:</a:t>
            </a:r>
          </a:p>
          <a:p>
            <a:r>
              <a:rPr lang="ru-RU" dirty="0" smtClean="0"/>
              <a:t>расширять </a:t>
            </a:r>
            <a:r>
              <a:rPr lang="ru-RU" dirty="0"/>
              <a:t>и обогащать знания о труде работников парикмахерской, об их трудовых </a:t>
            </a:r>
            <a:r>
              <a:rPr lang="ru-RU" dirty="0" smtClean="0"/>
              <a:t>действиях.</a:t>
            </a:r>
            <a:endParaRPr lang="ru-RU" dirty="0"/>
          </a:p>
          <a:p>
            <a:pPr marL="0" indent="0">
              <a:buNone/>
            </a:pPr>
            <a:r>
              <a:rPr lang="ru-RU" b="1" dirty="0" smtClean="0"/>
              <a:t>   </a:t>
            </a:r>
            <a:r>
              <a:rPr lang="ru-RU" b="1" i="1" dirty="0" smtClean="0"/>
              <a:t>Развивающие: </a:t>
            </a:r>
          </a:p>
          <a:p>
            <a:r>
              <a:rPr lang="ru-RU" dirty="0"/>
              <a:t>р</a:t>
            </a:r>
            <a:r>
              <a:rPr lang="ru-RU" dirty="0" smtClean="0"/>
              <a:t>аботать над развитием познавательной сферы детей;</a:t>
            </a:r>
          </a:p>
          <a:p>
            <a:r>
              <a:rPr lang="ru-RU" dirty="0" smtClean="0"/>
              <a:t>учить </a:t>
            </a:r>
            <a:r>
              <a:rPr lang="ru-RU" dirty="0"/>
              <a:t>использовать знания, полученные из разных источников и отражать их в </a:t>
            </a:r>
            <a:r>
              <a:rPr lang="ru-RU" dirty="0" smtClean="0"/>
              <a:t>игре;</a:t>
            </a:r>
            <a:endParaRPr lang="ru-RU" dirty="0"/>
          </a:p>
          <a:p>
            <a:r>
              <a:rPr lang="ru-RU" dirty="0"/>
              <a:t>р</a:t>
            </a:r>
            <a:r>
              <a:rPr lang="ru-RU" dirty="0" smtClean="0"/>
              <a:t>асширять словарный запас  детей.</a:t>
            </a:r>
          </a:p>
          <a:p>
            <a:pPr marL="0" indent="0">
              <a:buNone/>
            </a:pPr>
            <a:r>
              <a:rPr lang="ru-RU" b="1" dirty="0" smtClean="0"/>
              <a:t>    Воспитательные:</a:t>
            </a:r>
          </a:p>
          <a:p>
            <a:r>
              <a:rPr lang="ru-RU" dirty="0" smtClean="0"/>
              <a:t>формировать </a:t>
            </a:r>
            <a:r>
              <a:rPr lang="ru-RU" dirty="0"/>
              <a:t>в игре навыки культурного поведения, вежливого обращения друг с </a:t>
            </a:r>
            <a:r>
              <a:rPr lang="ru-RU" dirty="0" smtClean="0"/>
              <a:t>другом;</a:t>
            </a:r>
          </a:p>
          <a:p>
            <a:r>
              <a:rPr lang="ru-RU" dirty="0"/>
              <a:t>в</a:t>
            </a:r>
            <a:r>
              <a:rPr lang="ru-RU" dirty="0" smtClean="0"/>
              <a:t>оспитывать привычку следить за своим внешним видом.</a:t>
            </a:r>
            <a:endParaRPr lang="ru-RU" dirty="0"/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19936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 smtClean="0"/>
              <a:t> Активизация словаря:</a:t>
            </a:r>
          </a:p>
          <a:p>
            <a:r>
              <a:rPr lang="ru-RU" b="1" i="1" dirty="0" smtClean="0"/>
              <a:t>По профессии: </a:t>
            </a:r>
            <a:r>
              <a:rPr lang="ru-RU" dirty="0" smtClean="0"/>
              <a:t>парикмахер( женский, мужской), заведующая, маникюрша, кассир, уборщица.</a:t>
            </a:r>
          </a:p>
          <a:p>
            <a:r>
              <a:rPr lang="ru-RU" b="1" i="1" dirty="0" smtClean="0"/>
              <a:t>Предметы:</a:t>
            </a:r>
            <a:r>
              <a:rPr lang="ru-RU" dirty="0" smtClean="0"/>
              <a:t> шампунь, полотенце, фен, расчёска, ножницы, причёска.</a:t>
            </a:r>
          </a:p>
          <a:p>
            <a:r>
              <a:rPr lang="ru-RU" b="1" i="1" dirty="0" smtClean="0"/>
              <a:t>Прилагательные:</a:t>
            </a:r>
            <a:r>
              <a:rPr lang="ru-RU" dirty="0" smtClean="0"/>
              <a:t> ароматный, красивая, модная, деревянная, пластмассовая, мягкое.</a:t>
            </a:r>
          </a:p>
          <a:p>
            <a:r>
              <a:rPr lang="ru-RU" b="1" i="1" dirty="0" smtClean="0"/>
              <a:t>Действия:</a:t>
            </a:r>
            <a:r>
              <a:rPr lang="ru-RU" dirty="0" smtClean="0"/>
              <a:t> моем голову, сушим волосы, расчёсываем волосы, стрижём волосы, делаем причёску.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33468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45719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5919936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b="1" i="1" dirty="0" smtClean="0"/>
              <a:t>Работа с детьми:</a:t>
            </a:r>
          </a:p>
          <a:p>
            <a:r>
              <a:rPr lang="ru-RU" b="1" i="1" dirty="0" smtClean="0"/>
              <a:t>Познавательно- исследовательская: </a:t>
            </a:r>
            <a:r>
              <a:rPr lang="ru-RU" dirty="0" smtClean="0"/>
              <a:t>беседа о профессии парикмахер, занятие «Знакомство с профессией парикмахер»</a:t>
            </a:r>
          </a:p>
          <a:p>
            <a:r>
              <a:rPr lang="ru-RU" b="1" i="1" dirty="0" smtClean="0"/>
              <a:t>Коммуникативная: </a:t>
            </a:r>
            <a:r>
              <a:rPr lang="ru-RU" dirty="0" smtClean="0"/>
              <a:t>рассматривание картин с изображением работы парикмахера</a:t>
            </a:r>
          </a:p>
          <a:p>
            <a:r>
              <a:rPr lang="ru-RU" b="1" i="1" dirty="0" smtClean="0"/>
              <a:t>Игровая: </a:t>
            </a:r>
            <a:r>
              <a:rPr lang="ru-RU" dirty="0" smtClean="0"/>
              <a:t>дидактические игры «Делаем красивую причёску», « Что лишнее?», «Моем волосы шампунем»</a:t>
            </a:r>
          </a:p>
          <a:p>
            <a:r>
              <a:rPr lang="ru-RU" b="1" i="1" dirty="0" smtClean="0"/>
              <a:t>Продуктивная:</a:t>
            </a:r>
            <a:r>
              <a:rPr lang="ru-RU" dirty="0" smtClean="0"/>
              <a:t> аппликация «Моя причёска», рисование на тему «Причёска моей мамы», лепка «Разноцветные банты»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37505575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44016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84792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/>
              <a:t> </a:t>
            </a:r>
            <a:r>
              <a:rPr lang="ru-RU" b="1" i="1" dirty="0" smtClean="0"/>
              <a:t>Работа </a:t>
            </a:r>
            <a:r>
              <a:rPr lang="ru-RU" b="1" i="1" dirty="0"/>
              <a:t>с </a:t>
            </a:r>
            <a:r>
              <a:rPr lang="ru-RU" b="1" i="1" dirty="0" smtClean="0"/>
              <a:t>родителями:</a:t>
            </a:r>
          </a:p>
          <a:p>
            <a:pPr lvl="0"/>
            <a:r>
              <a:rPr lang="ru-RU" dirty="0"/>
              <a:t>консультация для родителей «Как ухаживать за детскими волосами</a:t>
            </a:r>
            <a:r>
              <a:rPr lang="ru-RU" dirty="0" smtClean="0"/>
              <a:t>»;</a:t>
            </a:r>
          </a:p>
          <a:p>
            <a:pPr lvl="0"/>
            <a:r>
              <a:rPr lang="ru-RU" dirty="0"/>
              <a:t>к</a:t>
            </a:r>
            <a:r>
              <a:rPr lang="ru-RU" dirty="0" smtClean="0"/>
              <a:t>онкурс «Лучшая причёска»;</a:t>
            </a:r>
          </a:p>
          <a:p>
            <a:pPr lvl="0"/>
            <a:r>
              <a:rPr lang="ru-RU" dirty="0" smtClean="0"/>
              <a:t>Совместная работа с родителями по обогащению предметно-развивающей среды;</a:t>
            </a:r>
          </a:p>
          <a:p>
            <a:pPr marL="0" lvl="0" indent="0">
              <a:buNone/>
            </a:pPr>
            <a:r>
              <a:rPr lang="ru-RU" dirty="0"/>
              <a:t> </a:t>
            </a:r>
            <a:r>
              <a:rPr lang="ru-RU" dirty="0" smtClean="0"/>
              <a:t> </a:t>
            </a:r>
            <a:r>
              <a:rPr lang="ru-RU" b="1" i="1" dirty="0" smtClean="0"/>
              <a:t>Работа с педагогами:</a:t>
            </a:r>
          </a:p>
          <a:p>
            <a:pPr marL="0" lvl="0" indent="0">
              <a:buNone/>
            </a:pPr>
            <a:r>
              <a:rPr lang="ru-RU" b="1" i="1" dirty="0"/>
              <a:t> </a:t>
            </a:r>
            <a:r>
              <a:rPr lang="ru-RU" dirty="0" smtClean="0"/>
              <a:t>консультации с коллегами , выступление .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6451714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14290"/>
            <a:ext cx="8229600" cy="1143000"/>
          </a:xfrm>
        </p:spPr>
        <p:txBody>
          <a:bodyPr>
            <a:normAutofit/>
          </a:bodyPr>
          <a:lstStyle/>
          <a:p>
            <a:r>
              <a:rPr lang="ru-RU" sz="4800" b="1" i="1" dirty="0" smtClean="0">
                <a:solidFill>
                  <a:schemeClr val="tx1"/>
                </a:solidFill>
              </a:rPr>
              <a:t>Ожидаемый результат:</a:t>
            </a:r>
            <a:endParaRPr lang="ru-RU" sz="4800" b="1" i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895864"/>
          </a:xfrm>
        </p:spPr>
        <p:txBody>
          <a:bodyPr>
            <a:normAutofit lnSpcReduction="10000"/>
          </a:bodyPr>
          <a:lstStyle/>
          <a:p>
            <a:pPr lvl="0"/>
            <a:r>
              <a:rPr lang="ru-RU" b="1" dirty="0" smtClean="0"/>
              <a:t>обогащение </a:t>
            </a:r>
            <a:r>
              <a:rPr lang="ru-RU" b="1" dirty="0"/>
              <a:t>и расширение словарного </a:t>
            </a:r>
            <a:r>
              <a:rPr lang="ru-RU" b="1" dirty="0" smtClean="0"/>
              <a:t>запаса;</a:t>
            </a:r>
            <a:endParaRPr lang="ru-RU" b="1" dirty="0"/>
          </a:p>
          <a:p>
            <a:pPr lvl="0"/>
            <a:r>
              <a:rPr lang="ru-RU" b="1" dirty="0" smtClean="0"/>
              <a:t>развитие </a:t>
            </a:r>
            <a:r>
              <a:rPr lang="ru-RU" b="1" dirty="0"/>
              <a:t>диалогической речи;</a:t>
            </a:r>
          </a:p>
          <a:p>
            <a:pPr lvl="0"/>
            <a:r>
              <a:rPr lang="ru-RU" b="1" dirty="0" smtClean="0"/>
              <a:t>совершенствование </a:t>
            </a:r>
            <a:r>
              <a:rPr lang="ru-RU" b="1" dirty="0"/>
              <a:t>и расширение игровых умений;</a:t>
            </a:r>
          </a:p>
          <a:p>
            <a:pPr lvl="0"/>
            <a:r>
              <a:rPr lang="ru-RU" b="1" dirty="0" smtClean="0"/>
              <a:t>развивать </a:t>
            </a:r>
            <a:r>
              <a:rPr lang="ru-RU" b="1" dirty="0"/>
              <a:t>умение, контактировать в игровом сообществе, разрешать возникающие трудности, умение договариваться;</a:t>
            </a:r>
          </a:p>
          <a:p>
            <a:pPr lvl="0"/>
            <a:r>
              <a:rPr lang="ru-RU" b="1" dirty="0" smtClean="0"/>
              <a:t>воспитывать </a:t>
            </a:r>
            <a:r>
              <a:rPr lang="ru-RU" b="1" dirty="0"/>
              <a:t>доброжелательность, тактичность, вежливость, дружеские взаимоотношения;</a:t>
            </a:r>
          </a:p>
          <a:p>
            <a:pPr lvl="0"/>
            <a:r>
              <a:rPr lang="ru-RU" b="1" dirty="0" smtClean="0"/>
              <a:t>получение </a:t>
            </a:r>
            <a:r>
              <a:rPr lang="ru-RU" b="1" dirty="0"/>
              <a:t>и расширение знаний о трудовых действиях работников парикмахерской.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2880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/>
          <a:lstStyle/>
          <a:p>
            <a:pPr marL="0" indent="0">
              <a:buNone/>
            </a:pPr>
            <a:r>
              <a:rPr lang="ru-RU" b="1" i="1" dirty="0" smtClean="0"/>
              <a:t> Игровые роли:</a:t>
            </a:r>
          </a:p>
          <a:p>
            <a:r>
              <a:rPr lang="ru-RU" dirty="0" smtClean="0"/>
              <a:t>Заведующая- контролирует работу;</a:t>
            </a:r>
          </a:p>
          <a:p>
            <a:r>
              <a:rPr lang="ru-RU" dirty="0" smtClean="0"/>
              <a:t>Кассир- встречает клиентов, принимает оплату;</a:t>
            </a:r>
          </a:p>
          <a:p>
            <a:r>
              <a:rPr lang="ru-RU" dirty="0" smtClean="0"/>
              <a:t>Парикмахер- моет волосы, стрижёт, делает причёску, красит волосы;</a:t>
            </a:r>
          </a:p>
          <a:p>
            <a:r>
              <a:rPr lang="ru-RU" dirty="0" smtClean="0"/>
              <a:t>Маникюрша- ухаживает за ногтями;</a:t>
            </a:r>
          </a:p>
          <a:p>
            <a:r>
              <a:rPr lang="ru-RU" dirty="0" smtClean="0"/>
              <a:t>Уборщица- подметает, меняет полотенца;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4515102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28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chemeClr val="tx1"/>
                </a:solidFill>
              </a:rPr>
              <a:t>Этапы реализации проекта: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ru-RU" sz="4800" b="1" dirty="0"/>
              <a:t>Подготовительный;</a:t>
            </a:r>
          </a:p>
          <a:p>
            <a:pPr lvl="0"/>
            <a:r>
              <a:rPr lang="ru-RU" sz="4800" b="1" dirty="0"/>
              <a:t>Основной;</a:t>
            </a:r>
          </a:p>
          <a:p>
            <a:pPr lvl="0"/>
            <a:r>
              <a:rPr lang="ru-RU" sz="4800" b="1" dirty="0"/>
              <a:t>Заключительный.</a:t>
            </a:r>
          </a:p>
          <a:p>
            <a:r>
              <a:rPr lang="ru-RU" sz="4800" b="1" dirty="0"/>
              <a:t> </a:t>
            </a:r>
          </a:p>
          <a:p>
            <a:endParaRPr lang="ru-RU" sz="4800" b="1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lvl="0"/>
            <a:r>
              <a:rPr lang="ru-RU" b="1" dirty="0" smtClean="0">
                <a:solidFill>
                  <a:schemeClr val="tx1"/>
                </a:solidFill>
              </a:rPr>
              <a:t>Подготовительный: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52736"/>
            <a:ext cx="8229600" cy="5271864"/>
          </a:xfrm>
        </p:spPr>
        <p:txBody>
          <a:bodyPr/>
          <a:lstStyle/>
          <a:p>
            <a:pPr lvl="0"/>
            <a:r>
              <a:rPr lang="ru-RU" b="1" dirty="0" smtClean="0"/>
              <a:t>наблюдение </a:t>
            </a:r>
            <a:r>
              <a:rPr lang="ru-RU" b="1" dirty="0"/>
              <a:t>за игрой  «Парикмахерской» (выявление знаний игровых умений детей</a:t>
            </a:r>
            <a:r>
              <a:rPr lang="ru-RU" b="1" dirty="0" smtClean="0"/>
              <a:t>);</a:t>
            </a:r>
            <a:endParaRPr lang="ru-RU" b="1" dirty="0"/>
          </a:p>
          <a:p>
            <a:pPr lvl="0"/>
            <a:r>
              <a:rPr lang="ru-RU" b="1" dirty="0" smtClean="0"/>
              <a:t>изучение литературы;</a:t>
            </a:r>
            <a:endParaRPr lang="ru-RU" b="1" dirty="0"/>
          </a:p>
          <a:p>
            <a:pPr lvl="0"/>
            <a:r>
              <a:rPr lang="ru-RU" b="1" dirty="0" smtClean="0"/>
              <a:t>пополнение </a:t>
            </a:r>
            <a:r>
              <a:rPr lang="ru-RU" b="1" dirty="0"/>
              <a:t>атрибутов к сюжетно-ролевой игре «Парикмахерская», привлекая помощь </a:t>
            </a:r>
            <a:r>
              <a:rPr lang="ru-RU" b="1" dirty="0" smtClean="0"/>
              <a:t>родителей;</a:t>
            </a:r>
            <a:endParaRPr lang="ru-RU" b="1" dirty="0"/>
          </a:p>
          <a:p>
            <a:pPr lvl="0"/>
            <a:r>
              <a:rPr lang="ru-RU" b="1" dirty="0" smtClean="0"/>
              <a:t>консультация </a:t>
            </a:r>
            <a:r>
              <a:rPr lang="ru-RU" b="1" dirty="0"/>
              <a:t>для родителей «Как ухаживать за детскими волосами</a:t>
            </a:r>
            <a:r>
              <a:rPr lang="ru-RU" b="1" dirty="0" smtClean="0"/>
              <a:t>»;</a:t>
            </a:r>
          </a:p>
          <a:p>
            <a:pPr lvl="0"/>
            <a:r>
              <a:rPr lang="ru-RU" b="1" dirty="0"/>
              <a:t>п</a:t>
            </a:r>
            <a:r>
              <a:rPr lang="ru-RU" b="1" dirty="0" smtClean="0"/>
              <a:t>ровела мониторинг по Бабаевой Т.И., Гогоберидзе А.Г., Михайловой.</a:t>
            </a:r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25739197"/>
              </p:ext>
            </p:extLst>
          </p:nvPr>
        </p:nvGraphicFramePr>
        <p:xfrm>
          <a:off x="179512" y="44624"/>
          <a:ext cx="8856984" cy="66967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/>
          <p:cNvGraphicFramePr/>
          <p:nvPr>
            <p:extLst>
              <p:ext uri="{D42A27DB-BD31-4B8C-83A1-F6EECF244321}">
                <p14:modId xmlns:p14="http://schemas.microsoft.com/office/powerpoint/2010/main" val="3867310485"/>
              </p:ext>
            </p:extLst>
          </p:nvPr>
        </p:nvGraphicFramePr>
        <p:xfrm>
          <a:off x="1475656" y="620688"/>
          <a:ext cx="6096000" cy="561662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03789396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080120"/>
          </a:xfrm>
        </p:spPr>
        <p:txBody>
          <a:bodyPr>
            <a:normAutofit fontScale="90000"/>
          </a:bodyPr>
          <a:lstStyle/>
          <a:p>
            <a:r>
              <a:rPr lang="ru-RU" b="1" i="1" dirty="0" smtClean="0"/>
              <a:t>Беседа о работе парикмахера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496" y="1268760"/>
            <a:ext cx="9108504" cy="5472608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1026" name="Picture 2" descr="H:\фотки детей\IMG_657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340768"/>
            <a:ext cx="7992888" cy="540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2520832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16024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476672"/>
            <a:ext cx="8928992" cy="6264696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2050" name="Picture 2" descr="H:\фотки детей\IMG_657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81000"/>
            <a:ext cx="4248472" cy="312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H:\фотки детей\IMG_657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81000"/>
            <a:ext cx="4464496" cy="31200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:\фотки детей\IMG_657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3645024"/>
            <a:ext cx="4248472" cy="31683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H:\фотки детей\IMG_658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3645024"/>
            <a:ext cx="4464496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738420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pPr algn="ctr"/>
            <a:r>
              <a:rPr lang="ru-RU" b="1" i="1" dirty="0" smtClean="0"/>
              <a:t>Игра в парикмахерскую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3285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074" name="Picture 2" descr="H:\фотки детей\IMG_6585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412776"/>
            <a:ext cx="8568952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506104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dirty="0">
                <a:solidFill>
                  <a:schemeClr val="tx1"/>
                </a:solidFill>
              </a:rPr>
              <a:t>Основной </a:t>
            </a:r>
            <a:r>
              <a:rPr lang="ru-RU" b="1" dirty="0" smtClean="0">
                <a:solidFill>
                  <a:schemeClr val="tx1"/>
                </a:solidFill>
              </a:rPr>
              <a:t>этап:</a:t>
            </a:r>
            <a:r>
              <a:rPr lang="ru-RU" b="1" dirty="0">
                <a:solidFill>
                  <a:schemeClr val="tx1"/>
                </a:solidFill>
              </a:rPr>
              <a:t/>
            </a:r>
            <a:br>
              <a:rPr lang="ru-RU" b="1" dirty="0">
                <a:solidFill>
                  <a:schemeClr val="tx1"/>
                </a:solidFill>
              </a:rPr>
            </a:b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857232"/>
            <a:ext cx="8229600" cy="526893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ru-RU" b="1" dirty="0"/>
              <a:t>Обсуждение содержания игры, подбора и размещения атрибутов игре, распределение ролей.</a:t>
            </a:r>
          </a:p>
          <a:p>
            <a:pPr lvl="0"/>
            <a:r>
              <a:rPr lang="ru-RU" b="1" dirty="0"/>
              <a:t>Руководство организацией игрового пространства.</a:t>
            </a:r>
          </a:p>
          <a:p>
            <a:pPr lvl="0"/>
            <a:r>
              <a:rPr lang="ru-RU" b="1" dirty="0" smtClean="0"/>
              <a:t>Мероприятия </a:t>
            </a:r>
            <a:r>
              <a:rPr lang="ru-RU" b="1" dirty="0"/>
              <a:t>по подготовке к игре:</a:t>
            </a:r>
          </a:p>
          <a:p>
            <a:r>
              <a:rPr lang="ru-RU" b="1" dirty="0"/>
              <a:t>- Расти коса до пояса (предметы гигиены. Уход за волосами)</a:t>
            </a:r>
          </a:p>
          <a:p>
            <a:r>
              <a:rPr lang="ru-RU" b="1" dirty="0"/>
              <a:t>- беседа «Правила поведения в парикмахерской»</a:t>
            </a:r>
          </a:p>
          <a:p>
            <a:r>
              <a:rPr lang="ru-RU" b="1" dirty="0" smtClean="0"/>
              <a:t>- </a:t>
            </a:r>
            <a:r>
              <a:rPr lang="ru-RU" b="1" dirty="0"/>
              <a:t>конкурс «Юных парикмахеров» на лучшую прическу.</a:t>
            </a:r>
          </a:p>
          <a:p>
            <a:r>
              <a:rPr lang="ru-RU" b="1" dirty="0" smtClean="0"/>
              <a:t> </a:t>
            </a:r>
            <a:r>
              <a:rPr lang="ru-RU" b="1" dirty="0"/>
              <a:t>Занятия: - «Здоровые волосы – красота человека»</a:t>
            </a:r>
          </a:p>
          <a:p>
            <a:r>
              <a:rPr lang="ru-RU" b="1" dirty="0" smtClean="0"/>
              <a:t> </a:t>
            </a:r>
            <a:r>
              <a:rPr lang="ru-RU" b="1" dirty="0"/>
              <a:t>Рассматривание журнала современных причесок.</a:t>
            </a:r>
          </a:p>
          <a:p>
            <a:r>
              <a:rPr lang="ru-RU" b="1" dirty="0" smtClean="0"/>
              <a:t> </a:t>
            </a:r>
            <a:r>
              <a:rPr lang="ru-RU" b="1" dirty="0"/>
              <a:t>Чтение этических сказок.</a:t>
            </a:r>
          </a:p>
          <a:p>
            <a:r>
              <a:rPr lang="ru-RU" b="1" dirty="0"/>
              <a:t>		- «О </a:t>
            </a:r>
            <a:r>
              <a:rPr lang="ru-RU" b="1" dirty="0" err="1"/>
              <a:t>голубой</a:t>
            </a:r>
            <a:r>
              <a:rPr lang="ru-RU" b="1" dirty="0"/>
              <a:t>  атласной ленточке»</a:t>
            </a:r>
          </a:p>
          <a:p>
            <a:r>
              <a:rPr lang="ru-RU" b="1" dirty="0"/>
              <a:t>		- «О хвастливом бантике».</a:t>
            </a:r>
          </a:p>
          <a:p>
            <a:endParaRPr lang="ru-RU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0648"/>
            <a:ext cx="8229600" cy="1008112"/>
          </a:xfrm>
        </p:spPr>
        <p:txBody>
          <a:bodyPr/>
          <a:lstStyle/>
          <a:p>
            <a:pPr algn="ctr"/>
            <a:r>
              <a:rPr lang="ru-RU" b="1" i="1" dirty="0" smtClean="0"/>
              <a:t>В ожидании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79512" y="1772816"/>
            <a:ext cx="8856984" cy="496855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4098" name="Picture 2" descr="H:\фотки детей\IMG_654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412776"/>
            <a:ext cx="8784976" cy="5328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87544387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4624"/>
            <a:ext cx="8229600" cy="864096"/>
          </a:xfrm>
        </p:spPr>
        <p:txBody>
          <a:bodyPr/>
          <a:lstStyle/>
          <a:p>
            <a:pPr algn="ctr"/>
            <a:r>
              <a:rPr lang="ru-RU" b="1" i="1" dirty="0" smtClean="0"/>
              <a:t>У мастера</a:t>
            </a:r>
            <a:endParaRPr lang="ru-RU" b="1" i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5328592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5122" name="Picture 2" descr="H:\фотки детей\IMG_65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980728"/>
            <a:ext cx="446449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H:\фотки детей\IMG_650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980728"/>
            <a:ext cx="4104456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5" name="Picture 5" descr="H:\фотки детей\IMG_6514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760" y="3933056"/>
            <a:ext cx="4428492" cy="28803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0065558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1429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solidFill>
                  <a:schemeClr val="tx1"/>
                </a:solidFill>
              </a:rPr>
              <a:t>Заключительный: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857232"/>
            <a:ext cx="8229600" cy="5467368"/>
          </a:xfrm>
        </p:spPr>
        <p:txBody>
          <a:bodyPr/>
          <a:lstStyle/>
          <a:p>
            <a:r>
              <a:rPr lang="ru-RU" sz="2500" dirty="0" smtClean="0"/>
              <a:t>Игра</a:t>
            </a:r>
            <a:endParaRPr lang="ru-RU" sz="2500" dirty="0"/>
          </a:p>
          <a:p>
            <a:r>
              <a:rPr lang="ru-RU" sz="2500" dirty="0" smtClean="0"/>
              <a:t>Обсуждение проведенной </a:t>
            </a:r>
          </a:p>
          <a:p>
            <a:pPr>
              <a:buNone/>
            </a:pPr>
            <a:r>
              <a:rPr lang="ru-RU" sz="2500" dirty="0" smtClean="0"/>
              <a:t>    игры, взаимоотношение детей</a:t>
            </a:r>
          </a:p>
          <a:p>
            <a:pPr>
              <a:buNone/>
            </a:pPr>
            <a:r>
              <a:rPr lang="ru-RU" sz="2500" dirty="0" smtClean="0"/>
              <a:t>    в игре; активность, </a:t>
            </a:r>
          </a:p>
          <a:p>
            <a:pPr>
              <a:buNone/>
            </a:pPr>
            <a:r>
              <a:rPr lang="ru-RU" sz="2500" dirty="0" smtClean="0"/>
              <a:t>  самостоятельность детей</a:t>
            </a:r>
            <a:r>
              <a:rPr lang="ru-RU" sz="2800" b="1" dirty="0" smtClean="0"/>
              <a:t>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146" name="Picture 2" descr="H:\фотки детей\IMG_65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722582"/>
            <a:ext cx="3744416" cy="3312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H:\фотки детей\IMG_653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501008"/>
            <a:ext cx="4752528" cy="3240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432048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08364474"/>
              </p:ext>
            </p:extLst>
          </p:nvPr>
        </p:nvGraphicFramePr>
        <p:xfrm>
          <a:off x="179512" y="332656"/>
          <a:ext cx="8713787" cy="640796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947054750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288032"/>
          </a:xfrm>
        </p:spPr>
        <p:txBody>
          <a:bodyPr>
            <a:normAutofit fontScale="90000"/>
          </a:bodyPr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775920"/>
          </a:xfrm>
        </p:spPr>
        <p:txBody>
          <a:bodyPr>
            <a:normAutofit/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u="sng" dirty="0"/>
              <a:t>Литература: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err="1"/>
              <a:t>Алябьева</a:t>
            </a:r>
            <a:r>
              <a:rPr lang="ru-RU" sz="2800" dirty="0"/>
              <a:t> Э.А., </a:t>
            </a:r>
            <a:r>
              <a:rPr lang="ru-RU" sz="2800" dirty="0" err="1"/>
              <a:t>Корекционно</a:t>
            </a:r>
            <a:r>
              <a:rPr lang="ru-RU" sz="2800" dirty="0"/>
              <a:t> - развивающее занятие для детей </a:t>
            </a:r>
            <a:r>
              <a:rPr lang="ru-RU" sz="2800" dirty="0" smtClean="0"/>
              <a:t> дошкольного </a:t>
            </a:r>
            <a:r>
              <a:rPr lang="ru-RU" sz="2800" dirty="0"/>
              <a:t>возраста, - Москва. Сфера, 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err="1"/>
              <a:t>Арушанова</a:t>
            </a:r>
            <a:r>
              <a:rPr lang="ru-RU" sz="2800" dirty="0"/>
              <a:t> А.Г., «Речь и речевое общение детей. - Москва., </a:t>
            </a:r>
            <a:r>
              <a:rPr lang="ru-RU" sz="2800" dirty="0" smtClean="0"/>
              <a:t>2007 </a:t>
            </a:r>
            <a:r>
              <a:rPr lang="ru-RU" sz="2800" dirty="0"/>
              <a:t>г.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/>
              <a:t>Виноградова И.А., Позднякова Н.В., Сюжетно-ролевые игры </a:t>
            </a:r>
            <a:r>
              <a:rPr lang="ru-RU" sz="2800" dirty="0" smtClean="0"/>
              <a:t>дошкольников</a:t>
            </a:r>
            <a:r>
              <a:rPr lang="ru-RU" sz="2800" dirty="0"/>
              <a:t>. - Москв,.2011 г.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/>
              <a:t>Селиверстов В.И. «Значение игры в воспитательной </a:t>
            </a:r>
            <a:r>
              <a:rPr lang="ru-RU" sz="2800" dirty="0" smtClean="0"/>
              <a:t> работе </a:t>
            </a:r>
            <a:r>
              <a:rPr lang="ru-RU" sz="2800" dirty="0"/>
              <a:t>с детьми, - Москва, </a:t>
            </a:r>
            <a:r>
              <a:rPr lang="ru-RU" sz="2800" dirty="0" smtClean="0"/>
              <a:t>2005 </a:t>
            </a:r>
            <a:r>
              <a:rPr lang="ru-RU" sz="2800" dirty="0"/>
              <a:t>г.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118019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569</TotalTime>
  <Words>718</Words>
  <Application>Microsoft Office PowerPoint</Application>
  <PresentationFormat>Экран (4:3)</PresentationFormat>
  <Paragraphs>112</Paragraphs>
  <Slides>23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Поток</vt:lpstr>
      <vt:lpstr>Презентация PowerPoint</vt:lpstr>
      <vt:lpstr>Презентация PowerPoint</vt:lpstr>
      <vt:lpstr>    Актуальность: </vt:lpstr>
      <vt:lpstr>Презентация PowerPoint</vt:lpstr>
      <vt:lpstr>Цель: </vt:lpstr>
      <vt:lpstr>Задачи:  </vt:lpstr>
      <vt:lpstr>Презентация PowerPoint</vt:lpstr>
      <vt:lpstr>Презентация PowerPoint</vt:lpstr>
      <vt:lpstr>Презентация PowerPoint</vt:lpstr>
      <vt:lpstr>Ожидаемый результат:</vt:lpstr>
      <vt:lpstr>Презентация PowerPoint</vt:lpstr>
      <vt:lpstr>Этапы реализации проекта:</vt:lpstr>
      <vt:lpstr>Подготовительный: </vt:lpstr>
      <vt:lpstr>Презентация PowerPoint</vt:lpstr>
      <vt:lpstr>Беседа о работе парикмахера</vt:lpstr>
      <vt:lpstr>Презентация PowerPoint</vt:lpstr>
      <vt:lpstr>Игра в парикмахерскую</vt:lpstr>
      <vt:lpstr>Основной этап: </vt:lpstr>
      <vt:lpstr>В ожидании</vt:lpstr>
      <vt:lpstr>У мастера</vt:lpstr>
      <vt:lpstr>Заключительный: </vt:lpstr>
      <vt:lpstr>Презентация PowerPoint</vt:lpstr>
      <vt:lpstr>Презентация PowerPoint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Мустафин</cp:lastModifiedBy>
  <cp:revision>54</cp:revision>
  <dcterms:created xsi:type="dcterms:W3CDTF">2013-11-26T17:11:27Z</dcterms:created>
  <dcterms:modified xsi:type="dcterms:W3CDTF">2018-12-22T15:36:58Z</dcterms:modified>
</cp:coreProperties>
</file>