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56" r:id="rId2"/>
    <p:sldId id="377" r:id="rId3"/>
    <p:sldId id="379" r:id="rId4"/>
    <p:sldId id="380" r:id="rId5"/>
    <p:sldId id="364" r:id="rId6"/>
    <p:sldId id="381" r:id="rId7"/>
    <p:sldId id="358" r:id="rId8"/>
    <p:sldId id="382" r:id="rId9"/>
    <p:sldId id="333" r:id="rId10"/>
    <p:sldId id="410" r:id="rId11"/>
    <p:sldId id="368" r:id="rId12"/>
    <p:sldId id="339" r:id="rId13"/>
    <p:sldId id="340" r:id="rId14"/>
    <p:sldId id="362" r:id="rId15"/>
    <p:sldId id="416" r:id="rId16"/>
    <p:sldId id="346" r:id="rId17"/>
    <p:sldId id="366" r:id="rId18"/>
    <p:sldId id="372" r:id="rId19"/>
    <p:sldId id="363" r:id="rId20"/>
    <p:sldId id="335" r:id="rId21"/>
    <p:sldId id="334" r:id="rId22"/>
    <p:sldId id="359" r:id="rId23"/>
    <p:sldId id="412" r:id="rId24"/>
    <p:sldId id="409" r:id="rId25"/>
    <p:sldId id="417" r:id="rId26"/>
    <p:sldId id="354" r:id="rId27"/>
    <p:sldId id="413" r:id="rId28"/>
    <p:sldId id="337" r:id="rId29"/>
    <p:sldId id="336" r:id="rId30"/>
    <p:sldId id="414" r:id="rId31"/>
    <p:sldId id="415" r:id="rId32"/>
    <p:sldId id="361" r:id="rId33"/>
    <p:sldId id="367" r:id="rId34"/>
    <p:sldId id="408" r:id="rId35"/>
    <p:sldId id="360" r:id="rId36"/>
    <p:sldId id="342" r:id="rId37"/>
    <p:sldId id="355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244DE8"/>
    <a:srgbClr val="24DFE8"/>
    <a:srgbClr val="00FF00"/>
    <a:srgbClr val="35451B"/>
    <a:srgbClr val="009900"/>
    <a:srgbClr val="003300"/>
    <a:srgbClr val="2B42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2629C-634A-48F5-AC1B-E8C9C6DC6C02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9AB9A-1E66-4E87-A010-1F46401DA28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7431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09AB9A-1E66-4E87-A010-1F46401DA28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09AB9A-1E66-4E87-A010-1F46401DA28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09AB9A-1E66-4E87-A010-1F46401DA281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5634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115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2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9208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7057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1102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8449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5925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3054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293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8784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53F2-11EB-4746-95CA-E1B67B99D491}" type="datetimeFigureOut">
              <a:rPr lang="ru-RU" smtClean="0"/>
              <a:pPr/>
              <a:t>03.12.2017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C9686-47E5-4491-A511-88C0281CF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187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1.jpe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3" name="Пятиугольник 2"/>
          <p:cNvSpPr/>
          <p:nvPr/>
        </p:nvSpPr>
        <p:spPr>
          <a:xfrm>
            <a:off x="251520" y="1052736"/>
            <a:ext cx="8568952" cy="50405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Уктурского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сельского поселения Комсомольского муниципального район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4674_500x451_1_1.jpg"/>
          <p:cNvPicPr>
            <a:picLocks noChangeAspect="1"/>
          </p:cNvPicPr>
          <p:nvPr/>
        </p:nvPicPr>
        <p:blipFill>
          <a:blip r:embed="rId3" cstate="print"/>
          <a:srcRect l="4883" r="4883"/>
          <a:stretch>
            <a:fillRect/>
          </a:stretch>
        </p:blipFill>
        <p:spPr>
          <a:xfrm>
            <a:off x="395536" y="1844824"/>
            <a:ext cx="3096344" cy="2880320"/>
          </a:xfrm>
          <a:prstGeom prst="rect">
            <a:avLst/>
          </a:prstGeom>
          <a:solidFill>
            <a:srgbClr val="FFF39D"/>
          </a:solidFill>
        </p:spPr>
      </p:pic>
      <p:sp>
        <p:nvSpPr>
          <p:cNvPr id="6" name="Блок-схема: несколько документов 5"/>
          <p:cNvSpPr/>
          <p:nvPr/>
        </p:nvSpPr>
        <p:spPr>
          <a:xfrm>
            <a:off x="4067944" y="1772816"/>
            <a:ext cx="4392488" cy="4608512"/>
          </a:xfrm>
          <a:prstGeom prst="flowChartMultidocumen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Home\Pictures\img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708920"/>
            <a:ext cx="3528392" cy="2880320"/>
          </a:xfrm>
          <a:prstGeom prst="rect">
            <a:avLst/>
          </a:prstGeom>
          <a:noFill/>
        </p:spPr>
      </p:pic>
      <p:sp>
        <p:nvSpPr>
          <p:cNvPr id="8" name="Стрелка вправо с вырезом 7"/>
          <p:cNvSpPr/>
          <p:nvPr/>
        </p:nvSpPr>
        <p:spPr>
          <a:xfrm>
            <a:off x="323528" y="4725144"/>
            <a:ext cx="3672408" cy="1656184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«Нет земли краше, чем Родина наша!»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16016" y="5229200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Опыт работы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Корягиной </a:t>
            </a:r>
            <a:r>
              <a:rPr lang="ru-RU" b="1" dirty="0" smtClean="0"/>
              <a:t>Т</a:t>
            </a:r>
            <a:r>
              <a:rPr lang="ru-RU" b="1" dirty="0" smtClean="0"/>
              <a:t>атьяны Александровны</a:t>
            </a:r>
          </a:p>
          <a:p>
            <a:r>
              <a:rPr lang="ru-RU" dirty="0" smtClean="0"/>
              <a:t>Воспитателя подготовительной к школе группы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3" name="Picture 2" descr="C:\Users\Home\Pictures\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43000"/>
            <a:ext cx="7368480" cy="5022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3" name="Picture 2" descr="C:\Users\Home\Pictures\im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8528496" cy="5748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3" name="Picture 2" descr="C:\Users\Home\Pictures\58c9477ba551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buratino30.ucoz.com/patriot/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08720"/>
            <a:ext cx="7743825" cy="53877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5122" name="Picture 2" descr="C:\Users\Home\Pictures\0_13ef34_b6ab1124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24744"/>
            <a:ext cx="8016552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3" name="Вертикальный свиток 2"/>
          <p:cNvSpPr/>
          <p:nvPr/>
        </p:nvSpPr>
        <p:spPr>
          <a:xfrm>
            <a:off x="-252536" y="908720"/>
            <a:ext cx="4968552" cy="554461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В ДОУ реализуется краеведческая программа: «Я живу в России»</a:t>
            </a:r>
          </a:p>
          <a:p>
            <a:pPr algn="ctr"/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 нравственно-патриотическому воспитанию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детей старшего дошкольного возраста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через приобщение к истории родной страны ( поселка, района, края) с использованием региональных особенностей родного края.</a:t>
            </a:r>
            <a:endParaRPr lang="ru-RU" sz="1400" dirty="0"/>
          </a:p>
        </p:txBody>
      </p:sp>
      <p:pic>
        <p:nvPicPr>
          <p:cNvPr id="5" name="Picture 2" descr="http://cdn.static1.rtr-vesti.ru/vh/pictures/o/123/524/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80728"/>
            <a:ext cx="2520280" cy="1512168"/>
          </a:xfrm>
          <a:prstGeom prst="rect">
            <a:avLst/>
          </a:prstGeom>
          <a:noFill/>
        </p:spPr>
      </p:pic>
      <p:sp>
        <p:nvSpPr>
          <p:cNvPr id="7" name="Вертикальный свиток 6"/>
          <p:cNvSpPr/>
          <p:nvPr/>
        </p:nvSpPr>
        <p:spPr>
          <a:xfrm>
            <a:off x="4247456" y="836712"/>
            <a:ext cx="4896544" cy="5616624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«Я живу в России» предусматривает включение основ краеведения в воспитательно-образовательный процесс.</a:t>
            </a:r>
            <a:endParaRPr lang="en-US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Цели программы: </a:t>
            </a:r>
          </a:p>
          <a:p>
            <a:endPara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lvl="0" indent="-228600">
              <a:buAutoNum type="arabicParenR"/>
            </a:pP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 личностных  основ  патриотического  самосознания  и   познавательного  интереса   старших дошкольников      через  активное  взаимодействие  с  культурно -  историческими  ценностями   родной страны,   поселка  и   края.</a:t>
            </a:r>
          </a:p>
          <a:p>
            <a:pPr marL="228600" lvl="0" indent="-228600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Формирование высоких нравственных качеств: основ духовности, гражданственности, всестороннего развития личности.</a:t>
            </a:r>
            <a:endParaRPr lang="en-US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050" b="1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Изучение проходит по БЛОКАМ:</a:t>
            </a:r>
          </a:p>
          <a:p>
            <a:pPr lvl="0"/>
            <a:r>
              <a:rPr lang="ru-RU" sz="105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«Ребенок и окружающие его люди» (моя семья, мой дом, мой детский сад, мои друзья)</a:t>
            </a:r>
          </a:p>
          <a:p>
            <a:pPr lvl="0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«Ребенок и Родина»</a:t>
            </a:r>
          </a:p>
          <a:p>
            <a:pPr marL="228600" lvl="0" indent="-228600">
              <a:buAutoNum type="arabicPeriod" startAt="3"/>
            </a:pP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«Ребенок и русская народная культура»</a:t>
            </a:r>
          </a:p>
          <a:p>
            <a:pPr marL="228600" lvl="0" indent="-228600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  «Ребенок и родная природа»</a:t>
            </a:r>
          </a:p>
          <a:p>
            <a:pPr lvl="0"/>
            <a:endPara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50" dirty="0"/>
          </a:p>
        </p:txBody>
      </p:sp>
      <p:pic>
        <p:nvPicPr>
          <p:cNvPr id="8" name="Picture 2" descr="C:\Users\Home\Desktop\фото детей\Фото10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941168"/>
            <a:ext cx="1728192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6146" name="Picture 2" descr="C:\Users\Home\Pictures\slide_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8568952" cy="5022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олна 2"/>
          <p:cNvSpPr/>
          <p:nvPr/>
        </p:nvSpPr>
        <p:spPr>
          <a:xfrm>
            <a:off x="395536" y="260648"/>
            <a:ext cx="8568952" cy="842392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Развивающая среда в группах. Центры краеведения «Я живу в России»  </a:t>
            </a:r>
          </a:p>
        </p:txBody>
      </p:sp>
      <p:sp>
        <p:nvSpPr>
          <p:cNvPr id="4" name="Загнутый угол 3"/>
          <p:cNvSpPr/>
          <p:nvPr/>
        </p:nvSpPr>
        <p:spPr>
          <a:xfrm>
            <a:off x="395536" y="980728"/>
            <a:ext cx="3024336" cy="4680520"/>
          </a:xfrm>
          <a:prstGeom prst="foldedCorner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Цели: </a:t>
            </a:r>
          </a:p>
          <a:p>
            <a:pPr algn="ctr"/>
            <a:endParaRPr lang="ru-RU" sz="1400" b="1" dirty="0" smtClean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гражданско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патриотические чувства у детей старшего дошкольного  возраста.</a:t>
            </a:r>
          </a:p>
          <a:p>
            <a:pPr algn="ctr">
              <a:buFontTx/>
              <a:buChar char="-"/>
            </a:pP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Формировать  чувство  толерантности, гордости и уважения за свою Родину и Российскую армию.</a:t>
            </a: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Объединить усилия педагогов, детей и  родителей воспитанников в сборе необходимой информации, материала. </a:t>
            </a:r>
            <a:endParaRPr lang="ru-RU" sz="1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C:\Users\Home\Desktop\фото детей\1. уголок краеведения к 23 феврал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196752"/>
            <a:ext cx="5256584" cy="4032448"/>
          </a:xfrm>
          <a:prstGeom prst="rect">
            <a:avLst/>
          </a:prstGeom>
          <a:noFill/>
        </p:spPr>
      </p:pic>
      <p:pic>
        <p:nvPicPr>
          <p:cNvPr id="6" name="Picture 3" descr="F:\все мои дипломы сертификаты\диплом за проект защитники отечеств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37516">
            <a:off x="1349338" y="4767482"/>
            <a:ext cx="1277272" cy="1872876"/>
          </a:xfrm>
          <a:prstGeom prst="rect">
            <a:avLst/>
          </a:prstGeom>
          <a:noFill/>
        </p:spPr>
      </p:pic>
      <p:sp>
        <p:nvSpPr>
          <p:cNvPr id="7" name="Блок-схема: процесс 6"/>
          <p:cNvSpPr/>
          <p:nvPr/>
        </p:nvSpPr>
        <p:spPr>
          <a:xfrm>
            <a:off x="2843808" y="6093296"/>
            <a:ext cx="2952328" cy="432048"/>
          </a:xfrm>
          <a:prstGeom prst="flowChart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Всероссийский конкурс проектов</a:t>
            </a:r>
          </a:p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Диплом 1 степени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Фото детский сад\WP_20170323_14_39_06_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7893215" cy="5130501"/>
          </a:xfrm>
          <a:prstGeom prst="rect">
            <a:avLst/>
          </a:prstGeom>
          <a:noFill/>
          <a:ln w="136525" cmpd="tri">
            <a:solidFill>
              <a:srgbClr val="00FF00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ВСЕ ФОТО\работа с неблагоп семьями\DSC046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8064896" cy="5112568"/>
          </a:xfrm>
          <a:prstGeom prst="rect">
            <a:avLst/>
          </a:prstGeom>
          <a:noFill/>
          <a:ln w="130175">
            <a:solidFill>
              <a:srgbClr val="00FF00"/>
            </a:solidFill>
          </a:ln>
        </p:spPr>
      </p:pic>
      <p:sp>
        <p:nvSpPr>
          <p:cNvPr id="4" name="Блок-схема: перфолента 3"/>
          <p:cNvSpPr/>
          <p:nvPr/>
        </p:nvSpPr>
        <p:spPr>
          <a:xfrm>
            <a:off x="251520" y="332656"/>
            <a:ext cx="8352928" cy="86409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блок. Знакомство с семейными традициями.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«Что для человека важнее на свете? Конечно семья: родители, дети»</a:t>
            </a:r>
          </a:p>
          <a:p>
            <a:pPr algn="ctr"/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Фотоколлажи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« Моя семья»</a:t>
            </a:r>
            <a:endParaRPr lang="ru-RU" sz="14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251520" y="260648"/>
            <a:ext cx="8640960" cy="1080120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Блок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Моя малая Родина. Знакомство с историей родного поселка, его достопримечательностями.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</a:rPr>
              <a:t>Проект: «Милый сердцу уголок». Экскурсии в  музей истории поселка Уктур.</a:t>
            </a:r>
          </a:p>
        </p:txBody>
      </p:sp>
      <p:pic>
        <p:nvPicPr>
          <p:cNvPr id="75777" name="Picture 1" descr="C:\Users\Home\Desktop\фото детей\DSC05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556792"/>
            <a:ext cx="2736304" cy="2160240"/>
          </a:xfrm>
          <a:prstGeom prst="rect">
            <a:avLst/>
          </a:prstGeom>
          <a:noFill/>
        </p:spPr>
      </p:pic>
      <p:pic>
        <p:nvPicPr>
          <p:cNvPr id="75778" name="Picture 2" descr="C:\Users\Home\Desktop\фото детей\DSC05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93096"/>
            <a:ext cx="2664296" cy="2304256"/>
          </a:xfrm>
          <a:prstGeom prst="rect">
            <a:avLst/>
          </a:prstGeom>
          <a:noFill/>
        </p:spPr>
      </p:pic>
      <p:pic>
        <p:nvPicPr>
          <p:cNvPr id="75779" name="Picture 3" descr="C:\Users\Home\Desktop\фото детей\кира влад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340768"/>
            <a:ext cx="2454101" cy="2132856"/>
          </a:xfrm>
          <a:prstGeom prst="rect">
            <a:avLst/>
          </a:prstGeom>
          <a:noFill/>
        </p:spPr>
      </p:pic>
      <p:pic>
        <p:nvPicPr>
          <p:cNvPr id="75780" name="Picture 4" descr="C:\Users\Home\Desktop\фото детей\коля кира люльк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711501"/>
            <a:ext cx="2347466" cy="3146499"/>
          </a:xfrm>
          <a:prstGeom prst="rect">
            <a:avLst/>
          </a:prstGeom>
          <a:noFill/>
        </p:spPr>
      </p:pic>
      <p:pic>
        <p:nvPicPr>
          <p:cNvPr id="75781" name="Picture 5" descr="C:\Users\Home\Desktop\фото детей\артем с ухватом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1196752"/>
            <a:ext cx="2236093" cy="2736304"/>
          </a:xfrm>
          <a:prstGeom prst="rect">
            <a:avLst/>
          </a:prstGeom>
          <a:noFill/>
        </p:spPr>
      </p:pic>
      <p:pic>
        <p:nvPicPr>
          <p:cNvPr id="46082" name="Picture 2" descr="C:\Users\Home\Desktop\фото детей\DSC0566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4077072"/>
            <a:ext cx="2952328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467544" y="692696"/>
            <a:ext cx="8280920" cy="864096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</a:rPr>
              <a:t> Макетирование: «Вот оно какое село мое большое»</a:t>
            </a:r>
            <a:endParaRPr lang="ru-RU" sz="14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74753" name="Picture 1" descr="C:\Users\Home\Desktop\фото детей\DSC029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6"/>
            <a:ext cx="2561605" cy="1864940"/>
          </a:xfrm>
          <a:prstGeom prst="rect">
            <a:avLst/>
          </a:prstGeom>
          <a:noFill/>
        </p:spPr>
      </p:pic>
      <p:sp>
        <p:nvSpPr>
          <p:cNvPr id="6" name="Блок-схема: процесс 5"/>
          <p:cNvSpPr/>
          <p:nvPr/>
        </p:nvSpPr>
        <p:spPr>
          <a:xfrm>
            <a:off x="179512" y="3284984"/>
            <a:ext cx="2520280" cy="504056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Наша пожарная часть</a:t>
            </a:r>
          </a:p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1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Ревнивцевых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4" name="Picture 2" descr="C:\Users\Home\Desktop\фото детей\DSC029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933056"/>
            <a:ext cx="2160240" cy="2520280"/>
          </a:xfrm>
          <a:prstGeom prst="rect">
            <a:avLst/>
          </a:prstGeom>
          <a:noFill/>
        </p:spPr>
      </p:pic>
      <p:sp>
        <p:nvSpPr>
          <p:cNvPr id="8" name="Блок-схема: процесс 7"/>
          <p:cNvSpPr/>
          <p:nvPr/>
        </p:nvSpPr>
        <p:spPr>
          <a:xfrm>
            <a:off x="251520" y="6453336"/>
            <a:ext cx="2376264" cy="404664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Котельная. Семья Терехиных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5" name="Picture 3" descr="C:\Users\Home\Desktop\фото детей\DSC0298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412776"/>
            <a:ext cx="2088232" cy="1872208"/>
          </a:xfrm>
          <a:prstGeom prst="rect">
            <a:avLst/>
          </a:prstGeom>
          <a:noFill/>
        </p:spPr>
      </p:pic>
      <p:sp>
        <p:nvSpPr>
          <p:cNvPr id="10" name="Блок-схема: процесс 9"/>
          <p:cNvSpPr/>
          <p:nvPr/>
        </p:nvSpPr>
        <p:spPr>
          <a:xfrm>
            <a:off x="2843808" y="3356992"/>
            <a:ext cx="2448272" cy="504056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 для пожилых людей.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Андреевых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6" name="Picture 4" descr="C:\Users\Home\Desktop\фото детей\DSC0298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005064"/>
            <a:ext cx="2592288" cy="2232248"/>
          </a:xfrm>
          <a:prstGeom prst="rect">
            <a:avLst/>
          </a:prstGeom>
          <a:noFill/>
        </p:spPr>
      </p:pic>
      <p:sp>
        <p:nvSpPr>
          <p:cNvPr id="12" name="Блок-схема: процесс 11"/>
          <p:cNvSpPr/>
          <p:nvPr/>
        </p:nvSpPr>
        <p:spPr>
          <a:xfrm>
            <a:off x="2843808" y="6453336"/>
            <a:ext cx="2520280" cy="288032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Больница.  Семья Наумовых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7" name="Picture 5" descr="C:\Users\Home\Desktop\фото детей\DSC0295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412776"/>
            <a:ext cx="2376264" cy="1800200"/>
          </a:xfrm>
          <a:prstGeom prst="rect">
            <a:avLst/>
          </a:prstGeom>
          <a:noFill/>
        </p:spPr>
      </p:pic>
      <p:sp>
        <p:nvSpPr>
          <p:cNvPr id="14" name="Блок-схема: процесс 13"/>
          <p:cNvSpPr/>
          <p:nvPr/>
        </p:nvSpPr>
        <p:spPr>
          <a:xfrm>
            <a:off x="5508104" y="3212976"/>
            <a:ext cx="2880320" cy="504056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Детская площадка «Буратино».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Кравченко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9" name="Picture 7" descr="C:\Users\Home\Desktop\фото детей\DSC0304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3717032"/>
            <a:ext cx="2448272" cy="2448272"/>
          </a:xfrm>
          <a:prstGeom prst="rect">
            <a:avLst/>
          </a:prstGeom>
          <a:noFill/>
        </p:spPr>
      </p:pic>
      <p:sp>
        <p:nvSpPr>
          <p:cNvPr id="18" name="Блок-схема: процесс 17"/>
          <p:cNvSpPr/>
          <p:nvPr/>
        </p:nvSpPr>
        <p:spPr>
          <a:xfrm>
            <a:off x="5724128" y="6165304"/>
            <a:ext cx="3096344" cy="540640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городок .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Сутуриных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539552" y="404664"/>
            <a:ext cx="6912768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 Black" pitchFamily="34" charset="0"/>
              </a:rPr>
              <a:t>Художественно-эстетическое развитие</a:t>
            </a:r>
            <a:endParaRPr lang="ru-RU" sz="1400" dirty="0">
              <a:latin typeface="Arial Black" pitchFamily="34" charset="0"/>
            </a:endParaRPr>
          </a:p>
        </p:txBody>
      </p:sp>
      <p:sp>
        <p:nvSpPr>
          <p:cNvPr id="19" name="Блок-схема: процесс 18"/>
          <p:cNvSpPr/>
          <p:nvPr/>
        </p:nvSpPr>
        <p:spPr>
          <a:xfrm>
            <a:off x="0" y="3284984"/>
            <a:ext cx="2520280" cy="504056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Наша пожарная часть</a:t>
            </a:r>
          </a:p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1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Ревнивцевых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199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фото поделок родителей 2015\DSC029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01008"/>
            <a:ext cx="3674169" cy="2756024"/>
          </a:xfrm>
          <a:prstGeom prst="rect">
            <a:avLst/>
          </a:prstGeom>
          <a:noFill/>
          <a:ln w="13335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1027" name="Picture 3" descr="F:\фото поделок родителей 2015\DSC029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32656"/>
            <a:ext cx="4034209" cy="2756024"/>
          </a:xfrm>
          <a:prstGeom prst="rect">
            <a:avLst/>
          </a:prstGeom>
          <a:noFill/>
          <a:ln w="1301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1028" name="Picture 4" descr="F:\фото поделок к проекту\DSC029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573016"/>
            <a:ext cx="3602161" cy="2684016"/>
          </a:xfrm>
          <a:prstGeom prst="rect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355976" y="270892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Обелиск Славы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5949280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Детская площадка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Топотушки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5949280"/>
            <a:ext cx="2126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Мост через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Удоми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:\Фото детский сад\WP_20170327_09_36_24_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7668344" cy="4816700"/>
          </a:xfrm>
          <a:prstGeom prst="rect">
            <a:avLst/>
          </a:prstGeom>
          <a:noFill/>
        </p:spPr>
      </p:pic>
      <p:sp>
        <p:nvSpPr>
          <p:cNvPr id="4" name="Блок-схема: перфолента 3"/>
          <p:cNvSpPr/>
          <p:nvPr/>
        </p:nvSpPr>
        <p:spPr>
          <a:xfrm>
            <a:off x="1979712" y="692696"/>
            <a:ext cx="5725144" cy="648072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Блок. Знакомство с особенностями Хабаровского края.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Круглый стол «Богатства Хабаровского края»</a:t>
            </a:r>
            <a:endParaRPr lang="ru-RU" sz="14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6083" name="Picture 3" descr="C:\Users\Home\Desktop\Новая папка\сделать проект моя малая родина\край далекий с лесами да сопками\DSC043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149080"/>
            <a:ext cx="1632181" cy="2448272"/>
          </a:xfrm>
          <a:prstGeom prst="rect">
            <a:avLst/>
          </a:prstGeom>
          <a:noFill/>
        </p:spPr>
      </p:pic>
      <p:pic>
        <p:nvPicPr>
          <p:cNvPr id="46084" name="Picture 4" descr="C:\Users\Home\Desktop\Новая папка\сделать проект моя малая родина\край далекий с лесами да сопками\DSC043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340768"/>
            <a:ext cx="2794774" cy="2709862"/>
          </a:xfrm>
          <a:prstGeom prst="rect">
            <a:avLst/>
          </a:prstGeom>
          <a:noFill/>
        </p:spPr>
      </p:pic>
      <p:sp>
        <p:nvSpPr>
          <p:cNvPr id="15" name="Стрелка вправо 14"/>
          <p:cNvSpPr/>
          <p:nvPr/>
        </p:nvSpPr>
        <p:spPr>
          <a:xfrm>
            <a:off x="971600" y="548680"/>
            <a:ext cx="6984776" cy="93610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Познавательная литература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Знакомство с писателями Дальнего востока.</a:t>
            </a:r>
            <a:endParaRPr lang="ru-RU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3074" name="Picture 2" descr="D:\Фото детский сад\WP_20170323_14_40_13_P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700808"/>
            <a:ext cx="3563888" cy="2001937"/>
          </a:xfrm>
          <a:prstGeom prst="rect">
            <a:avLst/>
          </a:prstGeom>
          <a:noFill/>
          <a:ln w="117475">
            <a:solidFill>
              <a:srgbClr val="009900"/>
            </a:solidFill>
          </a:ln>
        </p:spPr>
      </p:pic>
      <p:pic>
        <p:nvPicPr>
          <p:cNvPr id="2050" name="Picture 2" descr="C:\Users\Мой\Downloads\Макеты\аким самар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836712"/>
            <a:ext cx="1438275" cy="2752725"/>
          </a:xfrm>
          <a:prstGeom prst="rect">
            <a:avLst/>
          </a:prstGeom>
          <a:noFill/>
        </p:spPr>
      </p:pic>
      <p:pic>
        <p:nvPicPr>
          <p:cNvPr id="2052" name="Picture 4" descr="http://s.bookmix.ru/books/4/6/1/Poludnitca_Akulya_646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4149080"/>
            <a:ext cx="1849609" cy="2404493"/>
          </a:xfrm>
          <a:prstGeom prst="rect">
            <a:avLst/>
          </a:prstGeom>
          <a:noFill/>
        </p:spPr>
      </p:pic>
      <p:pic>
        <p:nvPicPr>
          <p:cNvPr id="2054" name="Picture 6" descr="http://clip2net.com/clip/m15272/1258467608-clip-22k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4169271"/>
            <a:ext cx="1975099" cy="2688729"/>
          </a:xfrm>
          <a:prstGeom prst="rect">
            <a:avLst/>
          </a:prstGeom>
          <a:noFill/>
        </p:spPr>
      </p:pic>
      <p:pic>
        <p:nvPicPr>
          <p:cNvPr id="2056" name="Picture 8" descr="http://u.livelib.ru/reader/Bookvoeshka/r/lcqf8lbv/%D0%B0%D0%B9%D0%BE%D0%B3%D0%B0-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918102"/>
            <a:ext cx="2195736" cy="2939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Фото детский сад\WP_20170323_07_41_19_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8840"/>
            <a:ext cx="5967169" cy="3351928"/>
          </a:xfrm>
          <a:prstGeom prst="rect">
            <a:avLst/>
          </a:prstGeom>
          <a:noFill/>
          <a:ln w="133350">
            <a:solidFill>
              <a:srgbClr val="009900"/>
            </a:solidFill>
          </a:ln>
        </p:spPr>
      </p:pic>
      <p:pic>
        <p:nvPicPr>
          <p:cNvPr id="5" name="Picture 3" descr="C:\Users\Home\Desktop\фото детей\27. уголок краеведен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5936" y="4005064"/>
            <a:ext cx="3008064" cy="2339727"/>
          </a:xfrm>
          <a:prstGeom prst="rect">
            <a:avLst/>
          </a:prstGeom>
          <a:noFill/>
        </p:spPr>
      </p:pic>
      <p:pic>
        <p:nvPicPr>
          <p:cNvPr id="6" name="Picture 2" descr="E:\ФОТО\фото день России\DSC018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124744"/>
            <a:ext cx="2736304" cy="2545284"/>
          </a:xfrm>
          <a:prstGeom prst="rect">
            <a:avLst/>
          </a:prstGeom>
          <a:noFill/>
        </p:spPr>
      </p:pic>
      <p:sp>
        <p:nvSpPr>
          <p:cNvPr id="8" name="Волна 7"/>
          <p:cNvSpPr/>
          <p:nvPr/>
        </p:nvSpPr>
        <p:spPr>
          <a:xfrm>
            <a:off x="611560" y="764704"/>
            <a:ext cx="4752528" cy="936104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</a:rPr>
              <a:t>4 Блок. Знакомство с Россией, ее государственными символами – ФЛАГ, ГЕРБ, ГИМН.</a:t>
            </a:r>
            <a:endParaRPr lang="ru-RU" sz="14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Documents and Settings\Admin\Рабочий стол\гос символ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9882" y="1268760"/>
            <a:ext cx="3674118" cy="2167729"/>
          </a:xfrm>
          <a:prstGeom prst="rect">
            <a:avLst/>
          </a:prstGeom>
          <a:noFill/>
        </p:spPr>
      </p:pic>
      <p:pic>
        <p:nvPicPr>
          <p:cNvPr id="4" name="Picture 2" descr="C:\Documents and Settings\Admin\Рабочий стол\патриотисеское вос\DSC080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40768"/>
            <a:ext cx="5349132" cy="4896544"/>
          </a:xfrm>
          <a:prstGeom prst="rect">
            <a:avLst/>
          </a:prstGeom>
          <a:noFill/>
          <a:ln w="1301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5" name="Волна 4"/>
          <p:cNvSpPr/>
          <p:nvPr/>
        </p:nvSpPr>
        <p:spPr>
          <a:xfrm>
            <a:off x="1979712" y="476672"/>
            <a:ext cx="4968552" cy="554360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</a:rPr>
              <a:t>Художественно-эстетическое развитие.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</a:rPr>
              <a:t>День Российского флага</a:t>
            </a:r>
            <a:endParaRPr lang="ru-RU" sz="14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dmin\Рабочий стол\патриотисеское вос\Мини-музей подготовительной групп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84784"/>
            <a:ext cx="7358114" cy="4643470"/>
          </a:xfrm>
          <a:prstGeom prst="rect">
            <a:avLst/>
          </a:prstGeom>
          <a:noFill/>
          <a:ln w="130175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Блок-схема: перфолента 3"/>
          <p:cNvSpPr/>
          <p:nvPr/>
        </p:nvSpPr>
        <p:spPr>
          <a:xfrm>
            <a:off x="1979712" y="404664"/>
            <a:ext cx="5725144" cy="936104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Мирно-патриотический месячник, посвященный дню защитника Отечества. /Выставки, коллекции, мини-музеи «Наша армия родная»</a:t>
            </a:r>
            <a:endParaRPr lang="ru-RU" sz="14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251520" y="836712"/>
            <a:ext cx="8568952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Игра-эстафета: «Богатырская наша сила»</a:t>
            </a:r>
            <a:endParaRPr lang="ru-RU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Picture 2" descr="H:\Занятие Богатыри (фото)\DSC079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56792"/>
            <a:ext cx="2952328" cy="1872208"/>
          </a:xfrm>
          <a:prstGeom prst="rect">
            <a:avLst/>
          </a:prstGeom>
          <a:noFill/>
        </p:spPr>
      </p:pic>
      <p:sp>
        <p:nvSpPr>
          <p:cNvPr id="5" name="Стрелка вправо 4"/>
          <p:cNvSpPr/>
          <p:nvPr/>
        </p:nvSpPr>
        <p:spPr>
          <a:xfrm>
            <a:off x="179512" y="6237312"/>
            <a:ext cx="3168352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Эстафета:  «Быстрый богатырь»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Home\Desktop\Занятие Богатыри (фото)\DSC079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645024"/>
            <a:ext cx="2520280" cy="2592288"/>
          </a:xfrm>
          <a:prstGeom prst="rect">
            <a:avLst/>
          </a:prstGeom>
          <a:noFill/>
        </p:spPr>
      </p:pic>
      <p:sp>
        <p:nvSpPr>
          <p:cNvPr id="8" name="Стрелка вправо 7"/>
          <p:cNvSpPr/>
          <p:nvPr/>
        </p:nvSpPr>
        <p:spPr>
          <a:xfrm>
            <a:off x="5724128" y="3501008"/>
            <a:ext cx="3096344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Эстафета: «Самый меткий богатырь» 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Home\Desktop\Занятие Богатыри (фото)\DSC08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700808"/>
            <a:ext cx="2448272" cy="2448272"/>
          </a:xfrm>
          <a:prstGeom prst="rect">
            <a:avLst/>
          </a:prstGeom>
          <a:noFill/>
        </p:spPr>
      </p:pic>
      <p:pic>
        <p:nvPicPr>
          <p:cNvPr id="10" name="Picture 3" descr="C:\Users\Home\Desktop\Занятие Богатыри (фото)\DSC080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4293096"/>
            <a:ext cx="2520280" cy="2232248"/>
          </a:xfrm>
          <a:prstGeom prst="rect">
            <a:avLst/>
          </a:prstGeom>
          <a:noFill/>
        </p:spPr>
      </p:pic>
      <p:pic>
        <p:nvPicPr>
          <p:cNvPr id="11" name="Picture 2" descr="C:\Users\Home\Desktop\Занятие Богатыри (фото)\DSC08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1340768"/>
            <a:ext cx="1944215" cy="2232248"/>
          </a:xfrm>
          <a:prstGeom prst="rect">
            <a:avLst/>
          </a:prstGeom>
          <a:noFill/>
        </p:spPr>
      </p:pic>
      <p:pic>
        <p:nvPicPr>
          <p:cNvPr id="12" name="Picture 2" descr="C:\Users\Home\Desktop\Занятие Богатыри (фото)\DSC0805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365104"/>
            <a:ext cx="1800200" cy="2160240"/>
          </a:xfrm>
          <a:prstGeom prst="rect">
            <a:avLst/>
          </a:prstGeom>
          <a:noFill/>
        </p:spPr>
      </p:pic>
      <p:sp>
        <p:nvSpPr>
          <p:cNvPr id="13" name="Блок-схема: перфолента 12"/>
          <p:cNvSpPr/>
          <p:nvPr/>
        </p:nvSpPr>
        <p:spPr>
          <a:xfrm>
            <a:off x="285720" y="857232"/>
            <a:ext cx="8568952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Игры-эстафеты: «Богатырская наша сила»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«Родина мать, умей за нее постоять»</a:t>
            </a:r>
            <a:endParaRPr lang="ru-RU" sz="16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олна 2"/>
          <p:cNvSpPr/>
          <p:nvPr/>
        </p:nvSpPr>
        <p:spPr>
          <a:xfrm>
            <a:off x="395536" y="260648"/>
            <a:ext cx="8424936" cy="698376"/>
          </a:xfrm>
          <a:prstGeom prst="wave">
            <a:avLst>
              <a:gd name="adj1" fmla="val 12500"/>
              <a:gd name="adj2" fmla="val 94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latin typeface="Arial Black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</a:rPr>
              <a:t>Социально-коммуникативное развитие</a:t>
            </a:r>
          </a:p>
          <a:p>
            <a:endParaRPr lang="ru-RU" sz="14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79512" y="3789040"/>
            <a:ext cx="3240360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Готовность к игре: строевой смотр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 descr="C:\Users\Home\Desktop\фото детей\1.Готовность к игр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3096344" cy="2376264"/>
          </a:xfrm>
          <a:prstGeom prst="rect">
            <a:avLst/>
          </a:prstGeom>
          <a:noFill/>
        </p:spPr>
      </p:pic>
      <p:pic>
        <p:nvPicPr>
          <p:cNvPr id="47107" name="Picture 3" descr="C:\Users\Home\Desktop\фото детей\4.Испытание Сбей вражеский самоле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93096"/>
            <a:ext cx="2952328" cy="2088232"/>
          </a:xfrm>
          <a:prstGeom prst="rect">
            <a:avLst/>
          </a:prstGeom>
          <a:noFill/>
        </p:spPr>
      </p:pic>
      <p:sp>
        <p:nvSpPr>
          <p:cNvPr id="7" name="Стрелка вправо 6"/>
          <p:cNvSpPr/>
          <p:nvPr/>
        </p:nvSpPr>
        <p:spPr>
          <a:xfrm>
            <a:off x="251520" y="6309320"/>
            <a:ext cx="3168352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Операция «Снайпер»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8" name="Picture 4" descr="C:\Users\Home\Desktop\фото детей\7.Станция спасательна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700808"/>
            <a:ext cx="3096344" cy="2448272"/>
          </a:xfrm>
          <a:prstGeom prst="rect">
            <a:avLst/>
          </a:prstGeom>
          <a:noFill/>
        </p:spPr>
      </p:pic>
      <p:sp>
        <p:nvSpPr>
          <p:cNvPr id="9" name="Стрелка вправо 8"/>
          <p:cNvSpPr/>
          <p:nvPr/>
        </p:nvSpPr>
        <p:spPr>
          <a:xfrm>
            <a:off x="5580112" y="4077072"/>
            <a:ext cx="3384376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Пункт перевязки: «Раненый боец»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9" name="Picture 5" descr="C:\Users\Home\Desktop\фото детей\10.Испытание Раненый боец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1484784"/>
            <a:ext cx="2232248" cy="2998266"/>
          </a:xfrm>
          <a:prstGeom prst="rect">
            <a:avLst/>
          </a:prstGeom>
          <a:noFill/>
        </p:spPr>
      </p:pic>
      <p:sp>
        <p:nvSpPr>
          <p:cNvPr id="11" name="Стрелка вправо 10"/>
          <p:cNvSpPr/>
          <p:nvPr/>
        </p:nvSpPr>
        <p:spPr>
          <a:xfrm>
            <a:off x="3347864" y="4437112"/>
            <a:ext cx="2664296" cy="48463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Станция: «Спасательная»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10" name="Picture 6" descr="C:\Users\Home\Desktop\фото детей\6.станция спасательна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509120"/>
            <a:ext cx="1504007" cy="2185367"/>
          </a:xfrm>
          <a:prstGeom prst="rect">
            <a:avLst/>
          </a:prstGeom>
          <a:noFill/>
        </p:spPr>
      </p:pic>
      <p:pic>
        <p:nvPicPr>
          <p:cNvPr id="48130" name="Picture 2" descr="C:\Users\Home\Desktop\фото детей\миша несто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4869160"/>
            <a:ext cx="1512168" cy="1988840"/>
          </a:xfrm>
          <a:prstGeom prst="rect">
            <a:avLst/>
          </a:prstGeom>
          <a:noFill/>
        </p:spPr>
      </p:pic>
      <p:sp>
        <p:nvSpPr>
          <p:cNvPr id="14" name="Пятиугольник 13"/>
          <p:cNvSpPr/>
          <p:nvPr/>
        </p:nvSpPr>
        <p:spPr>
          <a:xfrm>
            <a:off x="395536" y="1052736"/>
            <a:ext cx="7920880" cy="43204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Военно-спортивные игры: «Марш-бросок».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«В бою побывать – цену жизни узнать»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фото к 23 февраля\23февраля 2 неделя\военный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04864"/>
            <a:ext cx="4132354" cy="3768230"/>
          </a:xfrm>
          <a:prstGeom prst="rect">
            <a:avLst/>
          </a:prstGeom>
          <a:noFill/>
          <a:ln w="127000">
            <a:solidFill>
              <a:schemeClr val="accent6">
                <a:lumMod val="75000"/>
              </a:schemeClr>
            </a:solidFill>
          </a:ln>
        </p:spPr>
      </p:pic>
      <p:pic>
        <p:nvPicPr>
          <p:cNvPr id="1027" name="Picture 3" descr="D:\фото к 23 февраля\23февраля 2 неделя\DSC022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1901" y="1124744"/>
            <a:ext cx="3840427" cy="2880320"/>
          </a:xfrm>
          <a:prstGeom prst="rect">
            <a:avLst/>
          </a:prstGeom>
          <a:noFill/>
          <a:ln w="123825">
            <a:solidFill>
              <a:schemeClr val="accent1">
                <a:lumMod val="75000"/>
              </a:schemeClr>
            </a:solidFill>
          </a:ln>
        </p:spPr>
      </p:pic>
      <p:pic>
        <p:nvPicPr>
          <p:cNvPr id="1028" name="Picture 4" descr="D:\фото к 23 февраля\23февраля 2 неделя\WP_20170130_09_28_08_P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365104"/>
            <a:ext cx="3717513" cy="2088232"/>
          </a:xfrm>
          <a:prstGeom prst="rect">
            <a:avLst/>
          </a:prstGeom>
          <a:noFill/>
          <a:ln w="130175">
            <a:solidFill>
              <a:srgbClr val="FF0000"/>
            </a:solidFill>
          </a:ln>
        </p:spPr>
      </p:pic>
      <p:sp>
        <p:nvSpPr>
          <p:cNvPr id="6" name="Волна 5"/>
          <p:cNvSpPr/>
          <p:nvPr/>
        </p:nvSpPr>
        <p:spPr>
          <a:xfrm>
            <a:off x="251520" y="620688"/>
            <a:ext cx="4357718" cy="842392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«ВОЕННЫЕ БАТАЛИИ»</a:t>
            </a:r>
          </a:p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«Закон бойца –стойкость до конца»</a:t>
            </a:r>
            <a:endParaRPr lang="ru-RU" sz="16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Documents and Settings\Admin\Рабочий стол\патриотисеское вос\DSC079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268760"/>
            <a:ext cx="6696744" cy="4902157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</p:pic>
      <p:sp>
        <p:nvSpPr>
          <p:cNvPr id="4" name="Волна 3"/>
          <p:cNvSpPr/>
          <p:nvPr/>
        </p:nvSpPr>
        <p:spPr>
          <a:xfrm>
            <a:off x="1331640" y="404664"/>
            <a:ext cx="3960440" cy="698376"/>
          </a:xfrm>
          <a:prstGeom prst="wave">
            <a:avLst>
              <a:gd name="adj1" fmla="val 12500"/>
              <a:gd name="adj2" fmla="val 94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 Black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Армия дружбой сильна</a:t>
            </a:r>
          </a:p>
          <a:p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Фото детский сад\WP_20170301_11_04_26_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4573583" cy="2880320"/>
          </a:xfrm>
          <a:prstGeom prst="rect">
            <a:avLst/>
          </a:prstGeom>
          <a:noFill/>
          <a:ln w="133350" cmpd="thickThin">
            <a:solidFill>
              <a:srgbClr val="009900"/>
            </a:solidFill>
          </a:ln>
        </p:spPr>
      </p:pic>
      <p:sp>
        <p:nvSpPr>
          <p:cNvPr id="5" name="Блок-схема: перфолента 4"/>
          <p:cNvSpPr/>
          <p:nvPr/>
        </p:nvSpPr>
        <p:spPr>
          <a:xfrm>
            <a:off x="251520" y="260648"/>
            <a:ext cx="8640960" cy="792088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</a:p>
          <a:p>
            <a:pPr algn="ctr"/>
            <a:r>
              <a:rPr lang="ru-RU" sz="1100" dirty="0" smtClean="0">
                <a:solidFill>
                  <a:schemeClr val="tx1"/>
                </a:solidFill>
                <a:latin typeface="Arial Black" pitchFamily="34" charset="0"/>
              </a:rPr>
              <a:t>Экскурсии в библиотеку. «Слава тебе, солдат!»</a:t>
            </a:r>
          </a:p>
        </p:txBody>
      </p:sp>
      <p:pic>
        <p:nvPicPr>
          <p:cNvPr id="4098" name="Picture 2" descr="D:\Фото детский сад\WP_20170301_11_00_03_P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124744"/>
            <a:ext cx="3600400" cy="2376264"/>
          </a:xfrm>
          <a:prstGeom prst="rect">
            <a:avLst/>
          </a:prstGeom>
          <a:noFill/>
          <a:ln w="114300" cmpd="thinThick">
            <a:solidFill>
              <a:srgbClr val="00FF00"/>
            </a:solidFill>
          </a:ln>
        </p:spPr>
      </p:pic>
      <p:pic>
        <p:nvPicPr>
          <p:cNvPr id="4100" name="Picture 4" descr="D:\Фото детский сад\WP_20170301_11_02_14_P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3861048"/>
            <a:ext cx="3672408" cy="2376264"/>
          </a:xfrm>
          <a:prstGeom prst="rect">
            <a:avLst/>
          </a:prstGeom>
          <a:noFill/>
          <a:ln w="136525" cmpd="thinThick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Home\Desktop\DSC05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052736"/>
            <a:ext cx="4032448" cy="4821405"/>
          </a:xfrm>
          <a:prstGeom prst="rect">
            <a:avLst/>
          </a:prstGeom>
          <a:noFill/>
          <a:ln w="142875" cmpd="tri">
            <a:solidFill>
              <a:srgbClr val="FF0000"/>
            </a:solidFill>
          </a:ln>
        </p:spPr>
      </p:pic>
      <p:pic>
        <p:nvPicPr>
          <p:cNvPr id="4" name="Picture 3" descr="C:\Users\Home\Desktop\DSC055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988840"/>
            <a:ext cx="3672408" cy="4326061"/>
          </a:xfrm>
          <a:prstGeom prst="rect">
            <a:avLst/>
          </a:prstGeom>
          <a:noFill/>
          <a:ln w="149225" cmpd="tri">
            <a:solidFill>
              <a:srgbClr val="FF00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860032" y="1124744"/>
            <a:ext cx="3816424" cy="5760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Чтение художественной литературы о Родине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199" y="-171400"/>
            <a:ext cx="916819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олна 2"/>
          <p:cNvSpPr/>
          <p:nvPr/>
        </p:nvSpPr>
        <p:spPr>
          <a:xfrm>
            <a:off x="251520" y="692696"/>
            <a:ext cx="8424936" cy="554360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Arial Black" pitchFamily="34" charset="0"/>
              </a:rPr>
              <a:t>Художественно-эстетическое развитие</a:t>
            </a:r>
            <a:endParaRPr lang="ru-RU" sz="14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Picture 2" descr="F:\работы 23 февраля 2017\DSC055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340768"/>
            <a:ext cx="2160240" cy="2160240"/>
          </a:xfrm>
          <a:prstGeom prst="rect">
            <a:avLst/>
          </a:prstGeom>
          <a:noFill/>
        </p:spPr>
      </p:pic>
      <p:sp>
        <p:nvSpPr>
          <p:cNvPr id="5" name="Блок-схема: процесс 4"/>
          <p:cNvSpPr/>
          <p:nvPr/>
        </p:nvSpPr>
        <p:spPr>
          <a:xfrm>
            <a:off x="323528" y="3501008"/>
            <a:ext cx="2592288" cy="432048"/>
          </a:xfrm>
          <a:prstGeom prst="flowChart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Лепка барельеф на плоскости: «Богатыри»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Home\Desktop\фото детей\DSC022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340768"/>
            <a:ext cx="2448272" cy="2160240"/>
          </a:xfrm>
          <a:prstGeom prst="rect">
            <a:avLst/>
          </a:prstGeom>
          <a:noFill/>
        </p:spPr>
      </p:pic>
      <p:sp>
        <p:nvSpPr>
          <p:cNvPr id="7" name="Блок-схема: процесс 6"/>
          <p:cNvSpPr/>
          <p:nvPr/>
        </p:nvSpPr>
        <p:spPr>
          <a:xfrm>
            <a:off x="3275856" y="3501008"/>
            <a:ext cx="2448272" cy="504056"/>
          </a:xfrm>
          <a:prstGeom prst="flowChart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Ручной труд из бумаги: «Солдат»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F:\работы 23 февраля 2017\открытка 23 февраля\DSC057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1340768"/>
            <a:ext cx="2520280" cy="2088232"/>
          </a:xfrm>
          <a:prstGeom prst="rect">
            <a:avLst/>
          </a:prstGeom>
          <a:noFill/>
        </p:spPr>
      </p:pic>
      <p:sp>
        <p:nvSpPr>
          <p:cNvPr id="9" name="Блок-схема: процесс 8"/>
          <p:cNvSpPr/>
          <p:nvPr/>
        </p:nvSpPr>
        <p:spPr>
          <a:xfrm>
            <a:off x="6012160" y="3356992"/>
            <a:ext cx="2520280" cy="612648"/>
          </a:xfrm>
          <a:prstGeom prst="flowChart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Объемная аппликация: «Подарок папе»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 descr="C:\Users\Home\Desktop\фото детей\13.конструирование из бумаги Солдат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077072"/>
            <a:ext cx="2736304" cy="2252985"/>
          </a:xfrm>
          <a:prstGeom prst="rect">
            <a:avLst/>
          </a:prstGeom>
          <a:noFill/>
        </p:spPr>
      </p:pic>
      <p:pic>
        <p:nvPicPr>
          <p:cNvPr id="47107" name="Picture 3" descr="C:\Users\Home\Desktop\DSC0570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1" y="4149080"/>
            <a:ext cx="2520280" cy="2160240"/>
          </a:xfrm>
          <a:prstGeom prst="rect">
            <a:avLst/>
          </a:prstGeom>
          <a:noFill/>
        </p:spPr>
      </p:pic>
      <p:pic>
        <p:nvPicPr>
          <p:cNvPr id="47108" name="Picture 4" descr="C:\Users\Home\Desktop\DSC0567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077072"/>
            <a:ext cx="2880320" cy="2304256"/>
          </a:xfrm>
          <a:prstGeom prst="rect">
            <a:avLst/>
          </a:prstGeom>
          <a:noFill/>
        </p:spPr>
      </p:pic>
      <p:sp>
        <p:nvSpPr>
          <p:cNvPr id="13" name="Стрелка вправо 12"/>
          <p:cNvSpPr/>
          <p:nvPr/>
        </p:nvSpPr>
        <p:spPr>
          <a:xfrm>
            <a:off x="467544" y="5733256"/>
            <a:ext cx="2448272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Конструирование: «Танк»</a:t>
            </a:r>
            <a:endParaRPr lang="ru-RU" sz="1400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Рабочий стол\патриотисеское вос\НОД РИСОВАНИЕ ПЛАСТИЛИНО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96752"/>
            <a:ext cx="7744944" cy="4914380"/>
          </a:xfrm>
          <a:prstGeom prst="rect">
            <a:avLst/>
          </a:prstGeom>
          <a:noFill/>
          <a:ln w="146050">
            <a:solidFill>
              <a:srgbClr val="00FF00"/>
            </a:solidFill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323528" y="332656"/>
            <a:ext cx="8568952" cy="936104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 smtClean="0">
              <a:latin typeface="Arial Black" pitchFamily="34" charset="0"/>
            </a:endParaRPr>
          </a:p>
          <a:p>
            <a:pPr algn="ctr"/>
            <a:r>
              <a:rPr lang="ru-RU" sz="1100" dirty="0" smtClean="0">
                <a:solidFill>
                  <a:schemeClr val="tx1"/>
                </a:solidFill>
                <a:latin typeface="Arial Black" pitchFamily="34" charset="0"/>
              </a:rPr>
              <a:t>Художественно-эстетическое развитие </a:t>
            </a:r>
          </a:p>
          <a:p>
            <a:pPr algn="ctr"/>
            <a:r>
              <a:rPr lang="ru-RU" sz="1100" dirty="0" smtClean="0">
                <a:solidFill>
                  <a:schemeClr val="tx1"/>
                </a:solidFill>
                <a:latin typeface="Arial Black" pitchFamily="34" charset="0"/>
              </a:rPr>
              <a:t> Макетирование 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(совместная творческая  деятельность детей и родителей)</a:t>
            </a:r>
          </a:p>
        </p:txBody>
      </p:sp>
      <p:pic>
        <p:nvPicPr>
          <p:cNvPr id="47106" name="Picture 2" descr="C:\Users\Home\Desktop\фото детей\DSC045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221088"/>
            <a:ext cx="2448272" cy="2077665"/>
          </a:xfrm>
          <a:prstGeom prst="rect">
            <a:avLst/>
          </a:prstGeom>
          <a:noFill/>
        </p:spPr>
      </p:pic>
      <p:sp>
        <p:nvSpPr>
          <p:cNvPr id="5" name="Стрелка вправо 4"/>
          <p:cNvSpPr/>
          <p:nvPr/>
        </p:nvSpPr>
        <p:spPr>
          <a:xfrm>
            <a:off x="6300192" y="6237312"/>
            <a:ext cx="2232248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Васильевых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8" name="Picture 4" descr="C:\Users\Home\Desktop\фото детей\DSC045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21088"/>
            <a:ext cx="2448272" cy="1872208"/>
          </a:xfrm>
          <a:prstGeom prst="rect">
            <a:avLst/>
          </a:prstGeom>
          <a:noFill/>
        </p:spPr>
      </p:pic>
      <p:sp>
        <p:nvSpPr>
          <p:cNvPr id="9" name="Стрелка вправо 8"/>
          <p:cNvSpPr/>
          <p:nvPr/>
        </p:nvSpPr>
        <p:spPr>
          <a:xfrm>
            <a:off x="107504" y="6093296"/>
            <a:ext cx="2376264" cy="55664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Семья </a:t>
            </a:r>
            <a:r>
              <a:rPr lang="ru-RU" sz="1600" b="1" dirty="0" err="1" smtClean="0">
                <a:solidFill>
                  <a:schemeClr val="tx1"/>
                </a:solidFill>
              </a:rPr>
              <a:t>Моллекер</a:t>
            </a: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47109" name="Picture 5" descr="C:\Users\Home\Desktop\фото детей\DSC045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484784"/>
            <a:ext cx="2860749" cy="2160240"/>
          </a:xfrm>
          <a:prstGeom prst="rect">
            <a:avLst/>
          </a:prstGeom>
          <a:noFill/>
        </p:spPr>
      </p:pic>
      <p:sp>
        <p:nvSpPr>
          <p:cNvPr id="11" name="Стрелка вправо 10"/>
          <p:cNvSpPr/>
          <p:nvPr/>
        </p:nvSpPr>
        <p:spPr>
          <a:xfrm>
            <a:off x="3203848" y="3501008"/>
            <a:ext cx="2376264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Тюкиных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10" name="Picture 6" descr="C:\Users\Home\Desktop\фото детей\DSC045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412776"/>
            <a:ext cx="2230561" cy="2391097"/>
          </a:xfrm>
          <a:prstGeom prst="rect">
            <a:avLst/>
          </a:prstGeom>
          <a:noFill/>
        </p:spPr>
      </p:pic>
      <p:pic>
        <p:nvPicPr>
          <p:cNvPr id="47111" name="Picture 7" descr="C:\Users\Home\Desktop\фото детей\DSC045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077072"/>
            <a:ext cx="2783532" cy="2195835"/>
          </a:xfrm>
          <a:prstGeom prst="rect">
            <a:avLst/>
          </a:prstGeom>
          <a:noFill/>
        </p:spPr>
      </p:pic>
      <p:sp>
        <p:nvSpPr>
          <p:cNvPr id="14" name="Стрелка вправо 13"/>
          <p:cNvSpPr/>
          <p:nvPr/>
        </p:nvSpPr>
        <p:spPr>
          <a:xfrm>
            <a:off x="6156176" y="3717032"/>
            <a:ext cx="2592288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Шумиловых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3131840" y="6165304"/>
            <a:ext cx="2304256" cy="48463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Семья Богдан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ome\Desktop\фото детей\DSC055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412776"/>
            <a:ext cx="2520280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2051720" y="548680"/>
            <a:ext cx="5832648" cy="792088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Итоговое мероприятие: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 праздник «День Защитника Отечества»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«Нашей армии сыны Родине верны</a:t>
            </a:r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»</a:t>
            </a:r>
            <a:endParaRPr lang="en-US" sz="1200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ctr"/>
            <a:endParaRPr lang="ru-RU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6082" name="Picture 2" descr="C:\Users\Home\Desktop\DSC083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84784"/>
            <a:ext cx="7506516" cy="5373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Рабочий стол\патриотисеское вос\DSC00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260893"/>
            <a:ext cx="7632848" cy="4887881"/>
          </a:xfrm>
          <a:prstGeom prst="rect">
            <a:avLst/>
          </a:prstGeom>
          <a:noFill/>
          <a:ln w="152400">
            <a:solidFill>
              <a:srgbClr val="00FF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899592" y="134076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«Крепка рука у русского моряка»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Рабочий стол\патриотисеское вос\DSC082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556792"/>
            <a:ext cx="5282564" cy="3638898"/>
          </a:xfrm>
          <a:prstGeom prst="rect">
            <a:avLst/>
          </a:prstGeom>
          <a:noFill/>
          <a:ln w="146050" cmpd="thickThin">
            <a:solidFill>
              <a:srgbClr val="00B050"/>
            </a:solidFill>
          </a:ln>
        </p:spPr>
      </p:pic>
      <p:pic>
        <p:nvPicPr>
          <p:cNvPr id="4" name="Picture 4" descr="C:\Users\Home\Desktop\DSC082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7533" y="2420888"/>
            <a:ext cx="3346467" cy="3631183"/>
          </a:xfrm>
          <a:prstGeom prst="rect">
            <a:avLst/>
          </a:prstGeom>
          <a:noFill/>
        </p:spPr>
      </p:pic>
      <p:sp>
        <p:nvSpPr>
          <p:cNvPr id="5" name="Блок-схема: перфолента 4"/>
          <p:cNvSpPr/>
          <p:nvPr/>
        </p:nvSpPr>
        <p:spPr>
          <a:xfrm>
            <a:off x="1331640" y="332656"/>
            <a:ext cx="5976664" cy="936104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 smtClean="0">
              <a:latin typeface="Arial Black" pitchFamily="34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«Тяжело в учении – легко в бою»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Admin\Рабочий стол\патриотисеское вос\DSC01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5220124" cy="4766736"/>
          </a:xfrm>
          <a:prstGeom prst="rect">
            <a:avLst/>
          </a:prstGeom>
          <a:noFill/>
          <a:ln w="152400">
            <a:solidFill>
              <a:srgbClr val="00FF00"/>
            </a:solidFill>
          </a:ln>
        </p:spPr>
      </p:pic>
      <p:sp>
        <p:nvSpPr>
          <p:cNvPr id="6" name="Блок-схема: перфолента 5"/>
          <p:cNvSpPr/>
          <p:nvPr/>
        </p:nvSpPr>
        <p:spPr>
          <a:xfrm>
            <a:off x="395536" y="908720"/>
            <a:ext cx="5472608" cy="432048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itchFamily="34" charset="0"/>
              </a:rPr>
              <a:t>«Этих дней не смолкнет слава!»</a:t>
            </a:r>
            <a:endParaRPr lang="ru-RU" sz="1100" dirty="0" smtClean="0">
              <a:latin typeface="Arial Black" pitchFamily="34" charset="0"/>
            </a:endParaRPr>
          </a:p>
        </p:txBody>
      </p:sp>
      <p:pic>
        <p:nvPicPr>
          <p:cNvPr id="7170" name="Picture 2" descr="http://cdn01.ru/files/users/images/52/cc/52ccb8c7ccbb95957b741fd8902593d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429000"/>
            <a:ext cx="2304256" cy="2703661"/>
          </a:xfrm>
          <a:prstGeom prst="rect">
            <a:avLst/>
          </a:prstGeom>
          <a:noFill/>
          <a:ln w="107950">
            <a:solidFill>
              <a:schemeClr val="accent6">
                <a:lumMod val="75000"/>
              </a:schemeClr>
            </a:solidFill>
          </a:ln>
        </p:spPr>
      </p:pic>
      <p:pic>
        <p:nvPicPr>
          <p:cNvPr id="7172" name="Picture 4" descr="http://topotushka.ucoz.ru/_nw/6/337221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052736"/>
            <a:ext cx="2615233" cy="1958356"/>
          </a:xfrm>
          <a:prstGeom prst="rect">
            <a:avLst/>
          </a:prstGeom>
          <a:noFill/>
          <a:ln w="1016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Documents and Settings\Admin\Рабочий стол\патриотисеское вос\DSC067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16832"/>
            <a:ext cx="4108140" cy="3632132"/>
          </a:xfrm>
          <a:prstGeom prst="rect">
            <a:avLst/>
          </a:prstGeom>
          <a:noFill/>
          <a:ln w="76200">
            <a:solidFill>
              <a:srgbClr val="009900"/>
            </a:solidFill>
          </a:ln>
        </p:spPr>
      </p:pic>
      <p:pic>
        <p:nvPicPr>
          <p:cNvPr id="5123" name="Picture 3" descr="C:\Documents and Settings\Admin\Рабочий стол\патриотисеское вос\DSC081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643182"/>
            <a:ext cx="4286280" cy="3318327"/>
          </a:xfrm>
          <a:prstGeom prst="rect">
            <a:avLst/>
          </a:prstGeom>
          <a:noFill/>
          <a:ln w="76200">
            <a:solidFill>
              <a:srgbClr val="009900"/>
            </a:solidFill>
          </a:ln>
        </p:spPr>
      </p:pic>
      <p:sp>
        <p:nvSpPr>
          <p:cNvPr id="5" name="Блок-схема: перфолента 4"/>
          <p:cNvSpPr/>
          <p:nvPr/>
        </p:nvSpPr>
        <p:spPr>
          <a:xfrm>
            <a:off x="285720" y="857232"/>
            <a:ext cx="4143404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Совместное творчество детей и родителей. Фоторепортаж «Наш семейный герой»</a:t>
            </a:r>
            <a:endParaRPr lang="ru-RU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4500562" y="1714488"/>
            <a:ext cx="4143404" cy="504056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Картинная галерея </a:t>
            </a:r>
            <a:endParaRPr lang="ru-RU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805264"/>
            <a:ext cx="3384376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Семья Пугаченко Миши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Admin\Рабочий стол\патриотисеское вос\DSC012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428868"/>
            <a:ext cx="4714908" cy="3315949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</p:pic>
      <p:pic>
        <p:nvPicPr>
          <p:cNvPr id="4" name="Picture 2" descr="F:\ВСЕ ФОТО\9 мая 2016\DSC012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71" y="1142984"/>
            <a:ext cx="3373335" cy="2529902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</p:pic>
      <p:sp>
        <p:nvSpPr>
          <p:cNvPr id="8" name="Волна 7"/>
          <p:cNvSpPr/>
          <p:nvPr/>
        </p:nvSpPr>
        <p:spPr>
          <a:xfrm>
            <a:off x="4143372" y="1357298"/>
            <a:ext cx="4357718" cy="554360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Акция  «Обелиск Славы»</a:t>
            </a:r>
            <a:endParaRPr lang="ru-RU" sz="16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9" name="Picture 2" descr="C:\Documents and Settings\Admin\Рабочий стол\патриотисеское вос\DSC012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857628"/>
            <a:ext cx="3000396" cy="2776889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12776"/>
            <a:ext cx="7848872" cy="5026519"/>
          </a:xfrm>
          <a:prstGeom prst="rect">
            <a:avLst/>
          </a:prstGeom>
          <a:noFill/>
          <a:ln w="146050">
            <a:solidFill>
              <a:srgbClr val="99FF99"/>
            </a:solidFill>
            <a:miter lim="800000"/>
            <a:headEnd/>
            <a:tailEnd/>
          </a:ln>
          <a:effectLst/>
        </p:spPr>
      </p:pic>
      <p:sp>
        <p:nvSpPr>
          <p:cNvPr id="4" name="Волна 3"/>
          <p:cNvSpPr/>
          <p:nvPr/>
        </p:nvSpPr>
        <p:spPr>
          <a:xfrm>
            <a:off x="2411760" y="620688"/>
            <a:ext cx="4608512" cy="720080"/>
          </a:xfrm>
          <a:prstGeom prst="wav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«Песня тоже в бой ходила»</a:t>
            </a:r>
          </a:p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Праздник «День Победы»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26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8131" name="Picture 3" descr="C:\Users\Home\Desktop\фото детей\DSC053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04664"/>
            <a:ext cx="2304256" cy="3312368"/>
          </a:xfrm>
          <a:prstGeom prst="rect">
            <a:avLst/>
          </a:prstGeom>
          <a:noFill/>
        </p:spPr>
      </p:pic>
      <p:pic>
        <p:nvPicPr>
          <p:cNvPr id="48132" name="Picture 4" descr="F:\дипломы детей 2015\фото дети с дипломами\дети дипломы ПДД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924944"/>
            <a:ext cx="4209834" cy="3384376"/>
          </a:xfrm>
          <a:prstGeom prst="rect">
            <a:avLst/>
          </a:prstGeom>
          <a:noFill/>
        </p:spPr>
      </p:pic>
      <p:pic>
        <p:nvPicPr>
          <p:cNvPr id="48130" name="Picture 2" descr="F:\дипломы детей 2015\Фото11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789040"/>
            <a:ext cx="3585641" cy="2880320"/>
          </a:xfrm>
          <a:prstGeom prst="rect">
            <a:avLst/>
          </a:prstGeom>
          <a:noFill/>
        </p:spPr>
      </p:pic>
      <p:sp>
        <p:nvSpPr>
          <p:cNvPr id="7" name="Стрелка вправо 6"/>
          <p:cNvSpPr/>
          <p:nvPr/>
        </p:nvSpPr>
        <p:spPr>
          <a:xfrm>
            <a:off x="251520" y="1052736"/>
            <a:ext cx="5040560" cy="1492744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Участие дошкольников в олимпиадах, викторинах патриотического направления</a:t>
            </a:r>
            <a:endParaRPr lang="ru-RU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15884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1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Home\Pictures\img8всем творческих успехов в работ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96752"/>
            <a:ext cx="8488040" cy="5280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3399</TotalTime>
  <Words>582</Words>
  <Application>Microsoft Office PowerPoint</Application>
  <PresentationFormat>Экран (4:3)</PresentationFormat>
  <Paragraphs>110</Paragraphs>
  <Slides>37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Мой</cp:lastModifiedBy>
  <cp:revision>414</cp:revision>
  <dcterms:created xsi:type="dcterms:W3CDTF">2017-01-16T15:45:52Z</dcterms:created>
  <dcterms:modified xsi:type="dcterms:W3CDTF">2017-12-03T06:08:46Z</dcterms:modified>
</cp:coreProperties>
</file>