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84" r:id="rId1"/>
  </p:sldMasterIdLst>
  <p:sldIdLst>
    <p:sldId id="256" r:id="rId2"/>
    <p:sldId id="257" r:id="rId3"/>
    <p:sldId id="258" r:id="rId4"/>
    <p:sldId id="263" r:id="rId5"/>
    <p:sldId id="264" r:id="rId6"/>
    <p:sldId id="265" r:id="rId7"/>
    <p:sldId id="262" r:id="rId8"/>
    <p:sldId id="26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1563F6F-28E3-4648-A853-AFB62E54E878}" type="datetimeFigureOut">
              <a:rPr lang="ru-RU" smtClean="0"/>
              <a:pPr/>
              <a:t>23.09.2013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AB97179-D6F5-47AE-A660-BA361C03D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1563F6F-28E3-4648-A853-AFB62E54E878}" type="datetimeFigureOut">
              <a:rPr lang="ru-RU" smtClean="0"/>
              <a:pPr/>
              <a:t>23.09.2013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AB97179-D6F5-47AE-A660-BA361C03D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1563F6F-28E3-4648-A853-AFB62E54E878}" type="datetimeFigureOut">
              <a:rPr lang="ru-RU" smtClean="0"/>
              <a:pPr/>
              <a:t>23.09.2013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AB97179-D6F5-47AE-A660-BA361C03D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63F6F-28E3-4648-A853-AFB62E54E878}" type="datetimeFigureOut">
              <a:rPr lang="ru-RU" smtClean="0"/>
              <a:pPr/>
              <a:t>23.09.2013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7179-D6F5-47AE-A660-BA361C03D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63F6F-28E3-4648-A853-AFB62E54E878}" type="datetimeFigureOut">
              <a:rPr lang="ru-RU" smtClean="0"/>
              <a:pPr/>
              <a:t>23.09.2013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7179-D6F5-47AE-A660-BA361C03D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1563F6F-28E3-4648-A853-AFB62E54E878}" type="datetimeFigureOut">
              <a:rPr lang="ru-RU" smtClean="0"/>
              <a:pPr/>
              <a:t>23.09.2013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AB97179-D6F5-47AE-A660-BA361C03D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63F6F-28E3-4648-A853-AFB62E54E878}" type="datetimeFigureOut">
              <a:rPr lang="ru-RU" smtClean="0"/>
              <a:pPr/>
              <a:t>23.09.2013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7179-D6F5-47AE-A660-BA361C03D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1563F6F-28E3-4648-A853-AFB62E54E878}" type="datetimeFigureOut">
              <a:rPr lang="ru-RU" smtClean="0"/>
              <a:pPr/>
              <a:t>23.09.2013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AB97179-D6F5-47AE-A660-BA361C03D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1563F6F-28E3-4648-A853-AFB62E54E878}" type="datetimeFigureOut">
              <a:rPr lang="ru-RU" smtClean="0"/>
              <a:pPr/>
              <a:t>23.09.2013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AB97179-D6F5-47AE-A660-BA361C03DB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63F6F-28E3-4648-A853-AFB62E54E878}" type="datetimeFigureOut">
              <a:rPr lang="ru-RU" smtClean="0"/>
              <a:pPr/>
              <a:t>23.09.2013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7179-D6F5-47AE-A660-BA361C03D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63F6F-28E3-4648-A853-AFB62E54E878}" type="datetimeFigureOut">
              <a:rPr lang="ru-RU" smtClean="0"/>
              <a:pPr/>
              <a:t>23.09.2013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97179-D6F5-47AE-A660-BA361C03D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1563F6F-28E3-4648-A853-AFB62E54E878}" type="datetimeFigureOut">
              <a:rPr lang="ru-RU" smtClean="0"/>
              <a:pPr/>
              <a:t>23.09.2013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AB97179-D6F5-47AE-A660-BA361C03DB2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1763688" y="428929"/>
            <a:ext cx="738031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МИНИСТЕРСТВО НАУКИ И ОБРАЗОВАНИЯ САХАЛИНСКОЙ ОБЛАСТИ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ГБОУ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ДПО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«ИНСТИТУТ РАЗВИТИЯ ОБРАЗОВАНИЯ САХАЛИНСКОЙ ОБЛАСТИ»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КАФЕДРА ФИЛОЛОГИЧЕСКОГО ОБРАЗОВАНИЯ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1691680" y="1844500"/>
            <a:ext cx="745232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Ларькина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Инесса Витальевна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слушатель 2 курса программы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профессиональной переподготовке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Очно-заочная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форма обучения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1691680" y="3252111"/>
            <a:ext cx="745232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ДИФФЕРИНЦИРОВАННЫЙ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ПОДХОД В ОБУЧЕНИИ ЛЕКСИКЕ НА УРОКАХ ИНОСТРАННОГО ЯЗЫКА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Курсовая работа по направлению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«Иностранный язык»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1691680" y="4735026"/>
            <a:ext cx="74523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Южно-Сахалинск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2013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0" y="-154513"/>
            <a:ext cx="9144000" cy="7104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000" algn="just">
              <a:lnSpc>
                <a:spcPct val="150000"/>
              </a:lnSpc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Цель </a:t>
            </a:r>
            <a:r>
              <a:rPr lang="ru-RU" b="1" i="1" dirty="0" smtClean="0">
                <a:latin typeface="Arial" pitchFamily="34" charset="0"/>
                <a:cs typeface="Arial" pitchFamily="34" charset="0"/>
              </a:rPr>
              <a:t>данной работы 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состоит в анализе особенностей обучения лексике в условиях дифференцированного подхода как средства повышения эффективности усвоения иноязычной лексики.</a:t>
            </a:r>
          </a:p>
          <a:p>
            <a:pPr indent="450000" algn="just">
              <a:lnSpc>
                <a:spcPct val="150000"/>
              </a:lnSpc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Исходя из объекта, предмета и поставленной цели в работе предполагается решение </a:t>
            </a:r>
            <a:r>
              <a:rPr lang="ru-RU" b="1" i="1" dirty="0" smtClean="0">
                <a:latin typeface="Arial" pitchFamily="34" charset="0"/>
                <a:cs typeface="Arial" pitchFamily="34" charset="0"/>
              </a:rPr>
              <a:t>следующих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задач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lvl="0" indent="4500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Дать определение понятию дифференциации;</a:t>
            </a:r>
          </a:p>
          <a:p>
            <a:pPr lvl="0" indent="4500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Рассмотреть классификацию форм дифференцированного обучения;</a:t>
            </a:r>
          </a:p>
          <a:p>
            <a:pPr lvl="0" indent="4500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Определить особенности обучения иностранному языку в условиях реализации дифференцированного подхода;</a:t>
            </a:r>
          </a:p>
          <a:p>
            <a:pPr lvl="0" indent="4500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Описать лингвистические особенности лексической стороны иноязычной речи;</a:t>
            </a:r>
          </a:p>
          <a:p>
            <a:pPr lvl="0" indent="4500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Изучить психологические особенности обучения лексической стороне иноязычной речи;</a:t>
            </a:r>
          </a:p>
          <a:p>
            <a:pPr lvl="0" indent="4500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Рассмотреть этапы формирования лексических навыков;</a:t>
            </a:r>
          </a:p>
          <a:p>
            <a:pPr lvl="0" indent="4500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Описать способы и приемы </a:t>
            </a:r>
            <a:r>
              <a:rPr lang="ru-RU" i="1" dirty="0" err="1" smtClean="0">
                <a:latin typeface="Arial" pitchFamily="34" charset="0"/>
                <a:cs typeface="Arial" pitchFamily="34" charset="0"/>
              </a:rPr>
              <a:t>семантизации</a:t>
            </a:r>
            <a:r>
              <a:rPr lang="ru-RU" i="1" dirty="0" smtClean="0">
                <a:latin typeface="Arial" pitchFamily="34" charset="0"/>
                <a:cs typeface="Arial" pitchFamily="34" charset="0"/>
              </a:rPr>
              <a:t> лексических единиц;</a:t>
            </a:r>
          </a:p>
          <a:p>
            <a:pPr lvl="0" indent="4500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ru-RU" i="1" dirty="0" smtClean="0">
                <a:latin typeface="Arial" pitchFamily="34" charset="0"/>
                <a:cs typeface="Arial" pitchFamily="34" charset="0"/>
              </a:rPr>
              <a:t>Проанализировать условия формирования лексических понятий с точки зрения дифференцированного подхода в обучении иноязычной лексике.</a:t>
            </a:r>
            <a:endParaRPr lang="ru-RU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-80898"/>
            <a:ext cx="8100392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Ц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ель дифференциации процесса обучения — обеспечить каждому ученику условия для максимального развития его способностей, склонностей, удовлетворения познавательных потребностей и интересов в процессе усвоения им содержания общего образования.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2063739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31775" algn="l"/>
                <a:tab pos="457200" algn="l"/>
              </a:tabLst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понимании дифференциации можно выделить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три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основных аспекта: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31775" algn="l"/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учет индивидуальных особенностей учащихся;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31775" algn="l"/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группирование учеников на основании этих особенностей;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31775" algn="l"/>
                <a:tab pos="45720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вариативность учебного процесса в группах.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4094978"/>
            <a:ext cx="91440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од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дифференциацией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понимается способ организации учебного процесса, при котором учитываются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индивидуально-типологические особенности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личности (способности, интересы, склонности, особенности интеллектуальной деятельности и т. д.). Дифференциация характеризуется созданием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групп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учащихся, в которых элементы дидактической системы (цели, содержание, методы, формы, результаты</a:t>
            </a:r>
            <a:r>
              <a:rPr kumimoji="0" lang="ru-RU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различаются.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620688"/>
            <a:ext cx="86764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>
              <a:lnSpc>
                <a:spcPct val="150000"/>
              </a:lnSpc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Содержание дифференциации обучения — это специально организованный учебный процесс для определенной группы учащихся.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2420888"/>
            <a:ext cx="874846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>
              <a:lnSpc>
                <a:spcPct val="150000"/>
              </a:lnSpc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Личностно-ориентированное обучение предполагает построение индивидуальных образовательных траекторий с учетом субъектного опыта индивида, его предпочтений и ценностей, актуализацию личностных функций учащегося в процессе обучения.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60648"/>
            <a:ext cx="8568952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>
              <a:lnSpc>
                <a:spcPct val="150000"/>
              </a:lnSpc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Традиционно выделяются следующие виды дифференцированного обучения: по общим и специальным способностям, по интересам, склонностям, по проектируемой профессии.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2125463"/>
            <a:ext cx="9144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7188" algn="l"/>
              </a:tabLst>
            </a:pPr>
            <a:r>
              <a:rPr lang="ru-RU" sz="20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сновные варианты осуществления дифференцированного подхода в обучении непосредственно иностранному языку: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5718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дифференцированная сложность задания - одинаковые условия его выполнения для всех учеников - одинаковые формы контроля за его выполнением;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357188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дифференцированная сложность задания - дифференцированные условия его выполнения - дифференцированный контроль;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4420115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Основной задачей дифференцированного подхода в обучении иностранному языку является удовлетворение познавательных потребностей и сильных, и слабых учащихся с учетом их индивидуальной подго­товленности, индивидуальных качеств каждого.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88640"/>
            <a:ext cx="914400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>
              <a:lnSpc>
                <a:spcPct val="150000"/>
              </a:lnSpc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Синтагматические связи — это уровень линейного развёртывания, уровень синтагмы, соединения слов в словосочетании и предложении. </a:t>
            </a:r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1268760"/>
            <a:ext cx="8820472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>
              <a:lnSpc>
                <a:spcPct val="150000"/>
              </a:lnSpc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Парадигматические связи непосредственно связаны с различными уровнями грамматических, фонетических и других парадигм (например, парадигма образования множественного числа существительных, чтения гласных в различных типах слогов и т. д.)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3212976"/>
            <a:ext cx="8496944" cy="1420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>
              <a:lnSpc>
                <a:spcPct val="150000"/>
              </a:lnSpc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Формирование любых навыков, в том числе и лексических, проходит в три основных этапа: ознакомление, тренировку и практику.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4653136"/>
            <a:ext cx="8568952" cy="1420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000" algn="just">
              <a:lnSpc>
                <a:spcPct val="150000"/>
              </a:lnSpc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Существует два основных вида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семантизации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беспереводные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и переводные способы </a:t>
            </a:r>
            <a:r>
              <a:rPr lang="ru-RU" sz="2000" dirty="0" err="1" smtClean="0">
                <a:latin typeface="Arial" pitchFamily="34" charset="0"/>
                <a:cs typeface="Arial" pitchFamily="34" charset="0"/>
              </a:rPr>
              <a:t>семантизации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– каждый из которых имеет свои особенности, достоинства и недостатки.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0-tub-ru.yandex.net/i?id=29059370-00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4941168"/>
            <a:ext cx="3786182" cy="1916832"/>
          </a:xfrm>
          <a:prstGeom prst="rect">
            <a:avLst/>
          </a:prstGeom>
          <a:noFill/>
        </p:spPr>
      </p:pic>
      <p:sp>
        <p:nvSpPr>
          <p:cNvPr id="56321" name="Rectangle 1"/>
          <p:cNvSpPr>
            <a:spLocks noChangeArrowheads="1"/>
          </p:cNvSpPr>
          <p:nvPr/>
        </p:nvSpPr>
        <p:spPr bwMode="auto">
          <a:xfrm>
            <a:off x="0" y="-33147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Заключение</a:t>
            </a:r>
          </a:p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276278"/>
            <a:ext cx="9144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000" algn="just">
              <a:lnSpc>
                <a:spcPct val="150000"/>
              </a:lnSpc>
            </a:pPr>
            <a:r>
              <a:rPr lang="ru-RU" sz="2000" dirty="0" smtClean="0"/>
              <a:t>Итак, можно сделать вывод, что выделяют следующие условия реализации индивидуально-дифференцированного подхода к учащимся при формировании лексических понятий: 1) выявление и предупреждение трудностей лексических понятий учащихся; 2) создание национально-культурных представлений о семантическом содержании иноязычных слов; 3) дифференцированное применение </a:t>
            </a:r>
            <a:r>
              <a:rPr lang="ru-RU" sz="2000" dirty="0" err="1" smtClean="0"/>
              <a:t>беспереводных</a:t>
            </a:r>
            <a:r>
              <a:rPr lang="ru-RU" sz="2000" dirty="0" smtClean="0"/>
              <a:t> и переводных способов </a:t>
            </a:r>
            <a:r>
              <a:rPr lang="ru-RU" sz="2000" dirty="0" err="1" smtClean="0"/>
              <a:t>семантизации</a:t>
            </a:r>
            <a:r>
              <a:rPr lang="ru-RU" sz="2000" dirty="0" smtClean="0"/>
              <a:t> лексики; 4) деление учащихся на учебные группы, выбор форм. Методов, средств обучения осуществляется с учетом индивидуальных особенностей усвоение лексических понятий учащимися (тип мышления, память, стиль учебной деятельности).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2" name="Picture 18" descr="http://im5-tub-ru.yandex.net/i?id=234406824-63-72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0" y="2214554"/>
            <a:ext cx="874846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8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СПАСИБО ЗА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8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8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ВНИМАНИЕ!</a:t>
            </a:r>
            <a:r>
              <a:rPr kumimoji="0" lang="ru-RU" sz="8800" b="1" i="0" u="none" strike="noStrike" cap="all" normalizeH="0" baseline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</a:t>
            </a:r>
            <a:endParaRPr kumimoji="0" lang="ru-RU" sz="8800" b="1" i="0" u="none" strike="noStrike" cap="all" normalizeH="0" baseline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212</TotalTime>
  <Words>585</Words>
  <Application>Microsoft Office PowerPoint</Application>
  <PresentationFormat>Экран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1</cp:lastModifiedBy>
  <cp:revision>24</cp:revision>
  <dcterms:created xsi:type="dcterms:W3CDTF">2013-09-20T08:37:01Z</dcterms:created>
  <dcterms:modified xsi:type="dcterms:W3CDTF">2013-09-23T12:38:14Z</dcterms:modified>
</cp:coreProperties>
</file>