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6" r:id="rId5"/>
    <p:sldId id="268" r:id="rId6"/>
    <p:sldId id="269" r:id="rId7"/>
    <p:sldId id="275" r:id="rId8"/>
    <p:sldId id="270" r:id="rId9"/>
    <p:sldId id="278" r:id="rId10"/>
    <p:sldId id="271" r:id="rId11"/>
    <p:sldId id="274" r:id="rId12"/>
    <p:sldId id="277" r:id="rId13"/>
    <p:sldId id="26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EA49F19E-1AF6-48F6-9E4A-8B9FE625E844}">
          <p14:sldIdLst>
            <p14:sldId id="256"/>
            <p14:sldId id="257"/>
            <p14:sldId id="258"/>
            <p14:sldId id="276"/>
            <p14:sldId id="268"/>
            <p14:sldId id="269"/>
          </p14:sldIdLst>
        </p14:section>
        <p14:section name="Раздел без заголовка" id="{46223775-4438-45D4-8D66-FBBE8196C593}">
          <p14:sldIdLst>
            <p14:sldId id="275"/>
            <p14:sldId id="270"/>
            <p14:sldId id="272"/>
            <p14:sldId id="273"/>
            <p14:sldId id="271"/>
            <p14:sldId id="274"/>
            <p14:sldId id="277"/>
            <p14:sldId id="26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108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695CF2A-47BB-41F3-BB0E-DFF96892DCA9}" type="datetimeFigureOut">
              <a:rPr lang="ru-RU" smtClean="0"/>
              <a:pPr/>
              <a:t>29.03.2017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D8E310B-0A2E-4E72-AC12-AB4B410FD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75" t="23391" r="3116"/>
          <a:stretch/>
        </p:blipFill>
        <p:spPr>
          <a:xfrm>
            <a:off x="20" y="0"/>
            <a:ext cx="12191980" cy="6857990"/>
          </a:xfrm>
          <a:prstGeom prst="rect">
            <a:avLst/>
          </a:prstGeom>
        </p:spPr>
      </p:pic>
      <p:sp>
        <p:nvSpPr>
          <p:cNvPr id="11" name="Rectangle 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251489"/>
            <a:ext cx="12188824" cy="2077327"/>
          </a:xfrm>
          <a:prstGeom prst="rect">
            <a:avLst/>
          </a:prstGeom>
          <a:solidFill>
            <a:schemeClr val="bg2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8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 bwMode="white">
          <a:xfrm>
            <a:off x="0" y="4126832"/>
            <a:ext cx="12188824" cy="0"/>
          </a:xfrm>
          <a:prstGeom prst="line">
            <a:avLst/>
          </a:prstGeom>
          <a:ln w="50800">
            <a:solidFill>
              <a:schemeClr val="bg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 bwMode="white">
          <a:xfrm>
            <a:off x="0" y="6448927"/>
            <a:ext cx="12188824" cy="0"/>
          </a:xfrm>
          <a:prstGeom prst="line">
            <a:avLst/>
          </a:prstGeom>
          <a:ln w="50800">
            <a:solidFill>
              <a:schemeClr val="bg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83604" y="4043363"/>
            <a:ext cx="8579402" cy="1901479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C00000"/>
                </a:solidFill>
              </a:rPr>
              <a:t>СОДЕЙСТВИЕ В СОЗДАНИИ КАДРОВОГО ПОТЕНЦИАЛА УЧИТЕЛЕЙ, МЕТОДИСТОВ, АДМИНИСТРАТОРОВ ОБРАЗОВАТЕЛЬНЫХ ОРГАНИЗАЦИЙ В ОБЛАСТИ ФИНАНСОВОЙ ГРАМОТНОСТИ, А ТАКЖЕ ЭФФЕКТИВНОЙ ИНФРАСТРУКТУРЫ ПО ПОДДЕРЖКЕ ИХ ДЕЯТЕЛЬНОСТИ ПО РАСПРОСТРАНЕНИЮ ФИНАНСОВОЙ ГРАМОТНОСТИ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5147354" y="3453197"/>
            <a:ext cx="8579402" cy="55492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31/03/2017 </a:t>
            </a:r>
            <a:r>
              <a:rPr lang="ru-RU" sz="2800" b="1" dirty="0" smtClean="0">
                <a:solidFill>
                  <a:srgbClr val="C00000"/>
                </a:solidFill>
              </a:rPr>
              <a:t>год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614" y="4375772"/>
            <a:ext cx="899795" cy="899795"/>
          </a:xfrm>
          <a:prstGeom prst="rect">
            <a:avLst/>
          </a:prstGeom>
        </p:spPr>
      </p:pic>
      <p:pic>
        <p:nvPicPr>
          <p:cNvPr id="14" name="Рисунок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5334" y="4453878"/>
            <a:ext cx="1016206" cy="781964"/>
          </a:xfrm>
          <a:prstGeom prst="rect">
            <a:avLst/>
          </a:prstGeom>
        </p:spPr>
      </p:pic>
      <p:pic>
        <p:nvPicPr>
          <p:cNvPr id="15" name="Рисунок 1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136" y="5567398"/>
            <a:ext cx="2036404" cy="597354"/>
          </a:xfrm>
          <a:prstGeom prst="rect">
            <a:avLst/>
          </a:prstGeom>
        </p:spPr>
      </p:pic>
      <p:pic>
        <p:nvPicPr>
          <p:cNvPr id="7170" name="Picture 2" descr="C:\Users\User\Desktop\6525418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72173" y="-420624"/>
            <a:ext cx="7157022" cy="20218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7405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820" y="447869"/>
            <a:ext cx="10935477" cy="88087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Команда </a:t>
            </a:r>
            <a:r>
              <a:rPr lang="ru-RU" sz="5400" b="1" dirty="0">
                <a:solidFill>
                  <a:srgbClr val="C00000"/>
                </a:solidFill>
              </a:rPr>
              <a:t>проекта:</a:t>
            </a:r>
            <a:endParaRPr lang="ru-RU" sz="5400" b="1" dirty="0">
              <a:solidFill>
                <a:srgbClr val="C00000"/>
              </a:solidFill>
              <a:latin typeface="Decorlz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27698" y="1544764"/>
            <a:ext cx="10911840" cy="418795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Учитель истории и обществознания МАОУ «БСОШ № 96»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   п. Белоярский 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Томилова Елена Павловна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Учитель истории и обществознания МАОУ «СОШ № 24»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   п. Кедровое </a:t>
            </a:r>
            <a:r>
              <a:rPr lang="ru-RU" b="1" i="1" u="sng" dirty="0" err="1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Дорохина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 Галина Васильевна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Заместитель директора по правовому воспитанию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   МАОУ «СОШ № 24» п. Кедровое 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Кирьянова Ирина Сергеевна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Воспитатель ГКУ «СРЦН г. Североуральска» </a:t>
            </a:r>
            <a:r>
              <a:rPr lang="ru-RU" b="1" i="1" u="sng" dirty="0" err="1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Былкова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 Лариса Владимировна  </a:t>
            </a:r>
          </a:p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Социальный педагог ГКУ «СРЦН г. Североуральска» </a:t>
            </a:r>
            <a:r>
              <a:rPr lang="ru-RU" b="1" i="1" u="sng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Орлова Наталья Николаевна</a:t>
            </a:r>
            <a:endParaRPr lang="ru-RU" b="1" i="1" u="sng" dirty="0">
              <a:solidFill>
                <a:schemeClr val="accent3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6146" name="Picture 2" descr="C:\Users\User\Desktop\meet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57775">
            <a:off x="7925722" y="429540"/>
            <a:ext cx="3635584" cy="761173"/>
          </a:xfrm>
          <a:prstGeom prst="rect">
            <a:avLst/>
          </a:prstGeom>
          <a:noFill/>
        </p:spPr>
      </p:pic>
      <p:pic>
        <p:nvPicPr>
          <p:cNvPr id="6147" name="Picture 3" descr="C:\Users\User\Desktop\91461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7772" y="4781550"/>
            <a:ext cx="5210175" cy="2076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784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504" y="541176"/>
            <a:ext cx="11009376" cy="156296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b="1" u="sng" dirty="0">
                <a:solidFill>
                  <a:srgbClr val="C00000"/>
                </a:solidFill>
              </a:rPr>
              <a:t>Тема</a:t>
            </a:r>
            <a:r>
              <a:rPr lang="ru-RU" sz="4400" b="1" dirty="0">
                <a:solidFill>
                  <a:srgbClr val="C00000"/>
                </a:solidFill>
              </a:rPr>
              <a:t> итоговой аттестационной работы (</a:t>
            </a:r>
            <a:r>
              <a:rPr lang="ru-RU" sz="4400" b="1" dirty="0" smtClean="0">
                <a:solidFill>
                  <a:srgbClr val="C00000"/>
                </a:solidFill>
              </a:rPr>
              <a:t>проекта)</a:t>
            </a:r>
            <a:r>
              <a:rPr lang="ru-RU" sz="4400" b="1" dirty="0">
                <a:solidFill>
                  <a:srgbClr val="C00000"/>
                </a:solidFill>
              </a:rPr>
              <a:t>	</a:t>
            </a: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585216" y="4624753"/>
            <a:ext cx="11073384" cy="1922351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3200" b="1" i="1" dirty="0">
                <a:solidFill>
                  <a:schemeClr val="accent3">
                    <a:lumMod val="75000"/>
                  </a:schemeClr>
                </a:solidFill>
              </a:rPr>
              <a:t>Методическая разработка </a:t>
            </a:r>
            <a:r>
              <a:rPr lang="ru-RU" sz="3200" b="1" i="1" dirty="0" smtClean="0">
                <a:solidFill>
                  <a:schemeClr val="accent3">
                    <a:lumMod val="75000"/>
                  </a:schemeClr>
                </a:solidFill>
              </a:rPr>
              <a:t>(внеурочного </a:t>
            </a:r>
            <a:r>
              <a:rPr lang="ru-RU" sz="3200" b="1" i="1" dirty="0">
                <a:solidFill>
                  <a:schemeClr val="accent3">
                    <a:lumMod val="75000"/>
                  </a:schemeClr>
                </a:solidFill>
              </a:rPr>
              <a:t>занятия, факультативного занятия, учебного проекта) по </a:t>
            </a:r>
            <a:r>
              <a:rPr lang="ru-RU" sz="3200" b="1" i="1" dirty="0" smtClean="0">
                <a:solidFill>
                  <a:schemeClr val="accent3">
                    <a:lumMod val="75000"/>
                  </a:schemeClr>
                </a:solidFill>
              </a:rPr>
              <a:t>теме: </a:t>
            </a:r>
            <a:r>
              <a:rPr lang="ru-RU" sz="3200" b="1" i="1" u="sng" dirty="0" smtClean="0">
                <a:solidFill>
                  <a:srgbClr val="C00000"/>
                </a:solidFill>
              </a:rPr>
              <a:t>Финансовая пирамида</a:t>
            </a:r>
            <a:r>
              <a:rPr lang="ru-RU" sz="3200" b="1" i="1" u="sng" dirty="0" smtClean="0">
                <a:solidFill>
                  <a:srgbClr val="C00000"/>
                </a:solidFill>
              </a:rPr>
              <a:t>: теория, признаки, пр</a:t>
            </a:r>
            <a:r>
              <a:rPr lang="ru-RU" sz="3200" b="1" i="1" u="sng" dirty="0" smtClean="0">
                <a:solidFill>
                  <a:srgbClr val="C00000"/>
                </a:solidFill>
              </a:rPr>
              <a:t>инципы.</a:t>
            </a:r>
            <a:endParaRPr lang="ru-RU" dirty="0"/>
          </a:p>
        </p:txBody>
      </p:sp>
      <p:pic>
        <p:nvPicPr>
          <p:cNvPr id="2051" name="Picture 3" descr="C:\Users\User\Desktop\анимация фп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4539" y="2127380"/>
            <a:ext cx="7203231" cy="23188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7897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446" y="0"/>
            <a:ext cx="10515600" cy="1165252"/>
          </a:xfrm>
        </p:spPr>
        <p:txBody>
          <a:bodyPr>
            <a:normAutofit fontScale="90000"/>
          </a:bodyPr>
          <a:lstStyle/>
          <a:p>
            <a:r>
              <a:rPr lang="ru-RU" sz="4800" b="1" dirty="0">
                <a:solidFill>
                  <a:srgbClr val="C00000"/>
                </a:solidFill>
              </a:rPr>
              <a:t>Общая характеристика занятия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66928" y="4742831"/>
            <a:ext cx="11082528" cy="150018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b="1" i="1" u="sng" dirty="0" smtClean="0">
                <a:solidFill>
                  <a:srgbClr val="C00000"/>
                </a:solidFill>
              </a:rPr>
              <a:t>Внеклассное мероприятие</a:t>
            </a:r>
          </a:p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Форма: деловая игра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User\Desktop\5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24" y="1287624"/>
            <a:ext cx="7049083" cy="34288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6031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930" y="448803"/>
            <a:ext cx="11048689" cy="10515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Характеристика условий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915" y="1631364"/>
            <a:ext cx="11035254" cy="4187952"/>
          </a:xfrm>
          <a:solidFill>
            <a:schemeClr val="accent6"/>
          </a:solidFill>
        </p:spPr>
        <p:txBody>
          <a:bodyPr>
            <a:normAutofit fontScale="70000" lnSpcReduction="20000"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Объект </a:t>
            </a:r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i="1" dirty="0" smtClean="0">
                <a:solidFill>
                  <a:srgbClr val="002060"/>
                </a:solidFill>
              </a:rPr>
              <a:t>общеобразовательное </a:t>
            </a:r>
            <a:r>
              <a:rPr lang="ru-RU" dirty="0" smtClean="0">
                <a:solidFill>
                  <a:srgbClr val="002060"/>
                </a:solidFill>
              </a:rPr>
              <a:t>учреждение </a:t>
            </a:r>
            <a:endParaRPr lang="ru-RU" dirty="0">
              <a:solidFill>
                <a:srgbClr val="002060"/>
              </a:solidFill>
            </a:endParaRPr>
          </a:p>
          <a:p>
            <a:pPr lvl="1"/>
            <a:endParaRPr lang="ru-RU" b="1" u="sng" dirty="0" smtClean="0">
              <a:solidFill>
                <a:srgbClr val="002060"/>
              </a:solidFill>
            </a:endParaRPr>
          </a:p>
          <a:p>
            <a:pPr lvl="1"/>
            <a:r>
              <a:rPr lang="ru-RU" b="1" u="sng" dirty="0" smtClean="0">
                <a:solidFill>
                  <a:srgbClr val="002060"/>
                </a:solidFill>
              </a:rPr>
              <a:t>Место:</a:t>
            </a:r>
            <a:r>
              <a:rPr lang="ru-RU" dirty="0" smtClean="0">
                <a:solidFill>
                  <a:srgbClr val="002060"/>
                </a:solidFill>
              </a:rPr>
              <a:t> образовательные школы, социально – реабилитационные центры для несовершеннолетних, лицеи, гимназии</a:t>
            </a:r>
            <a:endParaRPr lang="ru-RU" dirty="0">
              <a:solidFill>
                <a:srgbClr val="002060"/>
              </a:solidFill>
            </a:endParaRPr>
          </a:p>
          <a:p>
            <a:pPr lvl="1"/>
            <a:endParaRPr lang="ru-RU" b="1" u="sng" dirty="0" smtClean="0">
              <a:solidFill>
                <a:srgbClr val="002060"/>
              </a:solidFill>
            </a:endParaRPr>
          </a:p>
          <a:p>
            <a:pPr lvl="1"/>
            <a:r>
              <a:rPr lang="ru-RU" b="1" u="sng" dirty="0" smtClean="0">
                <a:solidFill>
                  <a:srgbClr val="002060"/>
                </a:solidFill>
              </a:rPr>
              <a:t>Название </a:t>
            </a:r>
            <a:r>
              <a:rPr lang="ru-RU" b="1" u="sng" dirty="0">
                <a:solidFill>
                  <a:srgbClr val="002060"/>
                </a:solidFill>
              </a:rPr>
              <a:t>образовательной </a:t>
            </a:r>
            <a:r>
              <a:rPr lang="ru-RU" b="1" u="sng" dirty="0" smtClean="0">
                <a:solidFill>
                  <a:srgbClr val="002060"/>
                </a:solidFill>
              </a:rPr>
              <a:t>организации: </a:t>
            </a:r>
            <a:r>
              <a:rPr lang="ru-RU" dirty="0" smtClean="0">
                <a:solidFill>
                  <a:srgbClr val="002060"/>
                </a:solidFill>
              </a:rPr>
              <a:t>МАОУ «БСОШ № 96», МАОУ «СОШ № 24», </a:t>
            </a:r>
          </a:p>
          <a:p>
            <a:pPr lvl="1"/>
            <a:r>
              <a:rPr lang="ru-RU" dirty="0" smtClean="0">
                <a:solidFill>
                  <a:srgbClr val="002060"/>
                </a:solidFill>
              </a:rPr>
              <a:t>ГКУ «СРЦН г. Североуральска».</a:t>
            </a:r>
            <a:endParaRPr lang="ru-RU" dirty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Участники </a:t>
            </a:r>
            <a:r>
              <a:rPr lang="ru-RU" b="1" i="1" dirty="0">
                <a:solidFill>
                  <a:srgbClr val="C00000"/>
                </a:solidFill>
              </a:rPr>
              <a:t>проекта: </a:t>
            </a:r>
          </a:p>
          <a:p>
            <a:pPr lvl="1"/>
            <a:r>
              <a:rPr lang="ru-RU" dirty="0" smtClean="0">
                <a:solidFill>
                  <a:srgbClr val="002060"/>
                </a:solidFill>
              </a:rPr>
              <a:t>Педагоги.</a:t>
            </a:r>
            <a:endParaRPr lang="ru-RU" i="1" dirty="0">
              <a:solidFill>
                <a:srgbClr val="002060"/>
              </a:solidFill>
            </a:endParaRPr>
          </a:p>
          <a:p>
            <a:pPr lvl="1"/>
            <a:r>
              <a:rPr lang="ru-RU" dirty="0">
                <a:solidFill>
                  <a:srgbClr val="002060"/>
                </a:solidFill>
              </a:rPr>
              <a:t>Учащиеся: </a:t>
            </a:r>
            <a:r>
              <a:rPr lang="ru-RU" i="1" dirty="0" smtClean="0">
                <a:solidFill>
                  <a:srgbClr val="002060"/>
                </a:solidFill>
              </a:rPr>
              <a:t>8 – 9 классы.</a:t>
            </a:r>
            <a:endParaRPr lang="ru-RU" i="1" dirty="0">
              <a:solidFill>
                <a:srgbClr val="002060"/>
              </a:solidFill>
            </a:endParaRPr>
          </a:p>
          <a:p>
            <a:r>
              <a:rPr lang="ru-RU" b="1" i="1" dirty="0">
                <a:solidFill>
                  <a:srgbClr val="C00000"/>
                </a:solidFill>
              </a:rPr>
              <a:t>Название </a:t>
            </a:r>
            <a:r>
              <a:rPr lang="ru-RU" b="1" i="1" dirty="0" smtClean="0">
                <a:solidFill>
                  <a:srgbClr val="C00000"/>
                </a:solidFill>
              </a:rPr>
              <a:t>предмета: </a:t>
            </a:r>
            <a:r>
              <a:rPr lang="ru-RU" dirty="0" smtClean="0">
                <a:solidFill>
                  <a:srgbClr val="002060"/>
                </a:solidFill>
              </a:rPr>
              <a:t>обществознание</a:t>
            </a:r>
            <a:endParaRPr lang="ru-RU" dirty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Место </a:t>
            </a:r>
            <a:r>
              <a:rPr lang="ru-RU" b="1" i="1" dirty="0">
                <a:solidFill>
                  <a:srgbClr val="C00000"/>
                </a:solidFill>
              </a:rPr>
              <a:t>занятия в логике реализации </a:t>
            </a:r>
            <a:r>
              <a:rPr lang="ru-RU" b="1" i="1" dirty="0" smtClean="0">
                <a:solidFill>
                  <a:srgbClr val="C00000"/>
                </a:solidFill>
              </a:rPr>
              <a:t>предмета: </a:t>
            </a:r>
            <a:r>
              <a:rPr lang="ru-RU" dirty="0" smtClean="0">
                <a:solidFill>
                  <a:srgbClr val="002060"/>
                </a:solidFill>
              </a:rPr>
              <a:t>в рамках реализации курса экономика.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194" name="Picture 2" descr="C:\Users\User\Desktop\8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8816" y="3238039"/>
            <a:ext cx="5047489" cy="17120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653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662" y="515283"/>
            <a:ext cx="10911840" cy="10515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</a:rPr>
              <a:t>Характеристика условий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640" y="2542032"/>
            <a:ext cx="11082528" cy="4023359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Тип занятия: </a:t>
            </a:r>
            <a:r>
              <a:rPr lang="ru-RU" b="1" i="1" dirty="0" smtClean="0">
                <a:solidFill>
                  <a:srgbClr val="002060"/>
                </a:solidFill>
              </a:rPr>
              <a:t>деловая игра </a:t>
            </a:r>
          </a:p>
          <a:p>
            <a:endParaRPr lang="ru-RU" b="1" u="sng" dirty="0" smtClean="0">
              <a:solidFill>
                <a:srgbClr val="002060"/>
              </a:solidFill>
            </a:endParaRPr>
          </a:p>
          <a:p>
            <a:r>
              <a:rPr lang="ru-RU" b="1" u="sng" dirty="0" smtClean="0">
                <a:solidFill>
                  <a:srgbClr val="002060"/>
                </a:solidFill>
              </a:rPr>
              <a:t>Оборудование и/ или характеристика образовательной среды:</a:t>
            </a:r>
            <a:r>
              <a:rPr lang="ru-RU" b="1" dirty="0" smtClean="0">
                <a:solidFill>
                  <a:srgbClr val="002060"/>
                </a:solidFill>
              </a:rPr>
              <a:t> компьютер или ноутбук, </a:t>
            </a:r>
            <a:r>
              <a:rPr lang="ru-RU" b="1" dirty="0" err="1" smtClean="0">
                <a:solidFill>
                  <a:srgbClr val="002060"/>
                </a:solidFill>
              </a:rPr>
              <a:t>мультимедийный</a:t>
            </a:r>
            <a:r>
              <a:rPr lang="ru-RU" b="1" dirty="0" smtClean="0">
                <a:solidFill>
                  <a:srgbClr val="002060"/>
                </a:solidFill>
              </a:rPr>
              <a:t> проектор, презентация, программа </a:t>
            </a:r>
            <a:r>
              <a:rPr lang="ru-RU" b="1" dirty="0" err="1" smtClean="0">
                <a:solidFill>
                  <a:srgbClr val="002060"/>
                </a:solidFill>
              </a:rPr>
              <a:t>Power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Point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pPr lvl="1"/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9218" name="Picture 2" descr="C:\Users\User\Desktop\8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5392" y="1575303"/>
            <a:ext cx="5065776" cy="1753113"/>
          </a:xfrm>
          <a:prstGeom prst="rect">
            <a:avLst/>
          </a:prstGeom>
          <a:noFill/>
        </p:spPr>
      </p:pic>
      <p:pic>
        <p:nvPicPr>
          <p:cNvPr id="9219" name="Picture 3" descr="C:\Users\User\Desktop\3ф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0144" y="4901185"/>
            <a:ext cx="3749040" cy="1956815"/>
          </a:xfrm>
          <a:prstGeom prst="rect">
            <a:avLst/>
          </a:prstGeom>
          <a:noFill/>
        </p:spPr>
      </p:pic>
      <p:pic>
        <p:nvPicPr>
          <p:cNvPr id="9220" name="Picture 4" descr="C:\Users\User\Desktop\7ф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504" y="932688"/>
            <a:ext cx="2340863" cy="1491614"/>
          </a:xfrm>
          <a:prstGeom prst="rect">
            <a:avLst/>
          </a:prstGeom>
          <a:noFill/>
        </p:spPr>
      </p:pic>
      <p:pic>
        <p:nvPicPr>
          <p:cNvPr id="9221" name="Picture 5" descr="C:\Users\User\Desktop\финпирамиды (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V="1">
            <a:off x="1941322" y="1536192"/>
            <a:ext cx="1789430" cy="914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838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497" y="526109"/>
            <a:ext cx="11047445" cy="70553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</a:rPr>
              <a:t>Педагогическая характеристика занятия</a:t>
            </a:r>
          </a:p>
        </p:txBody>
      </p:sp>
      <p:pic>
        <p:nvPicPr>
          <p:cNvPr id="3074" name="Picture 2" descr="C:\Users\User\Desktop\я и 7 кл 2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709" y="1243584"/>
            <a:ext cx="7707085" cy="5360802"/>
          </a:xfrm>
          <a:prstGeom prst="rect">
            <a:avLst/>
          </a:prstGeom>
          <a:noFill/>
        </p:spPr>
      </p:pic>
      <p:pic>
        <p:nvPicPr>
          <p:cNvPr id="3075" name="Picture 3" descr="C:\Users\User\Desktop\9ф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847089"/>
            <a:ext cx="3186269" cy="2084831"/>
          </a:xfrm>
          <a:prstGeom prst="rect">
            <a:avLst/>
          </a:prstGeom>
          <a:noFill/>
        </p:spPr>
      </p:pic>
      <p:pic>
        <p:nvPicPr>
          <p:cNvPr id="3076" name="Picture 4" descr="C:\Users\User\Desktop\11фп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560" y="1225296"/>
            <a:ext cx="3417936" cy="5358384"/>
          </a:xfrm>
          <a:prstGeom prst="rect">
            <a:avLst/>
          </a:prstGeom>
          <a:noFill/>
        </p:spPr>
      </p:pic>
      <p:pic>
        <p:nvPicPr>
          <p:cNvPr id="3077" name="Picture 5" descr="C:\Users\User\Desktop\znak-vop-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7164" y="4956048"/>
            <a:ext cx="1482862" cy="1475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2552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951" y="457259"/>
            <a:ext cx="10911840" cy="10515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u="sng" dirty="0">
                <a:solidFill>
                  <a:srgbClr val="C00000"/>
                </a:solidFill>
              </a:rPr>
              <a:t>Тема</a:t>
            </a:r>
            <a:r>
              <a:rPr lang="ru-RU" u="sng" dirty="0" smtClean="0">
                <a:solidFill>
                  <a:srgbClr val="C00000"/>
                </a:solidFill>
              </a:rPr>
              <a:t>:</a:t>
            </a:r>
            <a:r>
              <a:rPr lang="ru-RU" dirty="0" smtClean="0">
                <a:solidFill>
                  <a:srgbClr val="C00000"/>
                </a:solidFill>
              </a:rPr>
              <a:t> «Финансовые пирамиды: как избежать обмана».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6544" y="1407429"/>
            <a:ext cx="10911840" cy="4452195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r>
              <a:rPr lang="ru-RU" b="1" i="1" u="sng" dirty="0" smtClean="0">
                <a:solidFill>
                  <a:srgbClr val="002060"/>
                </a:solidFill>
              </a:rPr>
              <a:t>Цели </a:t>
            </a:r>
            <a:r>
              <a:rPr lang="ru-RU" b="1" i="1" u="sng" dirty="0" smtClean="0">
                <a:solidFill>
                  <a:srgbClr val="002060"/>
                </a:solidFill>
              </a:rPr>
              <a:t>мероприятия: </a:t>
            </a:r>
            <a:r>
              <a:rPr lang="ru-RU" dirty="0" smtClean="0">
                <a:solidFill>
                  <a:srgbClr val="002060"/>
                </a:solidFill>
              </a:rPr>
              <a:t>достижение не менее 80 % учащимися следующих образовательных </a:t>
            </a:r>
            <a:r>
              <a:rPr lang="ru-RU" dirty="0" smtClean="0">
                <a:solidFill>
                  <a:srgbClr val="002060"/>
                </a:solidFill>
              </a:rPr>
              <a:t>результатов.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</a:t>
            </a:r>
            <a:endParaRPr lang="ru-RU" b="1" i="1" u="sng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b="1" i="1" u="sng" dirty="0" smtClean="0">
                <a:solidFill>
                  <a:srgbClr val="002060"/>
                </a:solidFill>
              </a:rPr>
              <a:t>  В результате у учащихся:</a:t>
            </a:r>
            <a:endParaRPr lang="ru-RU" sz="2000" b="1" i="1" u="sng" dirty="0" smtClean="0">
              <a:solidFill>
                <a:srgbClr val="002060"/>
              </a:solidFill>
            </a:endParaRPr>
          </a:p>
          <a:p>
            <a:pPr lvl="0"/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Будут закреплены основы финансовой грамотности учащихся и представление </a:t>
            </a:r>
            <a:r>
              <a:rPr lang="ru-RU" dirty="0" smtClean="0">
                <a:solidFill>
                  <a:srgbClr val="002060"/>
                </a:solidFill>
              </a:rPr>
              <a:t>о финансовых пирамидах;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Появятся представления о формах мошенничества и как не стать жертвой финансового обмана.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42" name="Picture 2" descr="C:\Users\User\Desktop\8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77046" y="949569"/>
            <a:ext cx="1869596" cy="11605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6261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7868" y="369277"/>
            <a:ext cx="11346025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Описание основных этапов мероприятия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032" y="1336431"/>
            <a:ext cx="11342076" cy="52753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План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мероприятия:</a:t>
            </a:r>
            <a:endParaRPr lang="ru-RU" sz="2400" b="1" i="1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Организационный </a:t>
            </a: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блок</a:t>
            </a:r>
            <a:r>
              <a:rPr lang="en-US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i="1" u="sng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Приветствие, организация работы (разделение по группам), обеспечение раздаточным материалом (три вида финансовых пирамид)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Мотивационный </a:t>
            </a: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блок</a:t>
            </a:r>
            <a:r>
              <a:rPr lang="en-US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i="1" u="sng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Создание проблемной ситуации.  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Работа с </a:t>
            </a: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понятиями</a:t>
            </a:r>
            <a:r>
              <a:rPr lang="en-US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i="1" u="sng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Использование метода «корзина идей»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Работа в </a:t>
            </a: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группах</a:t>
            </a:r>
            <a:r>
              <a:rPr lang="en-US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i="1" u="sng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Работают две группы учащихся по разбору «корзины идей», создание кластера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Рефлексия</a:t>
            </a:r>
            <a:r>
              <a:rPr lang="en-US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sz="2400" b="1" i="1" u="sng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400" i="1" u="sng" dirty="0" smtClean="0">
              <a:solidFill>
                <a:srgbClr val="00206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Times New Roman" pitchFamily="18" charset="0"/>
              </a:rPr>
              <a:t>Составление памятки: «Как избежать финансового обмана» (три, четыре предложения)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1 КАЗИНА ИДЕ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33185" y="2809638"/>
            <a:ext cx="2473071" cy="1854803"/>
          </a:xfrm>
          <a:prstGeom prst="rect">
            <a:avLst/>
          </a:prstGeom>
          <a:noFill/>
        </p:spPr>
      </p:pic>
      <p:pic>
        <p:nvPicPr>
          <p:cNvPr id="1027" name="Picture 3" descr="C:\Users\User\Desktop\КЛАСТЕ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69441" y="2806504"/>
            <a:ext cx="2450592" cy="1801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837" y="406418"/>
            <a:ext cx="11066106" cy="58262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Методическая характеристика занятия</a:t>
            </a:r>
          </a:p>
        </p:txBody>
      </p:sp>
      <p:pic>
        <p:nvPicPr>
          <p:cNvPr id="4099" name="Picture 3" descr="C:\Users\User\Desktop\8 класс 2016-2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2106" y="1007931"/>
            <a:ext cx="8416212" cy="5467513"/>
          </a:xfrm>
          <a:prstGeom prst="rect">
            <a:avLst/>
          </a:prstGeom>
          <a:noFill/>
        </p:spPr>
      </p:pic>
      <p:pic>
        <p:nvPicPr>
          <p:cNvPr id="4100" name="Picture 4" descr="C:\Users\User\Desktop\финпирамид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216" y="1024128"/>
            <a:ext cx="1449958" cy="5468112"/>
          </a:xfrm>
          <a:prstGeom prst="rect">
            <a:avLst/>
          </a:prstGeom>
          <a:noFill/>
        </p:spPr>
      </p:pic>
      <p:pic>
        <p:nvPicPr>
          <p:cNvPr id="4101" name="Picture 5" descr="C:\Users\User\Desktop\6ф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327833">
            <a:off x="3576281" y="5144893"/>
            <a:ext cx="1428525" cy="692408"/>
          </a:xfrm>
          <a:prstGeom prst="rect">
            <a:avLst/>
          </a:prstGeom>
          <a:noFill/>
        </p:spPr>
      </p:pic>
      <p:pic>
        <p:nvPicPr>
          <p:cNvPr id="4102" name="Picture 6" descr="C:\Users\User\Desktop\пирамида понци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68677">
            <a:off x="3775177" y="3870689"/>
            <a:ext cx="1352275" cy="867758"/>
          </a:xfrm>
          <a:prstGeom prst="rect">
            <a:avLst/>
          </a:prstGeom>
          <a:noFill/>
        </p:spPr>
      </p:pic>
      <p:pic>
        <p:nvPicPr>
          <p:cNvPr id="4103" name="Picture 7" descr="C:\Users\User\Desktop\фп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65792" y="4791457"/>
            <a:ext cx="1920240" cy="1719072"/>
          </a:xfrm>
          <a:prstGeom prst="rect">
            <a:avLst/>
          </a:prstGeom>
          <a:noFill/>
        </p:spPr>
      </p:pic>
      <p:pic>
        <p:nvPicPr>
          <p:cNvPr id="4104" name="Picture 8" descr="C:\Users\User\Desktop\финпирамиды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65792" y="2914649"/>
            <a:ext cx="1892807" cy="1861693"/>
          </a:xfrm>
          <a:prstGeom prst="rect">
            <a:avLst/>
          </a:prstGeom>
          <a:noFill/>
        </p:spPr>
      </p:pic>
      <p:pic>
        <p:nvPicPr>
          <p:cNvPr id="1026" name="Picture 2" descr="C:\Users\User\Desktop\картинки финпирамида\22фп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94630" y="1037492"/>
            <a:ext cx="1846385" cy="18815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1605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408" y="1527048"/>
            <a:ext cx="10911840" cy="1051560"/>
          </a:xfrm>
        </p:spPr>
        <p:txBody>
          <a:bodyPr>
            <a:noAutofit/>
          </a:bodyPr>
          <a:lstStyle/>
          <a:p>
            <a:r>
              <a:rPr lang="ru-RU" sz="3600" b="1" dirty="0"/>
              <a:t>Перечень методик (технологий, методических приемов), рекомендуемых к использованию на уроке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928" y="438912"/>
            <a:ext cx="11015472" cy="2432304"/>
          </a:xfrm>
          <a:ln>
            <a:solidFill>
              <a:srgbClr val="00B0F0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C00000"/>
                </a:solidFill>
              </a:rPr>
              <a:t> </a:t>
            </a:r>
          </a:p>
          <a:p>
            <a:pPr marL="514350" indent="-514350" algn="ctr">
              <a:buFont typeface="+mj-lt"/>
              <a:buAutoNum type="arabicPeriod"/>
            </a:pPr>
            <a:endParaRPr lang="ru-RU" dirty="0">
              <a:solidFill>
                <a:srgbClr val="C00000"/>
              </a:solidFill>
            </a:endParaRPr>
          </a:p>
          <a:p>
            <a:pPr algn="ctr"/>
            <a:endParaRPr lang="ru-RU" dirty="0"/>
          </a:p>
          <a:p>
            <a:pPr marL="514350" indent="-514350" algn="ctr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8640" y="2871216"/>
            <a:ext cx="11064240" cy="39703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indent="22860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Объяснительно-иллюстративный метод обучения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Метод проблемного изложения в обучении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Частично-поисковый или эвристический метод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  <a:t>Исследовательский метод обучения</a:t>
            </a:r>
            <a:endParaRPr lang="ru-RU" sz="3600" b="1" dirty="0" smtClean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12290" name="Picture 2" descr="C:\Users\User\Desktop\8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6261" y="4484078"/>
            <a:ext cx="4453128" cy="1792224"/>
          </a:xfrm>
          <a:prstGeom prst="rect">
            <a:avLst/>
          </a:prstGeom>
          <a:noFill/>
        </p:spPr>
      </p:pic>
      <p:pic>
        <p:nvPicPr>
          <p:cNvPr id="12291" name="Picture 3" descr="C:\Users\User\Desktop\3ф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1238" y="415543"/>
            <a:ext cx="1711641" cy="21704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6057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6928" y="310897"/>
            <a:ext cx="11027664" cy="225972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4800" dirty="0">
                <a:solidFill>
                  <a:srgbClr val="C00000"/>
                </a:solidFill>
              </a:rPr>
              <a:t>Методика оценки педагогической </a:t>
            </a:r>
            <a:r>
              <a:rPr lang="ru-RU" sz="4800" dirty="0" smtClean="0">
                <a:solidFill>
                  <a:srgbClr val="C00000"/>
                </a:solidFill>
              </a:rPr>
              <a:t>эффективности</a:t>
            </a:r>
            <a:r>
              <a:rPr lang="en-US" sz="4800" dirty="0" smtClean="0">
                <a:solidFill>
                  <a:srgbClr val="C00000"/>
                </a:solidFill>
              </a:rPr>
              <a:t> </a:t>
            </a:r>
            <a:r>
              <a:rPr lang="ru-RU" sz="4800" dirty="0" smtClean="0">
                <a:solidFill>
                  <a:srgbClr val="C00000"/>
                </a:solidFill>
              </a:rPr>
              <a:t>мероприятия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928" y="2621982"/>
            <a:ext cx="11027664" cy="268655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Рефлексия будет проведена в виде составления памятки </a:t>
            </a:r>
            <a:r>
              <a:rPr lang="ru-RU" sz="3600" b="1" i="1" u="sng" dirty="0" smtClean="0">
                <a:solidFill>
                  <a:srgbClr val="002060"/>
                </a:solidFill>
              </a:rPr>
              <a:t>«Как избежать финансового обмана»</a:t>
            </a:r>
            <a:r>
              <a:rPr lang="ru-RU" sz="3600" dirty="0" smtClean="0">
                <a:solidFill>
                  <a:srgbClr val="002060"/>
                </a:solidFill>
              </a:rPr>
              <a:t>, где учащиеся должны проявить свои знания и правильно оценить риски финансовых потерь и безопасно выйти из ситуации. 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3314" name="Picture 2" descr="C:\Users\User\Desktop\8ф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81744" y="335849"/>
            <a:ext cx="2395728" cy="1688404"/>
          </a:xfrm>
          <a:prstGeom prst="rect">
            <a:avLst/>
          </a:prstGeom>
          <a:noFill/>
        </p:spPr>
      </p:pic>
      <p:pic>
        <p:nvPicPr>
          <p:cNvPr id="13315" name="Picture 3" descr="C:\Users\User\Desktop\3ф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064" y="310896"/>
            <a:ext cx="2414016" cy="1645921"/>
          </a:xfrm>
          <a:prstGeom prst="rect">
            <a:avLst/>
          </a:prstGeom>
          <a:noFill/>
        </p:spPr>
      </p:pic>
      <p:pic>
        <p:nvPicPr>
          <p:cNvPr id="13316" name="Picture 4" descr="C:\Users\User\Desktop\44ф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6928" y="5086350"/>
            <a:ext cx="7278624" cy="1460754"/>
          </a:xfrm>
          <a:prstGeom prst="rect">
            <a:avLst/>
          </a:prstGeom>
          <a:noFill/>
        </p:spPr>
      </p:pic>
      <p:pic>
        <p:nvPicPr>
          <p:cNvPr id="13317" name="Picture 5" descr="C:\Users\User\Desktop\пирам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7264" y="4681728"/>
            <a:ext cx="3947287" cy="18717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924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551" b="11145"/>
          <a:stretch/>
        </p:blipFill>
        <p:spPr>
          <a:xfrm>
            <a:off x="20" y="10"/>
            <a:ext cx="12191980" cy="53959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6672"/>
            <a:ext cx="12192000" cy="1170432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Благодарим </a:t>
            </a:r>
            <a:r>
              <a:rPr lang="ru-RU" sz="5400" dirty="0">
                <a:solidFill>
                  <a:srgbClr val="C00000"/>
                </a:solidFill>
              </a:rPr>
              <a:t>за </a:t>
            </a:r>
            <a:r>
              <a:rPr lang="ru-RU" sz="5400" dirty="0" smtClean="0">
                <a:solidFill>
                  <a:srgbClr val="C00000"/>
                </a:solidFill>
              </a:rPr>
              <a:t>внимание !</a:t>
            </a:r>
            <a:endParaRPr lang="ru-RU" sz="5400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User\Desktop\9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6736" y="4443984"/>
            <a:ext cx="9528048" cy="14488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8867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610</TotalTime>
  <Words>458</Words>
  <Application>Microsoft Office PowerPoint</Application>
  <PresentationFormat>Произвольный</PresentationFormat>
  <Paragraphs>69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СОДЕЙСТВИЕ В СОЗДАНИИ КАДРОВОГО ПОТЕНЦИАЛА УЧИТЕЛЕЙ, МЕТОДИСТОВ, АДМИНИСТРАТОРОВ ОБРАЗОВАТЕЛЬНЫХ ОРГАНИЗАЦИЙ В ОБЛАСТИ ФИНАНСОВОЙ ГРАМОТНОСТИ, А ТАКЖЕ ЭФФЕКТИВНОЙ ИНФРАСТРУКТУРЫ ПО ПОДДЕРЖКЕ ИХ ДЕЯТЕЛЬНОСТИ ПО РАСПРОСТРАНЕНИЮ ФИНАНСОВОЙ ГРАМОТНОСТИ</vt:lpstr>
      <vt:lpstr>Команда проекта:</vt:lpstr>
      <vt:lpstr>Тема итоговой аттестационной работы (проекта) </vt:lpstr>
      <vt:lpstr>Общая характеристика занятия</vt:lpstr>
      <vt:lpstr>Характеристика условий реализации проекта</vt:lpstr>
      <vt:lpstr>Характеристика условий реализации проекта</vt:lpstr>
      <vt:lpstr>Педагогическая характеристика занятия</vt:lpstr>
      <vt:lpstr>Тема: «Финансовые пирамиды: как избежать обмана».</vt:lpstr>
      <vt:lpstr>Слайд 9</vt:lpstr>
      <vt:lpstr>Методическая характеристика занятия</vt:lpstr>
      <vt:lpstr>Перечень методик (технологий, методических приемов), рекомендуемых к использованию на уроке</vt:lpstr>
      <vt:lpstr>Методика оценки педагогической эффективности мероприятия</vt:lpstr>
      <vt:lpstr>Благодарим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Sony</dc:creator>
  <cp:lastModifiedBy>User</cp:lastModifiedBy>
  <cp:revision>125</cp:revision>
  <dcterms:created xsi:type="dcterms:W3CDTF">2016-08-27T07:46:40Z</dcterms:created>
  <dcterms:modified xsi:type="dcterms:W3CDTF">2017-03-29T09:48:43Z</dcterms:modified>
</cp:coreProperties>
</file>