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1" r:id="rId6"/>
    <p:sldId id="262" r:id="rId7"/>
    <p:sldId id="263" r:id="rId8"/>
    <p:sldId id="264" r:id="rId9"/>
    <p:sldId id="265" r:id="rId10"/>
    <p:sldId id="268" r:id="rId11"/>
    <p:sldId id="269" r:id="rId12"/>
    <p:sldId id="267" r:id="rId13"/>
    <p:sldId id="270" r:id="rId14"/>
    <p:sldId id="275" r:id="rId15"/>
    <p:sldId id="271" r:id="rId16"/>
    <p:sldId id="272" r:id="rId17"/>
  </p:sldIdLst>
  <p:sldSz cx="9906000" cy="6858000" type="A4"/>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248"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Microsoft_Excel.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_____Microsoft_Excel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5.2944566129386701E-2"/>
          <c:y val="5.4138539670441233E-3"/>
          <c:w val="0.94705558339902129"/>
          <c:h val="0.74793583292846755"/>
        </c:manualLayout>
      </c:layout>
      <c:pie3DChart>
        <c:varyColors val="1"/>
        <c:ser>
          <c:idx val="0"/>
          <c:order val="0"/>
          <c:tx>
            <c:strRef>
              <c:f>Лист1!$B$1</c:f>
              <c:strCache>
                <c:ptCount val="1"/>
                <c:pt idx="0">
                  <c:v>Продажи</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8D00-4AA4-BC20-F885CE0F02DF}"/>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8D00-4AA4-BC20-F885CE0F02DF}"/>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8D00-4AA4-BC20-F885CE0F02DF}"/>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8D00-4AA4-BC20-F885CE0F02DF}"/>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R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Лист1!$A$2:$A$5</c:f>
              <c:strCache>
                <c:ptCount val="3"/>
                <c:pt idx="0">
                  <c:v>Кв. 1</c:v>
                </c:pt>
                <c:pt idx="1">
                  <c:v>Кв. 2</c:v>
                </c:pt>
                <c:pt idx="2">
                  <c:v>Кв. 3</c:v>
                </c:pt>
              </c:strCache>
            </c:strRef>
          </c:cat>
          <c:val>
            <c:numRef>
              <c:f>Лист1!$B$2:$B$5</c:f>
              <c:numCache>
                <c:formatCode>General</c:formatCode>
                <c:ptCount val="4"/>
                <c:pt idx="0">
                  <c:v>35</c:v>
                </c:pt>
                <c:pt idx="1">
                  <c:v>55</c:v>
                </c:pt>
                <c:pt idx="2">
                  <c:v>10</c:v>
                </c:pt>
                <c:pt idx="3">
                  <c:v>0</c:v>
                </c:pt>
              </c:numCache>
            </c:numRef>
          </c:val>
          <c:extLst>
            <c:ext xmlns:c16="http://schemas.microsoft.com/office/drawing/2014/chart" uri="{C3380CC4-5D6E-409C-BE32-E72D297353CC}">
              <c16:uniqueId val="{00000008-8D00-4AA4-BC20-F885CE0F02DF}"/>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2.7042866136866239E-2"/>
          <c:y val="0.15722229929514492"/>
          <c:w val="0.93618971931019157"/>
          <c:h val="0.64179087014586844"/>
        </c:manualLayout>
      </c:layout>
      <c:pie3DChart>
        <c:varyColors val="1"/>
        <c:ser>
          <c:idx val="0"/>
          <c:order val="0"/>
          <c:tx>
            <c:strRef>
              <c:f>Лист1!$B$1</c:f>
              <c:strCache>
                <c:ptCount val="1"/>
                <c:pt idx="0">
                  <c:v>Продажи</c:v>
                </c:pt>
              </c:strCache>
            </c:strRef>
          </c:tx>
          <c:explosion val="2"/>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B684-41B3-89A2-68613888C8B1}"/>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B684-41B3-89A2-68613888C8B1}"/>
              </c:ext>
            </c:extLst>
          </c:dPt>
          <c:dPt>
            <c:idx val="2"/>
            <c:bubble3D val="0"/>
            <c:explosion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B684-41B3-89A2-68613888C8B1}"/>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B684-41B3-89A2-68613888C8B1}"/>
              </c:ext>
            </c:extLst>
          </c:dPt>
          <c:dLbls>
            <c:dLbl>
              <c:idx val="0"/>
              <c:delete val="1"/>
              <c:extLst>
                <c:ext xmlns:c15="http://schemas.microsoft.com/office/drawing/2012/chart" uri="{CE6537A1-D6FC-4f65-9D91-7224C49458BB}"/>
                <c:ext xmlns:c16="http://schemas.microsoft.com/office/drawing/2014/chart" uri="{C3380CC4-5D6E-409C-BE32-E72D297353CC}">
                  <c16:uniqueId val="{00000001-B684-41B3-89A2-68613888C8B1}"/>
                </c:ext>
              </c:extLst>
            </c:dLbl>
            <c:dLbl>
              <c:idx val="3"/>
              <c:delete val="1"/>
              <c:extLst>
                <c:ext xmlns:c15="http://schemas.microsoft.com/office/drawing/2012/chart" uri="{CE6537A1-D6FC-4f65-9D91-7224C49458BB}"/>
                <c:ext xmlns:c16="http://schemas.microsoft.com/office/drawing/2014/chart" uri="{C3380CC4-5D6E-409C-BE32-E72D297353CC}">
                  <c16:uniqueId val="{00000007-B684-41B3-89A2-68613888C8B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R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Лист1!$A$2:$A$5</c:f>
              <c:strCache>
                <c:ptCount val="4"/>
                <c:pt idx="0">
                  <c:v>Кв. 1</c:v>
                </c:pt>
                <c:pt idx="1">
                  <c:v>Кв. 2</c:v>
                </c:pt>
                <c:pt idx="2">
                  <c:v>Кв. 3</c:v>
                </c:pt>
                <c:pt idx="3">
                  <c:v>Кв. 4</c:v>
                </c:pt>
              </c:strCache>
            </c:strRef>
          </c:cat>
          <c:val>
            <c:numRef>
              <c:f>Лист1!$B$2:$B$5</c:f>
              <c:numCache>
                <c:formatCode>General</c:formatCode>
                <c:ptCount val="4"/>
                <c:pt idx="0">
                  <c:v>0</c:v>
                </c:pt>
                <c:pt idx="1">
                  <c:v>15</c:v>
                </c:pt>
                <c:pt idx="2">
                  <c:v>85</c:v>
                </c:pt>
                <c:pt idx="3">
                  <c:v>0</c:v>
                </c:pt>
              </c:numCache>
            </c:numRef>
          </c:val>
          <c:extLst>
            <c:ext xmlns:c16="http://schemas.microsoft.com/office/drawing/2014/chart" uri="{C3380CC4-5D6E-409C-BE32-E72D297353CC}">
              <c16:uniqueId val="{00000008-B684-41B3-89A2-68613888C8B1}"/>
            </c:ext>
          </c:extLst>
        </c:ser>
        <c:dLbls>
          <c:showLegendKey val="0"/>
          <c:showVal val="0"/>
          <c:showCatName val="0"/>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45377E-AE76-43DE-A12A-2707669D95A2}" type="datetimeFigureOut">
              <a:rPr lang="ru-RU" smtClean="0"/>
              <a:t>23.03.2018</a:t>
            </a:fld>
            <a:endParaRPr lang="ru-RU"/>
          </a:p>
        </p:txBody>
      </p:sp>
      <p:sp>
        <p:nvSpPr>
          <p:cNvPr id="4" name="Образ слайда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D796CA-21A9-4DAA-B792-2A9371529748}" type="slidenum">
              <a:rPr lang="ru-RU" smtClean="0"/>
              <a:t>‹#›</a:t>
            </a:fld>
            <a:endParaRPr lang="ru-RU"/>
          </a:p>
        </p:txBody>
      </p:sp>
    </p:spTree>
    <p:extLst>
      <p:ext uri="{BB962C8B-B14F-4D97-AF65-F5344CB8AC3E}">
        <p14:creationId xmlns:p14="http://schemas.microsoft.com/office/powerpoint/2010/main" val="19927769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1A7E563-37C5-499C-A19E-8CF7739A5CFB}" type="datetimeFigureOut">
              <a:rPr lang="ru-RU" smtClean="0"/>
              <a:t>23.03.2018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581077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A7E563-37C5-499C-A19E-8CF7739A5CFB}" type="datetimeFigureOut">
              <a:rPr lang="ru-RU" smtClean="0"/>
              <a:t>23.03.2018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961763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1A7E563-37C5-499C-A19E-8CF7739A5CFB}" type="datetimeFigureOut">
              <a:rPr lang="ru-RU" smtClean="0"/>
              <a:t>23.03.2018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3275887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1A7E563-37C5-499C-A19E-8CF7739A5CFB}" type="datetimeFigureOut">
              <a:rPr lang="ru-RU" smtClean="0"/>
              <a:t>23.03.2018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3236776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2329" y="2505075"/>
            <a:ext cx="4190702"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14913" y="2505075"/>
            <a:ext cx="4211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1A7E563-37C5-499C-A19E-8CF7739A5CFB}" type="datetimeFigureOut">
              <a:rPr lang="ru-RU" smtClean="0"/>
              <a:t>23.03.2018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526310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1A7E563-37C5-499C-A19E-8CF7739A5CFB}" type="datetimeFigureOut">
              <a:rPr lang="ru-RU" smtClean="0"/>
              <a:t>23.03.2018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2628043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A7E563-37C5-499C-A19E-8CF7739A5CFB}" type="datetimeFigureOut">
              <a:rPr lang="ru-RU" smtClean="0"/>
              <a:t>23.03.2018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285405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1A7E563-37C5-499C-A19E-8CF7739A5CFB}" type="datetimeFigureOut">
              <a:rPr lang="ru-RU" smtClean="0"/>
              <a:t>23.03.2018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1084158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1A7E563-37C5-499C-A19E-8CF7739A5CFB}" type="datetimeFigureOut">
              <a:rPr lang="ru-RU" smtClean="0"/>
              <a:t>23.03.2018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3107602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A7E563-37C5-499C-A19E-8CF7739A5CFB}" type="datetimeFigureOut">
              <a:rPr lang="ru-RU" smtClean="0"/>
              <a:t>23.03.2018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2145952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A7E563-37C5-499C-A19E-8CF7739A5CFB}" type="datetimeFigureOut">
              <a:rPr lang="ru-RU" smtClean="0"/>
              <a:t>23.03.2018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3998938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A7E563-37C5-499C-A19E-8CF7739A5CFB}" type="datetimeFigureOut">
              <a:rPr lang="ru-RU" smtClean="0"/>
              <a:t>23.03.2018</a:t>
            </a:fld>
            <a:endParaRPr lang="ru-RU"/>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488603-23A3-4F56-A7B9-C6391229E80B}" type="slidenum">
              <a:rPr lang="ru-RU" smtClean="0"/>
              <a:t>‹#›</a:t>
            </a:fld>
            <a:endParaRPr lang="ru-RU"/>
          </a:p>
        </p:txBody>
      </p:sp>
    </p:spTree>
    <p:extLst>
      <p:ext uri="{BB962C8B-B14F-4D97-AF65-F5344CB8AC3E}">
        <p14:creationId xmlns:p14="http://schemas.microsoft.com/office/powerpoint/2010/main" val="4189952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8" Type="http://schemas.openxmlformats.org/officeDocument/2006/relationships/image" Target="../media/image12.jpeg"/><Relationship Id="rId3" Type="http://schemas.microsoft.com/office/2007/relationships/hdphoto" Target="../media/hdphoto1.wdp"/><Relationship Id="rId7"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3.jpeg"/></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microsoft.com/office/2007/relationships/hdphoto" Target="../media/hdphoto1.wdp"/><Relationship Id="rId7"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19.jpeg"/></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microsoft.com/office/2007/relationships/hdphoto" Target="../media/hdphoto1.wdp"/><Relationship Id="rId7"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1\Desktop\Картинки\Презентация на тему   Безопасность при поездке в общественном и личном транспорте. . Скачать бесплатно и без регистрации._files\b25c097a5ae7d018023cc45d61527bab.gif"/>
          <p:cNvPicPr>
            <a:picLocks noChangeAspect="1" noChangeArrowheads="1" noCrop="1"/>
          </p:cNvPicPr>
          <p:nvPr/>
        </p:nvPicPr>
        <p:blipFill>
          <a:blip r:embed="rId2"/>
          <a:srcRect/>
          <a:stretch>
            <a:fillRect/>
          </a:stretch>
        </p:blipFill>
        <p:spPr bwMode="auto">
          <a:xfrm>
            <a:off x="1205245" y="4259997"/>
            <a:ext cx="727465" cy="1810582"/>
          </a:xfrm>
          <a:prstGeom prst="rect">
            <a:avLst/>
          </a:prstGeom>
          <a:noFill/>
        </p:spPr>
      </p:pic>
      <p:pic>
        <p:nvPicPr>
          <p:cNvPr id="6" name="Picture 4" descr="зимний новогодний фон 8"/>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2108744" y="1089324"/>
            <a:ext cx="14782799" cy="923714"/>
          </a:xfrm>
          <a:prstGeom prst="rect">
            <a:avLst/>
          </a:prstGeom>
        </p:spPr>
        <p:txBody>
          <a:bodyPr wrap="square">
            <a:spAutoFit/>
          </a:bodyPr>
          <a:lstStyle/>
          <a:p>
            <a:pPr algn="ctr">
              <a:defRPr/>
            </a:pPr>
            <a:r>
              <a:rPr lang="ru-RU" sz="1801" b="1" dirty="0">
                <a:solidFill>
                  <a:schemeClr val="accent4"/>
                </a:solidFill>
                <a:latin typeface="Arial Narrow" pitchFamily="34" charset="0"/>
              </a:rPr>
              <a:t>Муниципальное бюджетное дошкольное образовательное учреждение </a:t>
            </a:r>
          </a:p>
          <a:p>
            <a:pPr algn="ctr">
              <a:defRPr/>
            </a:pPr>
            <a:r>
              <a:rPr lang="ru-RU" sz="1801" b="1" dirty="0">
                <a:solidFill>
                  <a:schemeClr val="accent4"/>
                </a:solidFill>
                <a:latin typeface="Arial Narrow" pitchFamily="34" charset="0"/>
              </a:rPr>
              <a:t>Центр развития ребенка  детский сад «Колокольчик»</a:t>
            </a:r>
          </a:p>
          <a:p>
            <a:pPr algn="ctr">
              <a:defRPr/>
            </a:pPr>
            <a:r>
              <a:rPr lang="ru-RU" sz="1801" b="1" dirty="0">
                <a:solidFill>
                  <a:schemeClr val="accent4"/>
                </a:solidFill>
                <a:latin typeface="Arial Narrow" pitchFamily="34" charset="0"/>
              </a:rPr>
              <a:t> посёлка Витим  МО «Ленский район» РС(Я)        </a:t>
            </a:r>
          </a:p>
        </p:txBody>
      </p:sp>
      <p:sp>
        <p:nvSpPr>
          <p:cNvPr id="10" name="TextBox 9"/>
          <p:cNvSpPr txBox="1"/>
          <p:nvPr/>
        </p:nvSpPr>
        <p:spPr>
          <a:xfrm>
            <a:off x="685802" y="2216730"/>
            <a:ext cx="9767455" cy="1692771"/>
          </a:xfrm>
          <a:prstGeom prst="rect">
            <a:avLst/>
          </a:prstGeom>
          <a:noFill/>
        </p:spPr>
        <p:txBody>
          <a:bodyPr wrap="square" rtlCol="0">
            <a:spAutoFit/>
          </a:bodyPr>
          <a:lstStyle/>
          <a:p>
            <a:pPr algn="ctr"/>
            <a:r>
              <a:rPr lang="ru-RU" sz="4000" b="1" dirty="0">
                <a:ln w="0"/>
                <a:solidFill>
                  <a:schemeClr val="bg1"/>
                </a:solidFill>
                <a:latin typeface="Times New Roman" panose="02020603050405020304" pitchFamily="18" charset="0"/>
                <a:cs typeface="Times New Roman" panose="02020603050405020304" pitchFamily="18" charset="0"/>
              </a:rPr>
              <a:t>Проект</a:t>
            </a:r>
          </a:p>
          <a:p>
            <a:pPr algn="ctr"/>
            <a:r>
              <a:rPr lang="ru-RU" sz="4000" b="1" dirty="0">
                <a:ln w="0"/>
                <a:solidFill>
                  <a:schemeClr val="bg1"/>
                </a:solidFill>
                <a:latin typeface="Times New Roman" panose="02020603050405020304" pitchFamily="18" charset="0"/>
                <a:cs typeface="Times New Roman" panose="02020603050405020304" pitchFamily="18" charset="0"/>
              </a:rPr>
              <a:t>Тема: «Какая ты?...снежинка»</a:t>
            </a:r>
          </a:p>
          <a:p>
            <a:pPr algn="ctr"/>
            <a:r>
              <a:rPr lang="ru-RU" sz="2400" dirty="0">
                <a:solidFill>
                  <a:schemeClr val="bg1"/>
                </a:solidFill>
                <a:latin typeface="Times New Roman" panose="02020603050405020304" pitchFamily="18" charset="0"/>
                <a:cs typeface="Times New Roman" panose="02020603050405020304" pitchFamily="18" charset="0"/>
              </a:rPr>
              <a:t>в рамках реализации всероссийского проекта «</a:t>
            </a:r>
            <a:r>
              <a:rPr lang="ru-RU" sz="2400" dirty="0" err="1">
                <a:solidFill>
                  <a:schemeClr val="bg1"/>
                </a:solidFill>
                <a:latin typeface="Times New Roman" panose="02020603050405020304" pitchFamily="18" charset="0"/>
                <a:cs typeface="Times New Roman" panose="02020603050405020304" pitchFamily="18" charset="0"/>
              </a:rPr>
              <a:t>Эколята</a:t>
            </a:r>
            <a:r>
              <a:rPr lang="ru-RU" sz="2400" dirty="0">
                <a:solidFill>
                  <a:schemeClr val="bg1"/>
                </a:solidFill>
                <a:latin typeface="Times New Roman" panose="02020603050405020304" pitchFamily="18" charset="0"/>
                <a:cs typeface="Times New Roman" panose="02020603050405020304" pitchFamily="18" charset="0"/>
              </a:rPr>
              <a:t>-дошколята»</a:t>
            </a:r>
            <a:endParaRPr lang="ru-RU" sz="2400" b="1" dirty="0">
              <a:ln w="0"/>
              <a:solidFill>
                <a:schemeClr val="bg1"/>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4528400" y="5483240"/>
            <a:ext cx="1639131" cy="400110"/>
          </a:xfrm>
          <a:prstGeom prst="rect">
            <a:avLst/>
          </a:prstGeom>
          <a:noFill/>
        </p:spPr>
        <p:txBody>
          <a:bodyPr wrap="square" rtlCol="0">
            <a:spAutoFit/>
          </a:bodyPr>
          <a:lstStyle/>
          <a:p>
            <a:pPr algn="ctr"/>
            <a:r>
              <a:rPr lang="ru-RU" sz="2000" b="1" dirty="0">
                <a:solidFill>
                  <a:srgbClr val="FFC000"/>
                </a:solidFill>
              </a:rPr>
              <a:t>2017г.</a:t>
            </a:r>
          </a:p>
        </p:txBody>
      </p:sp>
      <p:sp>
        <p:nvSpPr>
          <p:cNvPr id="13" name="TextBox 12"/>
          <p:cNvSpPr txBox="1"/>
          <p:nvPr/>
        </p:nvSpPr>
        <p:spPr>
          <a:xfrm>
            <a:off x="1645838" y="4538550"/>
            <a:ext cx="7038111" cy="769441"/>
          </a:xfrm>
          <a:prstGeom prst="rect">
            <a:avLst/>
          </a:prstGeom>
          <a:noFill/>
        </p:spPr>
        <p:txBody>
          <a:bodyPr wrap="square" rtlCol="0">
            <a:spAutoFit/>
          </a:bodyPr>
          <a:lstStyle/>
          <a:p>
            <a:pPr algn="ctr"/>
            <a:endParaRPr lang="ru-RU" sz="2000" b="1" dirty="0">
              <a:solidFill>
                <a:srgbClr val="002060"/>
              </a:solidFill>
              <a:latin typeface="Times New Roman" panose="02020603050405020304" pitchFamily="18" charset="0"/>
              <a:cs typeface="Times New Roman" panose="02020603050405020304" pitchFamily="18" charset="0"/>
            </a:endParaRPr>
          </a:p>
          <a:p>
            <a:pPr algn="ctr"/>
            <a:r>
              <a:rPr lang="ru-RU" sz="2400" b="1" dirty="0">
                <a:solidFill>
                  <a:schemeClr val="bg1"/>
                </a:solidFill>
                <a:latin typeface="Times New Roman" panose="02020603050405020304" pitchFamily="18" charset="0"/>
                <a:cs typeface="Times New Roman" panose="02020603050405020304" pitchFamily="18" charset="0"/>
              </a:rPr>
              <a:t>Воспитатель: </a:t>
            </a:r>
            <a:r>
              <a:rPr lang="ru-RU" sz="2400" b="1" dirty="0" err="1">
                <a:solidFill>
                  <a:schemeClr val="bg1"/>
                </a:solidFill>
                <a:latin typeface="Times New Roman" panose="02020603050405020304" pitchFamily="18" charset="0"/>
                <a:cs typeface="Times New Roman" panose="02020603050405020304" pitchFamily="18" charset="0"/>
              </a:rPr>
              <a:t>Мацагорина</a:t>
            </a:r>
            <a:r>
              <a:rPr lang="ru-RU" sz="2400" b="1" dirty="0">
                <a:solidFill>
                  <a:schemeClr val="bg1"/>
                </a:solidFill>
                <a:latin typeface="Times New Roman" panose="02020603050405020304" pitchFamily="18" charset="0"/>
                <a:cs typeface="Times New Roman" panose="02020603050405020304" pitchFamily="18" charset="0"/>
              </a:rPr>
              <a:t> Елена </a:t>
            </a:r>
            <a:r>
              <a:rPr lang="ru-RU" sz="2400" b="1" dirty="0" err="1">
                <a:solidFill>
                  <a:schemeClr val="bg1"/>
                </a:solidFill>
                <a:latin typeface="Times New Roman" panose="02020603050405020304" pitchFamily="18" charset="0"/>
                <a:cs typeface="Times New Roman" panose="02020603050405020304" pitchFamily="18" charset="0"/>
              </a:rPr>
              <a:t>Габдылхаковна</a:t>
            </a:r>
            <a:endParaRPr lang="ru-RU"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4521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17766" y="1191492"/>
            <a:ext cx="9698180" cy="455814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pic>
        <p:nvPicPr>
          <p:cNvPr id="4"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saturation sat="66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919121" y="1349754"/>
            <a:ext cx="8714510" cy="1323439"/>
          </a:xfrm>
          <a:prstGeom prst="rect">
            <a:avLst/>
          </a:prstGeom>
          <a:noFill/>
        </p:spPr>
        <p:txBody>
          <a:bodyPr wrap="square" rtlCol="0">
            <a:spAutoFit/>
          </a:bodyPr>
          <a:lstStyle/>
          <a:p>
            <a:r>
              <a:rPr lang="ru-RU" sz="2000" b="1" dirty="0">
                <a:solidFill>
                  <a:schemeClr val="accent4"/>
                </a:solidFill>
                <a:latin typeface="Times New Roman" panose="02020603050405020304" pitchFamily="18" charset="0"/>
                <a:cs typeface="Times New Roman" panose="02020603050405020304" pitchFamily="18" charset="0"/>
              </a:rPr>
              <a:t>Тип проекта: </a:t>
            </a:r>
            <a:r>
              <a:rPr lang="ru-RU" sz="2000" dirty="0">
                <a:solidFill>
                  <a:schemeClr val="bg1"/>
                </a:solidFill>
                <a:latin typeface="Times New Roman" panose="02020603050405020304" pitchFamily="18" charset="0"/>
                <a:cs typeface="Times New Roman" panose="02020603050405020304" pitchFamily="18" charset="0"/>
              </a:rPr>
              <a:t>познавательно</a:t>
            </a:r>
            <a:r>
              <a:rPr lang="ru-RU" sz="2000" b="1" dirty="0">
                <a:solidFill>
                  <a:schemeClr val="bg1"/>
                </a:solidFill>
                <a:latin typeface="Times New Roman" panose="02020603050405020304" pitchFamily="18" charset="0"/>
                <a:cs typeface="Times New Roman" panose="02020603050405020304" pitchFamily="18" charset="0"/>
              </a:rPr>
              <a:t>-:</a:t>
            </a:r>
            <a:r>
              <a:rPr lang="ru-RU" sz="2000" dirty="0">
                <a:solidFill>
                  <a:schemeClr val="bg1"/>
                </a:solidFill>
                <a:latin typeface="Times New Roman" panose="02020603050405020304" pitchFamily="18" charset="0"/>
                <a:cs typeface="Times New Roman" panose="02020603050405020304" pitchFamily="18" charset="0"/>
              </a:rPr>
              <a:t>исследовательский</a:t>
            </a:r>
          </a:p>
          <a:p>
            <a:r>
              <a:rPr lang="ru-RU" sz="2000" b="1" dirty="0">
                <a:solidFill>
                  <a:schemeClr val="accent4"/>
                </a:solidFill>
                <a:latin typeface="Times New Roman" panose="02020603050405020304" pitchFamily="18" charset="0"/>
                <a:cs typeface="Times New Roman" panose="02020603050405020304" pitchFamily="18" charset="0"/>
              </a:rPr>
              <a:t>Участники проекта:</a:t>
            </a:r>
            <a:r>
              <a:rPr lang="ru-RU" sz="2000" dirty="0">
                <a:solidFill>
                  <a:schemeClr val="accent4"/>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дети средней группы, родители, воспитатель.</a:t>
            </a:r>
          </a:p>
          <a:p>
            <a:r>
              <a:rPr lang="ru-RU" sz="2000" b="1" dirty="0">
                <a:solidFill>
                  <a:schemeClr val="accent4"/>
                </a:solidFill>
                <a:latin typeface="Times New Roman" panose="02020603050405020304" pitchFamily="18" charset="0"/>
                <a:cs typeface="Times New Roman" panose="02020603050405020304" pitchFamily="18" charset="0"/>
              </a:rPr>
              <a:t>По количеству участников:</a:t>
            </a:r>
            <a:r>
              <a:rPr lang="ru-RU" sz="2000" b="1" dirty="0">
                <a:solidFill>
                  <a:schemeClr val="accent1">
                    <a:lumMod val="20000"/>
                    <a:lumOff val="80000"/>
                  </a:schemeClr>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групповой</a:t>
            </a:r>
          </a:p>
          <a:p>
            <a:r>
              <a:rPr lang="ru-RU" sz="2000" b="1" dirty="0">
                <a:solidFill>
                  <a:schemeClr val="accent4"/>
                </a:solidFill>
                <a:latin typeface="Times New Roman" panose="02020603050405020304" pitchFamily="18" charset="0"/>
                <a:cs typeface="Times New Roman" panose="02020603050405020304" pitchFamily="18" charset="0"/>
              </a:rPr>
              <a:t>По продолжительности</a:t>
            </a:r>
            <a:r>
              <a:rPr lang="ru-RU" sz="2000" b="1" dirty="0">
                <a:solidFill>
                  <a:schemeClr val="accent1">
                    <a:lumMod val="20000"/>
                    <a:lumOff val="80000"/>
                  </a:schemeClr>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1 месяц</a:t>
            </a:r>
          </a:p>
        </p:txBody>
      </p:sp>
      <p:sp>
        <p:nvSpPr>
          <p:cNvPr id="7" name="TextBox 6"/>
          <p:cNvSpPr txBox="1"/>
          <p:nvPr/>
        </p:nvSpPr>
        <p:spPr>
          <a:xfrm>
            <a:off x="1303660" y="2861286"/>
            <a:ext cx="7966362" cy="2801023"/>
          </a:xfrm>
          <a:prstGeom prst="rect">
            <a:avLst/>
          </a:prstGeom>
          <a:noFill/>
        </p:spPr>
        <p:txBody>
          <a:bodyPr wrap="square" rtlCol="0">
            <a:spAutoFit/>
          </a:bodyPr>
          <a:lstStyle/>
          <a:p>
            <a:r>
              <a:rPr lang="ru-RU" sz="2000" b="1" dirty="0">
                <a:solidFill>
                  <a:srgbClr val="FFC000"/>
                </a:solidFill>
                <a:latin typeface="Times New Roman" panose="02020603050405020304" pitchFamily="18" charset="0"/>
                <a:cs typeface="Times New Roman" panose="02020603050405020304" pitchFamily="18" charset="0"/>
              </a:rPr>
              <a:t>Актуальность темы:</a:t>
            </a:r>
          </a:p>
          <a:p>
            <a:endParaRPr lang="ru-RU" sz="2000" dirty="0">
              <a:solidFill>
                <a:schemeClr val="bg1"/>
              </a:solidFill>
              <a:latin typeface="Times New Roman" panose="02020603050405020304" pitchFamily="18" charset="0"/>
              <a:cs typeface="Times New Roman" panose="02020603050405020304" pitchFamily="18" charset="0"/>
            </a:endParaRPr>
          </a:p>
          <a:p>
            <a:r>
              <a:rPr lang="ru-RU" sz="2000" dirty="0">
                <a:solidFill>
                  <a:schemeClr val="bg1"/>
                </a:solidFill>
                <a:latin typeface="Times New Roman" panose="02020603050405020304" pitchFamily="18" charset="0"/>
                <a:cs typeface="Times New Roman" panose="02020603050405020304" pitchFamily="18" charset="0"/>
              </a:rPr>
              <a:t>Преимущество данного проекта в том, что его реализация неразрывно связана с повседневной жизнью: сама природа предоставляет материалы для наблюдений, исследований, опытов и творчества. Дети получат возможность удовлетворить свой интерес к познавательно - исследовательской деятельности</a:t>
            </a:r>
            <a:r>
              <a:rPr lang="ru-RU" sz="2000" dirty="0">
                <a:solidFill>
                  <a:schemeClr val="bg1"/>
                </a:solidFill>
              </a:rPr>
              <a:t>. </a:t>
            </a:r>
            <a:endParaRPr lang="ru-RU" sz="2000" dirty="0">
              <a:solidFill>
                <a:schemeClr val="bg1"/>
              </a:solidFill>
              <a:latin typeface="Times New Roman" panose="02020603050405020304" pitchFamily="18" charset="0"/>
              <a:cs typeface="Times New Roman" panose="02020603050405020304" pitchFamily="18" charset="0"/>
            </a:endParaRPr>
          </a:p>
          <a:p>
            <a:endParaRPr lang="ru-RU" sz="1801" dirty="0">
              <a:solidFill>
                <a:schemeClr val="bg1"/>
              </a:solidFill>
            </a:endParaRPr>
          </a:p>
          <a:p>
            <a:endParaRPr lang="ru-RU" sz="180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44688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1142999" y="2"/>
            <a:ext cx="12193057" cy="6822015"/>
          </a:xfrm>
          <a:prstGeom prst="rect">
            <a:avLst/>
          </a:prstGeom>
        </p:spPr>
      </p:pic>
      <p:sp>
        <p:nvSpPr>
          <p:cNvPr id="3" name="Прямоугольник 2"/>
          <p:cNvSpPr/>
          <p:nvPr/>
        </p:nvSpPr>
        <p:spPr>
          <a:xfrm>
            <a:off x="339440" y="623457"/>
            <a:ext cx="9462655" cy="1183209"/>
          </a:xfrm>
          <a:prstGeom prst="rect">
            <a:avLst/>
          </a:prstGeom>
          <a:solidFill>
            <a:srgbClr val="0070C0"/>
          </a:solidFill>
          <a:ln w="28575">
            <a:solidFill>
              <a:schemeClr val="bg1"/>
            </a:solidFill>
          </a:ln>
        </p:spPr>
        <p:txBody>
          <a:bodyPr wrap="square">
            <a:spAutoFit/>
          </a:bodyPr>
          <a:lstStyle/>
          <a:p>
            <a:pPr algn="ctr">
              <a:lnSpc>
                <a:spcPct val="107000"/>
              </a:lnSpc>
              <a:spcAft>
                <a:spcPts val="750"/>
              </a:spcAft>
            </a:pPr>
            <a:r>
              <a:rPr lang="ru-RU" sz="24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Цель:</a:t>
            </a:r>
            <a:endParaRPr lang="ru-RU" sz="1801" b="1"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750"/>
              </a:spcAft>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Создать условия для формирования у детей осознанно-правильного отношения к природным явлениям., и окружающим объектам. </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339440" y="2083370"/>
            <a:ext cx="9462655" cy="4239559"/>
          </a:xfrm>
          <a:prstGeom prst="rect">
            <a:avLst/>
          </a:prstGeom>
          <a:solidFill>
            <a:srgbClr val="0070C0"/>
          </a:solidFill>
          <a:ln w="38100">
            <a:solidFill>
              <a:schemeClr val="bg1"/>
            </a:solidFill>
          </a:ln>
        </p:spPr>
        <p:txBody>
          <a:bodyPr wrap="square">
            <a:spAutoFit/>
          </a:bodyPr>
          <a:lstStyle/>
          <a:p>
            <a:pPr algn="ctr">
              <a:lnSpc>
                <a:spcPct val="107000"/>
              </a:lnSpc>
              <a:spcAft>
                <a:spcPts val="750"/>
              </a:spcAft>
            </a:pPr>
            <a:r>
              <a:rPr lang="ru-RU" sz="24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Задачи:</a:t>
            </a:r>
            <a:endParaRPr lang="ru-RU" sz="1801" b="1"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Wingdings" panose="05000000000000000000" pitchFamily="2" charset="2"/>
              <a:buChar char="v"/>
              <a:tabLst>
                <a:tab pos="457211" algn="l"/>
              </a:tabLst>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Формировать предпосылки поисковой деятельности</a:t>
            </a:r>
            <a:r>
              <a:rPr lang="ru-RU" sz="12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О</a:t>
            </a: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беспечить включение детей в исследовательскую деятельность.</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Wingdings" panose="05000000000000000000" pitchFamily="2" charset="2"/>
              <a:buChar char="v"/>
              <a:tabLst>
                <a:tab pos="457211" algn="l"/>
              </a:tabLst>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Закреплять и расширять знания о взаимосвязях внутри природных сообществ, </a:t>
            </a:r>
          </a:p>
          <a:p>
            <a:pPr>
              <a:lnSpc>
                <a:spcPct val="107000"/>
              </a:lnSpc>
              <a:spcAft>
                <a:spcPts val="750"/>
              </a:spcAft>
              <a:buSzPts val="1000"/>
              <a:tabLst>
                <a:tab pos="457211" algn="l"/>
              </a:tabLst>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явлений и закономерностей жизни природы .</a:t>
            </a:r>
          </a:p>
          <a:p>
            <a:pPr marL="342908" indent="-342908">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Развивать наблюдательность, познавательную активность, инициативу. </a:t>
            </a:r>
          </a:p>
          <a:p>
            <a:pPr marL="342908" indent="-342908">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Содействовать формированию сотрудничества в детско-родительских отношениях.</a:t>
            </a:r>
          </a:p>
          <a:p>
            <a:pPr marL="342908" indent="-342908">
              <a:buFont typeface="Wingdings" panose="05000000000000000000" pitchFamily="2" charset="2"/>
              <a:buChar char="v"/>
            </a:pPr>
            <a:r>
              <a:rPr lang="ru-RU" sz="12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Учить детей приобретать новую информацию через экспериментирование.</a:t>
            </a:r>
          </a:p>
          <a:p>
            <a:pPr marL="285757" indent="-285757">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Формировать умения детей делать выводы и умозаключения, а потом на основе накопленного опыта реализовывать их.</a:t>
            </a:r>
          </a:p>
          <a:p>
            <a:pPr marL="285757" indent="-285757">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Воспитывать гуманное, бережное отношение к окружающему миру. </a:t>
            </a:r>
          </a:p>
          <a:p>
            <a:pPr marL="285757" indent="-285757">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Формирование начал экологической культуры.</a:t>
            </a:r>
            <a:b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983507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939978" y="604007"/>
            <a:ext cx="9157854" cy="5465150"/>
          </a:xfrm>
          <a:prstGeom prst="rect">
            <a:avLst/>
          </a:prstGeom>
        </p:spPr>
        <p:txBody>
          <a:bodyPr wrap="square">
            <a:spAutoFit/>
          </a:bodyPr>
          <a:lstStyle/>
          <a:p>
            <a:pPr algn="ctr">
              <a:lnSpc>
                <a:spcPct val="107000"/>
              </a:lnSpc>
              <a:spcAft>
                <a:spcPts val="750"/>
              </a:spcAft>
            </a:pPr>
            <a:r>
              <a:rPr lang="ru-RU" sz="2400" b="1" dirty="0">
                <a:solidFill>
                  <a:srgbClr val="FFC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Предполагаемый результат</a:t>
            </a:r>
            <a:r>
              <a:rPr lang="ru-RU" sz="2000" b="1" dirty="0">
                <a:solidFill>
                  <a:srgbClr val="FFC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40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Для детей:</a:t>
            </a:r>
            <a:endParaRPr lang="ru-RU" sz="140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Расширение и обогащение взаимосвязей в   окружающем мире. Сформированность устойчивых знаний и  интереса к поисково-исследовательской деятельности.</a:t>
            </a:r>
          </a:p>
          <a:p>
            <a:pPr>
              <a:spcAft>
                <a:spcPts val="750"/>
              </a:spcAft>
            </a:pP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По окончанию проекта дети смогут устанавливать зависимость жизни растений и животных от изменений в природе. Бережно относится к природе, замечая её красоту и эмоционально откликаясь на неё. Расширятся знания о зимней природе.</a:t>
            </a:r>
          </a:p>
          <a:p>
            <a:pPr>
              <a:spcAft>
                <a:spcPts val="750"/>
              </a:spcAft>
            </a:pP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Формирование навыков работы с экологическими знаками, их применение. Соблюдение правил безопасности при определенных природных явлениях.</a:t>
            </a:r>
          </a:p>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Для родителей:</a:t>
            </a:r>
            <a:endParaRPr lang="ru-RU" sz="140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Оптимизация сотрудничества с детьми и педагогами детского сада, вовлечение в разные виды деятельности экологической направленности, повышение экологического самосознания.</a:t>
            </a:r>
            <a:endParaRPr lang="ru-RU" sz="140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Для педагога:</a:t>
            </a:r>
            <a:r>
              <a:rPr lang="ru-RU" sz="180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40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Повышение уровня профессионального мастерства;  формирование партнёрских отношений с родителями</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1" dirty="0">
              <a:solidFill>
                <a:schemeClr val="accent1">
                  <a:lumMod val="20000"/>
                  <a:lumOff val="8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66881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420091" y="720438"/>
            <a:ext cx="6580910" cy="853567"/>
          </a:xfrm>
          <a:prstGeom prst="rect">
            <a:avLst/>
          </a:prstGeom>
        </p:spPr>
        <p:txBody>
          <a:bodyPr wrap="square">
            <a:spAutoFit/>
          </a:bodyPr>
          <a:lstStyle/>
          <a:p>
            <a:pPr algn="ctr">
              <a:lnSpc>
                <a:spcPct val="107000"/>
              </a:lnSpc>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Этапы реализации проекта:</a:t>
            </a:r>
            <a:endParaRPr lang="ru-RU" sz="1600"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I этап Подготовительный</a:t>
            </a:r>
            <a:endParaRPr lang="ru-RU" sz="1600"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1887683" y="1574004"/>
            <a:ext cx="6913417" cy="4557017"/>
          </a:xfrm>
          <a:prstGeom prst="rect">
            <a:avLst/>
          </a:prstGeom>
        </p:spPr>
        <p:txBody>
          <a:bodyPr wrap="square">
            <a:spAutoFit/>
          </a:bodyPr>
          <a:lstStyle/>
          <a:p>
            <a:r>
              <a:rPr lang="ru-RU" sz="2000" b="1" dirty="0">
                <a:solidFill>
                  <a:srgbClr val="FFC000"/>
                </a:solidFill>
                <a:latin typeface="Times New Roman" panose="02020603050405020304" pitchFamily="18" charset="0"/>
                <a:cs typeface="Times New Roman" panose="02020603050405020304" pitchFamily="18" charset="0"/>
              </a:rPr>
              <a:t>Содержание деятельности</a:t>
            </a:r>
            <a:r>
              <a:rPr lang="ru-RU" sz="1801" b="1" dirty="0">
                <a:solidFill>
                  <a:srgbClr val="FFC000"/>
                </a:solidFill>
                <a:latin typeface="Times New Roman" panose="02020603050405020304" pitchFamily="18" charset="0"/>
                <a:cs typeface="Times New Roman" panose="02020603050405020304" pitchFamily="18" charset="0"/>
              </a:rPr>
              <a:t>:</a:t>
            </a:r>
            <a:endParaRPr lang="ru-RU" sz="1801" dirty="0">
              <a:solidFill>
                <a:srgbClr val="FFC000"/>
              </a:solidFill>
              <a:latin typeface="Times New Roman" panose="02020603050405020304" pitchFamily="18" charset="0"/>
              <a:cs typeface="Times New Roman" panose="02020603050405020304" pitchFamily="18" charset="0"/>
            </a:endParaRP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постановка цели и задач проекта;</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составление перспективного плана работы по проекту;</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подбор методической литературы, аудиозаписей, художественной литературы, пословиц, поговорок, загадок, иллюстраций;</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подготовка материалов для художественного творчества;</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аналитическая беседа с детьми для выяснения объёма знаний по данному вопросу, мониторинг;</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создание соответствующей развивающей предметно-пространственной среды (оборудование для экспериментирования в мини-лаборатории);</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создание картотеки опытов со снегом</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Выбор форм работы с детьми и родителями.</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Определение и формулировка ожидаемых результатов.</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0203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059873" y="1015706"/>
            <a:ext cx="8534400" cy="6173293"/>
          </a:xfrm>
          <a:prstGeom prst="rect">
            <a:avLst/>
          </a:prstGeom>
        </p:spPr>
        <p:txBody>
          <a:bodyPr wrap="square">
            <a:spAutoFit/>
          </a:bodyPr>
          <a:lstStyle/>
          <a:p>
            <a:pPr algn="ctr">
              <a:lnSpc>
                <a:spcPct val="107000"/>
              </a:lnSpc>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Карта детских идей:</a:t>
            </a:r>
            <a:endParaRPr lang="ru-RU" sz="16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(модель трёх вопросов)</a:t>
            </a:r>
            <a:endParaRPr lang="ru-RU" sz="16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ЧТО ЗНАЮ?</a:t>
            </a:r>
          </a:p>
          <a:p>
            <a:r>
              <a:rPr lang="ru-RU" sz="1801" dirty="0">
                <a:solidFill>
                  <a:schemeClr val="tx2">
                    <a:lumMod val="20000"/>
                    <a:lumOff val="80000"/>
                  </a:schemeClr>
                </a:solidFill>
                <a:latin typeface="Times New Roman" panose="02020603050405020304" pitchFamily="18" charset="0"/>
                <a:cs typeface="Times New Roman" panose="02020603050405020304" pitchFamily="18" charset="0"/>
              </a:rPr>
              <a:t>Снежинки летят с неба, они падают на землю. Снег падает на землю с тучки, потому что зима. Снежинки - это снег. Снежинки кружатся, потому что они падают. Снег холодный. </a:t>
            </a:r>
          </a:p>
          <a:p>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r>
              <a:rPr lang="ru-RU" sz="1801" dirty="0">
                <a:solidFill>
                  <a:schemeClr val="tx2">
                    <a:lumMod val="20000"/>
                    <a:lumOff val="80000"/>
                  </a:schemeClr>
                </a:solidFill>
                <a:latin typeface="Times New Roman" panose="02020603050405020304" pitchFamily="18" charset="0"/>
                <a:cs typeface="Times New Roman" panose="02020603050405020304" pitchFamily="18" charset="0"/>
              </a:rPr>
              <a:t> </a:t>
            </a: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ЧТО ХОЧУ УЗНАТЬ?</a:t>
            </a:r>
            <a:endParaRPr lang="ru-RU" sz="140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sz="1801" dirty="0">
                <a:solidFill>
                  <a:schemeClr val="tx2">
                    <a:lumMod val="20000"/>
                    <a:lumOff val="80000"/>
                  </a:schemeClr>
                </a:solidFill>
                <a:latin typeface="Times New Roman" panose="02020603050405020304" pitchFamily="18" charset="0"/>
                <a:cs typeface="Times New Roman" panose="02020603050405020304" pitchFamily="18" charset="0"/>
              </a:rPr>
              <a:t>Холодно ли травке под снегом?   Мои руки мерзнут (снег холодный), а крылышки божьей коровки, им тепло? Куда снежинки улетают, когда ветер? Какого они цвета? Откуда они берутся в небе? Как помочь животным зимой?</a:t>
            </a:r>
          </a:p>
          <a:p>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pPr>
              <a:lnSpc>
                <a:spcPct val="107000"/>
              </a:lnSpc>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КАК УЗНАТЬ?</a:t>
            </a:r>
          </a:p>
          <a:p>
            <a:r>
              <a:rPr lang="ru-RU" sz="1801" dirty="0">
                <a:solidFill>
                  <a:schemeClr val="tx2">
                    <a:lumMod val="20000"/>
                    <a:lumOff val="80000"/>
                  </a:schemeClr>
                </a:solidFill>
                <a:latin typeface="Times New Roman" panose="02020603050405020304" pitchFamily="18" charset="0"/>
                <a:cs typeface="Times New Roman" panose="02020603050405020304" pitchFamily="18" charset="0"/>
              </a:rPr>
              <a:t>Прочитать в книгах. Провести опыты. Понаблюдать. Спросить у родителей. Посмотреть по телевизору.</a:t>
            </a:r>
          </a:p>
          <a:p>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pPr>
              <a:lnSpc>
                <a:spcPct val="107000"/>
              </a:lnSpc>
            </a:pPr>
            <a:endParaRPr lang="ru-RU" sz="1401" dirty="0">
              <a:solidFill>
                <a:schemeClr val="tx2">
                  <a:lumMod val="20000"/>
                  <a:lumOff val="80000"/>
                </a:schemeClr>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pPr>
              <a:lnSpc>
                <a:spcPct val="107000"/>
              </a:lnSpc>
            </a:pPr>
            <a:endPar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750"/>
              </a:spcAft>
            </a:pPr>
            <a:r>
              <a:rPr lang="ru-RU" sz="1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sz="1401"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0330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519546" y="1066802"/>
            <a:ext cx="9878290" cy="4751557"/>
          </a:xfrm>
          <a:prstGeom prst="rect">
            <a:avLst/>
          </a:prstGeom>
        </p:spPr>
        <p:txBody>
          <a:bodyPr wrap="square">
            <a:spAutoFit/>
          </a:bodyPr>
          <a:lstStyle/>
          <a:p>
            <a:pPr algn="ctr">
              <a:spcAft>
                <a:spcPts val="750"/>
              </a:spcAft>
            </a:pPr>
            <a:r>
              <a:rPr lang="ru-RU" sz="24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II этап – основной (практический):</a:t>
            </a:r>
            <a:endParaRPr lang="ru-RU" sz="32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sz="24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b="1" i="1" dirty="0">
                <a:solidFill>
                  <a:srgbClr val="FFC000"/>
                </a:solidFill>
              </a:rPr>
              <a:t>Образовательная область «Речевое развитие»</a:t>
            </a:r>
            <a:endParaRPr lang="ru-RU" sz="1801" i="1" dirty="0">
              <a:solidFill>
                <a:srgbClr val="FFC000"/>
              </a:solidFill>
            </a:endParaRPr>
          </a:p>
          <a:p>
            <a:pPr lvl="0"/>
            <a:r>
              <a:rPr lang="ru-RU" sz="1801" b="1" dirty="0">
                <a:solidFill>
                  <a:schemeClr val="accent1">
                    <a:lumMod val="20000"/>
                    <a:lumOff val="80000"/>
                  </a:schemeClr>
                </a:solidFill>
                <a:latin typeface="Times New Roman" panose="02020603050405020304" pitchFamily="18" charset="0"/>
                <a:cs typeface="Times New Roman" panose="02020603050405020304" pitchFamily="18" charset="0"/>
              </a:rPr>
              <a:t>Беседы:</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«Почему хрустит снег?», «Многообразие форм снежинок», «Для чего нужен снег?», «Откуда прилетели снежинки».</a:t>
            </a:r>
          </a:p>
          <a:p>
            <a:pPr lvl="0"/>
            <a:r>
              <a:rPr lang="ru-RU" sz="1801" b="1" dirty="0">
                <a:solidFill>
                  <a:schemeClr val="accent1">
                    <a:lumMod val="20000"/>
                    <a:lumOff val="80000"/>
                  </a:schemeClr>
                </a:solidFill>
                <a:latin typeface="Times New Roman" panose="02020603050405020304" pitchFamily="18" charset="0"/>
                <a:cs typeface="Times New Roman" panose="02020603050405020304" pitchFamily="18" charset="0"/>
              </a:rPr>
              <a:t>Чтение художественной литературы:</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Б. </a:t>
            </a:r>
            <a:r>
              <a:rPr lang="ru-RU" sz="1801" dirty="0" err="1">
                <a:solidFill>
                  <a:schemeClr val="accent1">
                    <a:lumMod val="20000"/>
                    <a:lumOff val="80000"/>
                  </a:schemeClr>
                </a:solidFill>
                <a:latin typeface="Times New Roman" panose="02020603050405020304" pitchFamily="18" charset="0"/>
                <a:cs typeface="Times New Roman" panose="02020603050405020304" pitchFamily="18" charset="0"/>
              </a:rPr>
              <a:t>Заходер</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«Танец снежинок»;</a:t>
            </a:r>
          </a:p>
          <a:p>
            <a:r>
              <a:rPr lang="ru-RU" sz="1801" dirty="0" err="1">
                <a:solidFill>
                  <a:schemeClr val="accent1">
                    <a:lumMod val="20000"/>
                    <a:lumOff val="80000"/>
                  </a:schemeClr>
                </a:solidFill>
                <a:latin typeface="Times New Roman" panose="02020603050405020304" pitchFamily="18" charset="0"/>
                <a:cs typeface="Times New Roman" panose="02020603050405020304" pitchFamily="18" charset="0"/>
              </a:rPr>
              <a:t>С.Козлов</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«Снежинки»; К. Бальмонт «Снежинка», А. Суриков «Белый снег пушистый».</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Разгадывание загадок, чтение пословиц и поговорок на зимнюю тематику</a:t>
            </a:r>
            <a:r>
              <a:rPr lang="ru-RU" sz="1801" dirty="0">
                <a:solidFill>
                  <a:schemeClr val="bg2">
                    <a:lumMod val="90000"/>
                  </a:schemeClr>
                </a:solidFill>
                <a:latin typeface="Times New Roman" panose="02020603050405020304" pitchFamily="18" charset="0"/>
                <a:cs typeface="Times New Roman" panose="02020603050405020304" pitchFamily="18" charset="0"/>
              </a:rPr>
              <a:t>.</a:t>
            </a:r>
          </a:p>
          <a:p>
            <a:r>
              <a:rPr lang="ru-RU" sz="1801" b="1" dirty="0">
                <a:solidFill>
                  <a:srgbClr val="FFC000"/>
                </a:solidFill>
              </a:rPr>
              <a:t>Образовательная область «Социально-коммуникативное развитие»</a:t>
            </a:r>
            <a:endParaRPr lang="ru-RU" sz="1801" dirty="0">
              <a:solidFill>
                <a:srgbClr val="FFC000"/>
              </a:solidFill>
            </a:endParaRPr>
          </a:p>
          <a:p>
            <a:r>
              <a:rPr lang="ru-RU" sz="1801" b="1" dirty="0">
                <a:solidFill>
                  <a:schemeClr val="accent1">
                    <a:lumMod val="20000"/>
                    <a:lumOff val="80000"/>
                  </a:schemeClr>
                </a:solidFill>
                <a:latin typeface="Times New Roman" panose="02020603050405020304" pitchFamily="18" charset="0"/>
                <a:cs typeface="Times New Roman" panose="02020603050405020304" pitchFamily="18" charset="0"/>
              </a:rPr>
              <a:t>Дидактические игры:</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«Сложи снежинку» (из палочек); «Найди похожие снежинки»…………..</a:t>
            </a:r>
          </a:p>
          <a:p>
            <a:r>
              <a:rPr lang="ru-RU" sz="1801" b="1" dirty="0">
                <a:solidFill>
                  <a:srgbClr val="FFC000"/>
                </a:solidFill>
              </a:rPr>
              <a:t>Образовательная область «Художественно-эстетическое развитие»</a:t>
            </a:r>
            <a:endParaRPr lang="ru-RU" sz="1801" dirty="0">
              <a:solidFill>
                <a:srgbClr val="FFC000"/>
              </a:solidFill>
            </a:endParaRPr>
          </a:p>
          <a:p>
            <a:r>
              <a:rPr lang="ru-RU" sz="1801" b="1" dirty="0">
                <a:solidFill>
                  <a:schemeClr val="accent1">
                    <a:lumMod val="20000"/>
                    <a:lumOff val="80000"/>
                  </a:schemeClr>
                </a:solidFill>
              </a:rPr>
              <a:t>Рисование:</a:t>
            </a:r>
            <a:r>
              <a:rPr lang="ru-RU" sz="1801" dirty="0">
                <a:solidFill>
                  <a:schemeClr val="accent1">
                    <a:lumMod val="20000"/>
                    <a:lumOff val="80000"/>
                  </a:schemeClr>
                </a:solidFill>
              </a:rPr>
              <a:t> «Летят снежинки», «Весёлый снеговик», «Волшебные снежинки». Рисование снежных узоров на манке (индивидуальная работа).</a:t>
            </a:r>
          </a:p>
          <a:p>
            <a:pPr lvl="0"/>
            <a:r>
              <a:rPr lang="ru-RU" sz="1801" b="1" dirty="0">
                <a:solidFill>
                  <a:schemeClr val="accent1">
                    <a:lumMod val="20000"/>
                    <a:lumOff val="80000"/>
                  </a:schemeClr>
                </a:solidFill>
              </a:rPr>
              <a:t>Аппликация: </a:t>
            </a:r>
            <a:r>
              <a:rPr lang="ru-RU" sz="1801" dirty="0">
                <a:solidFill>
                  <a:schemeClr val="accent1">
                    <a:lumMod val="20000"/>
                    <a:lumOff val="80000"/>
                  </a:schemeClr>
                </a:solidFill>
              </a:rPr>
              <a:t>«Путешествие снежинок»</a:t>
            </a:r>
          </a:p>
          <a:p>
            <a:pPr lvl="0"/>
            <a:r>
              <a:rPr lang="ru-RU" sz="1801" b="1" dirty="0">
                <a:solidFill>
                  <a:schemeClr val="accent1">
                    <a:lumMod val="20000"/>
                    <a:lumOff val="80000"/>
                  </a:schemeClr>
                </a:solidFill>
              </a:rPr>
              <a:t>Лепка:</a:t>
            </a:r>
            <a:r>
              <a:rPr lang="ru-RU" sz="1801" dirty="0">
                <a:solidFill>
                  <a:schemeClr val="accent1">
                    <a:lumMod val="20000"/>
                    <a:lumOff val="80000"/>
                  </a:schemeClr>
                </a:solidFill>
              </a:rPr>
              <a:t> «Снеговик», «Разноцветные снежинки».</a:t>
            </a:r>
          </a:p>
          <a:p>
            <a:pPr>
              <a:spcAft>
                <a:spcPts val="750"/>
              </a:spcAft>
            </a:pPr>
            <a:endParaRPr lang="ru-RU" sz="32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81040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143002" y="928255"/>
            <a:ext cx="9531927" cy="4248920"/>
          </a:xfrm>
          <a:prstGeom prst="rect">
            <a:avLst/>
          </a:prstGeom>
        </p:spPr>
        <p:txBody>
          <a:bodyPr wrap="square">
            <a:spAutoFit/>
          </a:bodyPr>
          <a:lstStyle/>
          <a:p>
            <a:pPr>
              <a:lnSpc>
                <a:spcPct val="107000"/>
              </a:lnSpc>
              <a:spcAft>
                <a:spcPts val="750"/>
              </a:spcAft>
            </a:pPr>
            <a:endPar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750"/>
              </a:spcAft>
            </a:pPr>
            <a:r>
              <a:rPr lang="ru-RU" sz="1801" b="1" dirty="0">
                <a:solidFill>
                  <a:srgbClr val="FFC000"/>
                </a:solidFill>
                <a:latin typeface="Times New Roman" panose="02020603050405020304" pitchFamily="18" charset="0"/>
                <a:cs typeface="Times New Roman" panose="02020603050405020304" pitchFamily="18" charset="0"/>
              </a:rPr>
              <a:t>Опытно-экспериментальная деятельность</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«Как ведёт себя снег в ладошке?»</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«Превращение снега в воду»</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«Чистый ли снег?»</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«Ледяные узоры» (замораживание в воде узоров из камешков, бусинок, листьев и рассматривание их)</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«Освобождение из плена» (размораживание маленьких игрушек, замороженных во льду «ледяной колдуньей»</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«Кто прошел? «(узнавать следы на снегу по отпечаткам). </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«Таяние снега»</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«Свойства снега»</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«Снег сохраняет тепло</a:t>
            </a: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endParaRPr lang="ru-RU" sz="1801" b="1" dirty="0"/>
          </a:p>
          <a:p>
            <a:endParaRPr lang="ru-RU" sz="1801" dirty="0"/>
          </a:p>
        </p:txBody>
      </p:sp>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7839" y="4244000"/>
            <a:ext cx="2222354" cy="1666766"/>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2" name="Прямоугольник 1"/>
          <p:cNvSpPr/>
          <p:nvPr/>
        </p:nvSpPr>
        <p:spPr>
          <a:xfrm>
            <a:off x="6555317" y="4149145"/>
            <a:ext cx="2402946" cy="400112"/>
          </a:xfrm>
          <a:prstGeom prst="rect">
            <a:avLst/>
          </a:prstGeom>
          <a:noFill/>
        </p:spPr>
        <p:txBody>
          <a:bodyPr wrap="square" lIns="91440" tIns="45721" rIns="91440" bIns="45721">
            <a:spAutoFit/>
          </a:bodyPr>
          <a:lstStyle/>
          <a:p>
            <a:pPr algn="ctr"/>
            <a:r>
              <a:rPr lang="ru-RU" sz="2000" dirty="0">
                <a:ln w="12700">
                  <a:solidFill>
                    <a:schemeClr val="tx2">
                      <a:satMod val="155000"/>
                    </a:schemeClr>
                  </a:solidFill>
                  <a:prstDash val="solid"/>
                </a:ln>
                <a:solidFill>
                  <a:schemeClr val="bg1"/>
                </a:solidFill>
                <a:latin typeface="Times New Roman" pitchFamily="18" charset="0"/>
                <a:cs typeface="Times New Roman" pitchFamily="18" charset="0"/>
              </a:rPr>
              <a:t>в</a:t>
            </a:r>
          </a:p>
        </p:txBody>
      </p:sp>
    </p:spTree>
    <p:extLst>
      <p:ext uri="{BB962C8B-B14F-4D97-AF65-F5344CB8AC3E}">
        <p14:creationId xmlns:p14="http://schemas.microsoft.com/office/powerpoint/2010/main" val="4017108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02672" y="914402"/>
            <a:ext cx="9448801" cy="4329455"/>
          </a:xfrm>
          <a:prstGeom prst="rect">
            <a:avLst/>
          </a:prstGeom>
        </p:spPr>
        <p:txBody>
          <a:bodyPr wrap="square">
            <a:spAutoFit/>
          </a:bodyPr>
          <a:lstStyle/>
          <a:p>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Динамические паузы: </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«С неба падают снежинки».</a:t>
            </a:r>
            <a:r>
              <a:rPr lang="ru-RU" sz="1600" b="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Физ. минутка для глаз: </a:t>
            </a:r>
            <a:r>
              <a:rPr lang="ru-RU" sz="16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«Мы снежинки увидали».</a:t>
            </a:r>
            <a:r>
              <a:rPr lang="ru-RU" sz="1200" b="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b="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Пальчиковые игры: </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«Снег – снежок»; «Снежинка»; </a:t>
            </a:r>
            <a:r>
              <a:rPr lang="ru-RU" sz="1801" b="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Подвижные игры:</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«Снежки», «Снежная баба».</a:t>
            </a:r>
          </a:p>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Рассматривание сюжетных и предметных картин:</a:t>
            </a:r>
            <a:endParaRPr lang="ru-RU" sz="180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801" dirty="0">
                <a:solidFill>
                  <a:schemeClr val="tx2">
                    <a:lumMod val="20000"/>
                    <a:lumOff val="80000"/>
                  </a:schemeClr>
                </a:solidFill>
                <a:latin typeface="Helvetica" panose="020B0604020202020204" pitchFamily="34" charset="0"/>
                <a:ea typeface="Times New Roman" panose="02020603050405020304" pitchFamily="18" charset="0"/>
              </a:rPr>
              <a:t>«</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Хорошо зимой</a:t>
            </a: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Зимние пейзажи», «Как проводят зиму дикие животные», «Помощь человека животным зимой», «Художники о зиме»</a:t>
            </a:r>
            <a:endPar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Наблюдения</a:t>
            </a: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4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деревьями в инее, за снегопадом</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«Куда исчезли насекомые», за ветром</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заснеженными деревьями</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вечерним небом</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снежинками</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травой под снегом,</a:t>
            </a:r>
          </a:p>
          <a:p>
            <a:pPr>
              <a:spcAft>
                <a:spcPts val="750"/>
              </a:spcAft>
            </a:pP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крышами зданий.</a:t>
            </a:r>
          </a:p>
          <a:p>
            <a:pPr marL="342908" indent="-342908">
              <a:spcAft>
                <a:spcPts val="750"/>
              </a:spcAft>
              <a:buFontTx/>
              <a:buChar char="-"/>
            </a:pPr>
            <a:endPar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285757" indent="-285757">
              <a:spcAft>
                <a:spcPts val="750"/>
              </a:spcAft>
              <a:buFont typeface="Arial" panose="020B0604020202020204" pitchFamily="34" charset="0"/>
              <a:buChar char="•"/>
            </a:pPr>
            <a:r>
              <a:rPr lang="ru-RU" sz="1801" dirty="0">
                <a:solidFill>
                  <a:srgbClr val="333333"/>
                </a:solidFill>
                <a:latin typeface="Helvetica" panose="020B0604020202020204" pitchFamily="34"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nSpc>
                <a:spcPct val="107000"/>
              </a:lnSpc>
              <a:spcAft>
                <a:spcPts val="750"/>
              </a:spcAft>
            </a:pPr>
            <a:endPar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89914" y="4054693"/>
            <a:ext cx="2078180" cy="1558635"/>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784422" y="4045383"/>
            <a:ext cx="2215578" cy="1661684"/>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041178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ln>
            <a:solidFill>
              <a:srgbClr val="00B0F0"/>
            </a:solidFill>
          </a:ln>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48966" y="3836444"/>
            <a:ext cx="2234977" cy="1676233"/>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pic>
        <p:nvPicPr>
          <p:cNvPr id="4" name="Рисунок 3"/>
          <p:cNvPicPr>
            <a:picLocks noChangeAspect="1"/>
          </p:cNvPicPr>
          <p:nvPr/>
        </p:nvPicPr>
        <p:blipFill rotWithShape="1">
          <a:blip r:embed="rId5" cstate="print">
            <a:extLst>
              <a:ext uri="{28A0092B-C50C-407E-A947-70E740481C1C}">
                <a14:useLocalDpi xmlns:a14="http://schemas.microsoft.com/office/drawing/2010/main" val="0"/>
              </a:ext>
            </a:extLst>
          </a:blip>
          <a:srcRect l="16382"/>
          <a:stretch/>
        </p:blipFill>
        <p:spPr>
          <a:xfrm rot="5400000">
            <a:off x="6365058" y="921079"/>
            <a:ext cx="2211248" cy="1983364"/>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3695398" y="4063289"/>
            <a:ext cx="2051535" cy="1606425"/>
          </a:xfrm>
          <a:prstGeom prst="round2DiagRect">
            <a:avLst>
              <a:gd name="adj1" fmla="val 16667"/>
              <a:gd name="adj2" fmla="val 0"/>
            </a:avLst>
          </a:prstGeom>
          <a:ln w="88900" cap="sq">
            <a:solidFill>
              <a:srgbClr val="0070C0"/>
            </a:solidFill>
            <a:miter lim="800000"/>
          </a:ln>
          <a:effectLst>
            <a:outerShdw blurRad="254000" algn="tl" rotWithShape="0">
              <a:srgbClr val="000000">
                <a:alpha val="43000"/>
              </a:srgbClr>
            </a:outerShdw>
          </a:effectLst>
        </p:spPr>
      </p:pic>
      <p:pic>
        <p:nvPicPr>
          <p:cNvPr id="7" name="Рисунок 6"/>
          <p:cNvPicPr>
            <a:picLocks noChangeAspect="1"/>
          </p:cNvPicPr>
          <p:nvPr/>
        </p:nvPicPr>
        <p:blipFill rotWithShape="1">
          <a:blip r:embed="rId7" cstate="print">
            <a:extLst>
              <a:ext uri="{28A0092B-C50C-407E-A947-70E740481C1C}">
                <a14:useLocalDpi xmlns:a14="http://schemas.microsoft.com/office/drawing/2010/main" val="0"/>
              </a:ext>
            </a:extLst>
          </a:blip>
          <a:srcRect l="26621" t="732" r="-549" b="-732"/>
          <a:stretch/>
        </p:blipFill>
        <p:spPr>
          <a:xfrm rot="5400000">
            <a:off x="720573" y="829612"/>
            <a:ext cx="2206601" cy="2238591"/>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pic>
        <p:nvPicPr>
          <p:cNvPr id="8" name="Рисунок 7"/>
          <p:cNvPicPr>
            <a:picLocks noChangeAspect="1"/>
          </p:cNvPicPr>
          <p:nvPr/>
        </p:nvPicPr>
        <p:blipFill rotWithShape="1">
          <a:blip r:embed="rId8" cstate="print">
            <a:extLst>
              <a:ext uri="{28A0092B-C50C-407E-A947-70E740481C1C}">
                <a14:useLocalDpi xmlns:a14="http://schemas.microsoft.com/office/drawing/2010/main" val="0"/>
              </a:ext>
            </a:extLst>
          </a:blip>
          <a:srcRect l="13984" t="1743"/>
          <a:stretch/>
        </p:blipFill>
        <p:spPr>
          <a:xfrm rot="5400000">
            <a:off x="3655216" y="1070851"/>
            <a:ext cx="2391266" cy="1940777"/>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6" name="Прямоугольник 5"/>
          <p:cNvSpPr/>
          <p:nvPr/>
        </p:nvSpPr>
        <p:spPr>
          <a:xfrm>
            <a:off x="-422564" y="3018385"/>
            <a:ext cx="4378037" cy="400112"/>
          </a:xfrm>
          <a:prstGeom prst="rect">
            <a:avLst/>
          </a:prstGeom>
          <a:noFill/>
        </p:spPr>
        <p:txBody>
          <a:bodyPr wrap="squar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«Как ведёт себя снег в ладошке».</a:t>
            </a:r>
          </a:p>
        </p:txBody>
      </p:sp>
      <p:sp>
        <p:nvSpPr>
          <p:cNvPr id="9" name="Прямоугольник 8"/>
          <p:cNvSpPr/>
          <p:nvPr/>
        </p:nvSpPr>
        <p:spPr>
          <a:xfrm>
            <a:off x="3179621" y="3418495"/>
            <a:ext cx="3400341" cy="400112"/>
          </a:xfrm>
          <a:prstGeom prst="rect">
            <a:avLst/>
          </a:prstGeom>
          <a:noFill/>
        </p:spPr>
        <p:txBody>
          <a:bodyPr wrap="squar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Наблюдение: «Кто прошёл?»</a:t>
            </a:r>
          </a:p>
        </p:txBody>
      </p:sp>
      <p:sp>
        <p:nvSpPr>
          <p:cNvPr id="11" name="Прямоугольник 10"/>
          <p:cNvSpPr/>
          <p:nvPr/>
        </p:nvSpPr>
        <p:spPr>
          <a:xfrm>
            <a:off x="3301298" y="5792048"/>
            <a:ext cx="2773920" cy="400112"/>
          </a:xfrm>
          <a:prstGeom prst="rect">
            <a:avLst/>
          </a:prstGeom>
          <a:noFill/>
        </p:spPr>
        <p:txBody>
          <a:bodyPr wrap="squar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Какая ты снежинка?»</a:t>
            </a:r>
          </a:p>
        </p:txBody>
      </p:sp>
      <p:sp>
        <p:nvSpPr>
          <p:cNvPr id="14" name="Прямоугольник 13"/>
          <p:cNvSpPr/>
          <p:nvPr/>
        </p:nvSpPr>
        <p:spPr>
          <a:xfrm>
            <a:off x="4828603" y="2967336"/>
            <a:ext cx="248786" cy="400112"/>
          </a:xfrm>
          <a:prstGeom prst="rect">
            <a:avLst/>
          </a:prstGeom>
          <a:noFill/>
        </p:spPr>
        <p:txBody>
          <a:bodyPr wrap="non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p>
        </p:txBody>
      </p:sp>
      <p:sp>
        <p:nvSpPr>
          <p:cNvPr id="15" name="Прямоугольник 14"/>
          <p:cNvSpPr/>
          <p:nvPr/>
        </p:nvSpPr>
        <p:spPr>
          <a:xfrm>
            <a:off x="4629152" y="3052206"/>
            <a:ext cx="5872162" cy="646589"/>
          </a:xfrm>
          <a:prstGeom prst="rect">
            <a:avLst/>
          </a:prstGeom>
          <a:noFill/>
        </p:spPr>
        <p:txBody>
          <a:bodyPr wrap="square" lIns="91440" tIns="45721" rIns="91440" bIns="45721">
            <a:spAutoFit/>
          </a:bodyPr>
          <a:lstStyle/>
          <a:p>
            <a:pPr algn="ct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Опыт: « свойства снега»</a:t>
            </a:r>
          </a:p>
          <a:p>
            <a:pPr algn="ctr"/>
            <a:endPar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16" name="Рисунок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6283052" y="3861389"/>
            <a:ext cx="2375260" cy="1781445"/>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17" name="Прямоугольник 16"/>
          <p:cNvSpPr/>
          <p:nvPr/>
        </p:nvSpPr>
        <p:spPr>
          <a:xfrm>
            <a:off x="8336859" y="3698537"/>
            <a:ext cx="2338834" cy="646587"/>
          </a:xfrm>
          <a:prstGeom prst="rect">
            <a:avLst/>
          </a:prstGeom>
        </p:spPr>
        <p:txBody>
          <a:bodyPr wrap="square">
            <a:spAutoFit/>
          </a:bodyPr>
          <a:lstStyle/>
          <a:p>
            <a:pPr algn="ct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Оп.экс.</a:t>
            </a:r>
            <a:r>
              <a:rPr lang="ru-RU" sz="1801" dirty="0" err="1">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д-ть</a:t>
            </a: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.«Чистый ли снег?»</a:t>
            </a:r>
          </a:p>
        </p:txBody>
      </p:sp>
    </p:spTree>
    <p:extLst>
      <p:ext uri="{BB962C8B-B14F-4D97-AF65-F5344CB8AC3E}">
        <p14:creationId xmlns:p14="http://schemas.microsoft.com/office/powerpoint/2010/main" val="814277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l="40164" t="-2260"/>
          <a:stretch/>
        </p:blipFill>
        <p:spPr>
          <a:xfrm rot="5400000">
            <a:off x="7397902" y="604571"/>
            <a:ext cx="2022764" cy="2743201"/>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6" name="Рисунок 5"/>
          <p:cNvPicPr>
            <a:picLocks noChangeAspect="1"/>
          </p:cNvPicPr>
          <p:nvPr/>
        </p:nvPicPr>
        <p:blipFill rotWithShape="1">
          <a:blip r:embed="rId5" cstate="print">
            <a:extLst>
              <a:ext uri="{28A0092B-C50C-407E-A947-70E740481C1C}">
                <a14:useLocalDpi xmlns:a14="http://schemas.microsoft.com/office/drawing/2010/main" val="0"/>
              </a:ext>
            </a:extLst>
          </a:blip>
          <a:srcRect l="14350" t="2113" b="-1"/>
          <a:stretch/>
        </p:blipFill>
        <p:spPr>
          <a:xfrm rot="5400000">
            <a:off x="446059" y="763897"/>
            <a:ext cx="2103819" cy="2424544"/>
          </a:xfrm>
          <a:prstGeom prst="round2DiagRect">
            <a:avLst>
              <a:gd name="adj1" fmla="val 16667"/>
              <a:gd name="adj2" fmla="val 0"/>
            </a:avLst>
          </a:prstGeom>
          <a:ln w="88900" cap="sq">
            <a:solidFill>
              <a:schemeClr val="accent1"/>
            </a:solidFill>
            <a:miter lim="800000"/>
          </a:ln>
          <a:effectLst>
            <a:outerShdw blurRad="254000" algn="tl" rotWithShape="0">
              <a:srgbClr val="000000">
                <a:alpha val="43000"/>
              </a:srgbClr>
            </a:outerShdw>
          </a:effectLst>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36370" y="3046041"/>
            <a:ext cx="2633262" cy="1974946"/>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1449" y="3736011"/>
            <a:ext cx="2881689" cy="2161266"/>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23072" y="3767576"/>
            <a:ext cx="2770911" cy="2078183"/>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3" name="Прямоугольник 2"/>
          <p:cNvSpPr/>
          <p:nvPr/>
        </p:nvSpPr>
        <p:spPr>
          <a:xfrm>
            <a:off x="2710240" y="5417128"/>
            <a:ext cx="4547812" cy="400112"/>
          </a:xfrm>
          <a:prstGeom prst="rect">
            <a:avLst/>
          </a:prstGeom>
          <a:noFill/>
        </p:spPr>
        <p:txBody>
          <a:bodyPr wrap="square" lIns="91440" tIns="45721" rIns="91440" bIns="45721">
            <a:spAutoFit/>
          </a:bodyPr>
          <a:lstStyle/>
          <a:p>
            <a:pPr algn="ctr"/>
            <a:r>
              <a:rPr lang="ru-RU" sz="2000" dirty="0" err="1">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Оп.экс.д-ть</a:t>
            </a: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«Освобождение из плена»</a:t>
            </a:r>
          </a:p>
        </p:txBody>
      </p:sp>
      <p:sp>
        <p:nvSpPr>
          <p:cNvPr id="10" name="Прямоугольник 9"/>
          <p:cNvSpPr/>
          <p:nvPr/>
        </p:nvSpPr>
        <p:spPr>
          <a:xfrm>
            <a:off x="-962890" y="3028079"/>
            <a:ext cx="5140036" cy="400112"/>
          </a:xfrm>
          <a:prstGeom prst="rect">
            <a:avLst/>
          </a:prstGeom>
          <a:noFill/>
        </p:spPr>
        <p:txBody>
          <a:bodyPr wrap="squar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«Снег сохраняет тепло?»</a:t>
            </a:r>
          </a:p>
        </p:txBody>
      </p:sp>
      <p:sp>
        <p:nvSpPr>
          <p:cNvPr id="11" name="Прямоугольник 10"/>
          <p:cNvSpPr/>
          <p:nvPr/>
        </p:nvSpPr>
        <p:spPr>
          <a:xfrm>
            <a:off x="3114676" y="5006719"/>
            <a:ext cx="3700463" cy="400112"/>
          </a:xfrm>
          <a:prstGeom prst="rect">
            <a:avLst/>
          </a:prstGeom>
          <a:noFill/>
        </p:spPr>
        <p:txBody>
          <a:bodyPr wrap="square" lIns="91440" tIns="45721" rIns="91440" bIns="45721">
            <a:spAutoFit/>
          </a:bodyPr>
          <a:lstStyle/>
          <a:p>
            <a:pPr algn="ctr"/>
            <a:r>
              <a:rPr lang="ru-RU" sz="2000" dirty="0" err="1">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Худ.эст</a:t>
            </a: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р-е: «Летят снежинки»</a:t>
            </a:r>
          </a:p>
        </p:txBody>
      </p:sp>
      <p:sp>
        <p:nvSpPr>
          <p:cNvPr id="12" name="Прямоугольник 11"/>
          <p:cNvSpPr/>
          <p:nvPr/>
        </p:nvSpPr>
        <p:spPr>
          <a:xfrm>
            <a:off x="6419449" y="3046042"/>
            <a:ext cx="4224738" cy="369460"/>
          </a:xfrm>
          <a:prstGeom prst="rect">
            <a:avLst/>
          </a:prstGeom>
        </p:spPr>
        <p:txBody>
          <a:bodyPr wrap="square">
            <a:spAutoFit/>
          </a:bodyPr>
          <a:lstStyle/>
          <a:p>
            <a:pPr algn="ct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«Снег сохраняет тепло?»</a:t>
            </a:r>
          </a:p>
        </p:txBody>
      </p:sp>
      <p:pic>
        <p:nvPicPr>
          <p:cNvPr id="13" name="Рисунок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36370" y="763142"/>
            <a:ext cx="2611582" cy="1958687"/>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4" name="Рисунок 1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788770" y="915542"/>
            <a:ext cx="2611582" cy="1958687"/>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5368088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087582" y="983674"/>
            <a:ext cx="6913418" cy="3417089"/>
          </a:xfrm>
          <a:prstGeom prst="rect">
            <a:avLst/>
          </a:prstGeom>
        </p:spPr>
        <p:txBody>
          <a:bodyPr wrap="square">
            <a:spAutoFit/>
          </a:bodyPr>
          <a:lstStyle/>
          <a:p>
            <a:pPr>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Работа с родителями:</a:t>
            </a:r>
            <a:endParaRPr lang="ru-RU" sz="28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Информационный материал «Детям о зиме»;</a:t>
            </a:r>
            <a:endParaRPr lang="ru-RU" sz="24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Консультации «Готовимся к зиме», «Как сделать прогулку зимой интересной».</a:t>
            </a: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Изготовление детско-родительских работ из бросового или природного материала «Чудо снеговики!»</a:t>
            </a: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Пополнение мини-лаборатории инструментарием.</a:t>
            </a:r>
          </a:p>
          <a:p>
            <a:pPr>
              <a:spcAft>
                <a:spcPts val="750"/>
              </a:spcAft>
            </a:pPr>
            <a:endParaRPr lang="ru-RU" sz="24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endParaRPr lang="ru-RU" sz="24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l="22450" t="53590" r="35071" b="5513"/>
          <a:stretch/>
        </p:blipFill>
        <p:spPr>
          <a:xfrm>
            <a:off x="1087582" y="4070015"/>
            <a:ext cx="2086048" cy="1338933"/>
          </a:xfrm>
          <a:prstGeom prst="rect">
            <a:avLst/>
          </a:prstGeom>
          <a:ln w="9525">
            <a:solidFill>
              <a:schemeClr val="accent2"/>
            </a:solidFill>
          </a:ln>
        </p:spPr>
      </p:pic>
      <p:pic>
        <p:nvPicPr>
          <p:cNvPr id="8" name="Рисунок 7"/>
          <p:cNvPicPr>
            <a:picLocks noChangeAspect="1"/>
          </p:cNvPicPr>
          <p:nvPr/>
        </p:nvPicPr>
        <p:blipFill rotWithShape="1">
          <a:blip r:embed="rId5" cstate="print">
            <a:extLst>
              <a:ext uri="{28A0092B-C50C-407E-A947-70E740481C1C}">
                <a14:useLocalDpi xmlns:a14="http://schemas.microsoft.com/office/drawing/2010/main" val="0"/>
              </a:ext>
            </a:extLst>
          </a:blip>
          <a:srcRect l="47236" t="22307" r="18746" b="3205"/>
          <a:stretch/>
        </p:blipFill>
        <p:spPr>
          <a:xfrm>
            <a:off x="3477057" y="3722451"/>
            <a:ext cx="1498337" cy="2187270"/>
          </a:xfrm>
          <a:prstGeom prst="roundRect">
            <a:avLst>
              <a:gd name="adj" fmla="val 16667"/>
            </a:avLst>
          </a:prstGeom>
          <a:ln w="9525">
            <a:solidFill>
              <a:schemeClr val="accent2"/>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Рисунок 8"/>
          <p:cNvPicPr>
            <a:picLocks noChangeAspect="1"/>
          </p:cNvPicPr>
          <p:nvPr/>
        </p:nvPicPr>
        <p:blipFill rotWithShape="1">
          <a:blip r:embed="rId6" cstate="print">
            <a:extLst>
              <a:ext uri="{28A0092B-C50C-407E-A947-70E740481C1C}">
                <a14:useLocalDpi xmlns:a14="http://schemas.microsoft.com/office/drawing/2010/main" val="0"/>
              </a:ext>
            </a:extLst>
          </a:blip>
          <a:srcRect l="15676" r="11295"/>
          <a:stretch/>
        </p:blipFill>
        <p:spPr>
          <a:xfrm>
            <a:off x="5395990" y="3722450"/>
            <a:ext cx="1663177" cy="1744558"/>
          </a:xfrm>
          <a:prstGeom prst="roundRect">
            <a:avLst>
              <a:gd name="adj" fmla="val 16667"/>
            </a:avLst>
          </a:prstGeom>
          <a:ln w="9525">
            <a:solidFill>
              <a:schemeClr val="accent2"/>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Рисунок 9"/>
          <p:cNvPicPr>
            <a:picLocks noChangeAspect="1"/>
          </p:cNvPicPr>
          <p:nvPr/>
        </p:nvPicPr>
        <p:blipFill rotWithShape="1">
          <a:blip r:embed="rId7" cstate="print">
            <a:extLst>
              <a:ext uri="{28A0092B-C50C-407E-A947-70E740481C1C}">
                <a14:useLocalDpi xmlns:a14="http://schemas.microsoft.com/office/drawing/2010/main" val="0"/>
              </a:ext>
            </a:extLst>
          </a:blip>
          <a:srcRect l="45193" t="27821" r="16182" b="20513"/>
          <a:stretch/>
        </p:blipFill>
        <p:spPr>
          <a:xfrm>
            <a:off x="7364865" y="3797006"/>
            <a:ext cx="1609369" cy="1435170"/>
          </a:xfrm>
          <a:prstGeom prst="roundRect">
            <a:avLst>
              <a:gd name="adj" fmla="val 16667"/>
            </a:avLst>
          </a:prstGeom>
          <a:ln w="9525">
            <a:solidFill>
              <a:schemeClr val="accent2"/>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Рисунок 10"/>
          <p:cNvPicPr>
            <a:picLocks noChangeAspect="1"/>
          </p:cNvPicPr>
          <p:nvPr/>
        </p:nvPicPr>
        <p:blipFill rotWithShape="1">
          <a:blip r:embed="rId8"/>
          <a:srcRect r="11061" b="8876"/>
          <a:stretch/>
        </p:blipFill>
        <p:spPr>
          <a:xfrm>
            <a:off x="7837259" y="1954476"/>
            <a:ext cx="1804527" cy="1667156"/>
          </a:xfrm>
          <a:prstGeom prst="round2DiagRect">
            <a:avLst>
              <a:gd name="adj1" fmla="val 16667"/>
              <a:gd name="adj2" fmla="val 0"/>
            </a:avLst>
          </a:prstGeom>
          <a:ln w="9525" cap="sq">
            <a:solidFill>
              <a:schemeClr val="accent2"/>
            </a:solidFill>
            <a:miter lim="800000"/>
          </a:ln>
          <a:effectLst>
            <a:outerShdw blurRad="254000" algn="tl" rotWithShape="0">
              <a:srgbClr val="000000">
                <a:alpha val="43000"/>
              </a:srgbClr>
            </a:outerShdw>
          </a:effectLst>
        </p:spPr>
      </p:pic>
      <p:pic>
        <p:nvPicPr>
          <p:cNvPr id="12" name="Рисунок 11"/>
          <p:cNvPicPr>
            <a:picLocks noChangeAspect="1"/>
          </p:cNvPicPr>
          <p:nvPr/>
        </p:nvPicPr>
        <p:blipFill rotWithShape="1">
          <a:blip r:embed="rId8"/>
          <a:srcRect r="11061" b="8876"/>
          <a:stretch/>
        </p:blipFill>
        <p:spPr>
          <a:xfrm>
            <a:off x="7989659" y="2106876"/>
            <a:ext cx="1804527" cy="1667156"/>
          </a:xfrm>
          <a:prstGeom prst="round2DiagRect">
            <a:avLst>
              <a:gd name="adj1" fmla="val 16667"/>
              <a:gd name="adj2" fmla="val 0"/>
            </a:avLst>
          </a:prstGeom>
          <a:ln w="9525" cap="sq">
            <a:solidFill>
              <a:schemeClr val="accent2"/>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5114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530929" y="1094510"/>
            <a:ext cx="7730837" cy="2709331"/>
          </a:xfrm>
          <a:prstGeom prst="rect">
            <a:avLst/>
          </a:prstGeom>
        </p:spPr>
        <p:txBody>
          <a:bodyPr wrap="square">
            <a:spAutoFit/>
          </a:bodyPr>
          <a:lstStyle/>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III - этап заключительный</a:t>
            </a:r>
            <a:endParaRPr lang="ru-RU" sz="24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600" dirty="0">
                <a:solidFill>
                  <a:srgbClr val="333333"/>
                </a:solidFill>
                <a:latin typeface="Helvetica" panose="020B0604020202020204" pitchFamily="34" charset="0"/>
                <a:ea typeface="Times New Roman" panose="02020603050405020304" pitchFamily="18" charset="0"/>
              </a:rPr>
              <a:t>.</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1. </a:t>
            </a:r>
            <a:r>
              <a:rPr lang="ru-RU" sz="1801" dirty="0">
                <a:solidFill>
                  <a:schemeClr val="bg1"/>
                </a:solidFill>
                <a:latin typeface="Times New Roman" panose="02020603050405020304" pitchFamily="18" charset="0"/>
                <a:cs typeface="Times New Roman" panose="02020603050405020304" pitchFamily="18" charset="0"/>
              </a:rPr>
              <a:t>Выставка работ и поделок, сделанных совместно с родителями «Такие   разные снежинки».</a:t>
            </a: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Выставка детско-родительских работ из бросового или природного материала «Чудо снеговики!»</a:t>
            </a:r>
          </a:p>
          <a:p>
            <a:pPr lvl="0"/>
            <a:endParaRPr lang="ru-RU" sz="1801" dirty="0">
              <a:solidFill>
                <a:schemeClr val="bg1"/>
              </a:solidFill>
              <a:latin typeface="Times New Roman" panose="02020603050405020304" pitchFamily="18" charset="0"/>
              <a:cs typeface="Times New Roman" panose="02020603050405020304" pitchFamily="18" charset="0"/>
            </a:endParaRPr>
          </a:p>
          <a:p>
            <a:pPr lvl="0"/>
            <a:r>
              <a:rPr lang="ru-RU" sz="1801" dirty="0">
                <a:solidFill>
                  <a:schemeClr val="bg1"/>
                </a:solidFill>
                <a:latin typeface="Times New Roman" panose="02020603050405020304" pitchFamily="18" charset="0"/>
                <a:cs typeface="Times New Roman" panose="02020603050405020304" pitchFamily="18" charset="0"/>
              </a:rPr>
              <a:t>2. Альбомы «Снежинки», «Как человек помогает животным зимой»</a:t>
            </a:r>
          </a:p>
          <a:p>
            <a:pPr>
              <a:spcAft>
                <a:spcPts val="750"/>
              </a:spcAf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3. Обработка результатов по реализации проекта (мониторинг)</a:t>
            </a:r>
          </a:p>
          <a:p>
            <a:pPr>
              <a:spcAft>
                <a:spcPts val="750"/>
              </a:spcAft>
            </a:pPr>
            <a:endParaRPr lang="ru-RU" sz="2400" dirty="0">
              <a:solidFill>
                <a:schemeClr val="bg1"/>
              </a:solidFill>
              <a:latin typeface="Times New Roman" panose="02020603050405020304" pitchFamily="18" charset="0"/>
              <a:ea typeface="Times New Roman" panose="02020603050405020304" pitchFamily="18" charset="0"/>
            </a:endParaRPr>
          </a:p>
        </p:txBody>
      </p:sp>
      <p:pic>
        <p:nvPicPr>
          <p:cNvPr id="10" name="Рисунок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530929" y="3513493"/>
            <a:ext cx="2119311" cy="1589484"/>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5" name="Рисунок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23137" y="4159450"/>
            <a:ext cx="2021493" cy="1516121"/>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6" name="Рисунок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04339" y="3513493"/>
            <a:ext cx="1845279" cy="1383961"/>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94674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930238" y="900546"/>
            <a:ext cx="4364183" cy="523222"/>
          </a:xfrm>
          <a:prstGeom prst="rect">
            <a:avLst/>
          </a:prstGeom>
          <a:noFill/>
        </p:spPr>
        <p:txBody>
          <a:bodyPr wrap="square" lIns="91440" tIns="45721" rIns="91440" bIns="45721">
            <a:spAutoFit/>
          </a:bodyPr>
          <a:lstStyle/>
          <a:p>
            <a:pPr algn="ctr"/>
            <a:r>
              <a:rPr lang="ru-RU" sz="2800"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Результаты мониторинга</a:t>
            </a:r>
          </a:p>
        </p:txBody>
      </p:sp>
      <p:graphicFrame>
        <p:nvGraphicFramePr>
          <p:cNvPr id="4" name="Диаграмма 3"/>
          <p:cNvGraphicFramePr/>
          <p:nvPr>
            <p:extLst>
              <p:ext uri="{D42A27DB-BD31-4B8C-83A1-F6EECF244321}">
                <p14:modId xmlns:p14="http://schemas.microsoft.com/office/powerpoint/2010/main" val="2756651458"/>
              </p:ext>
            </p:extLst>
          </p:nvPr>
        </p:nvGraphicFramePr>
        <p:xfrm>
          <a:off x="561111" y="2382984"/>
          <a:ext cx="3158837" cy="229985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Диаграмма 4"/>
          <p:cNvGraphicFramePr/>
          <p:nvPr>
            <p:extLst>
              <p:ext uri="{D42A27DB-BD31-4B8C-83A1-F6EECF244321}">
                <p14:modId xmlns:p14="http://schemas.microsoft.com/office/powerpoint/2010/main" val="1547602636"/>
              </p:ext>
            </p:extLst>
          </p:nvPr>
        </p:nvGraphicFramePr>
        <p:xfrm>
          <a:off x="4281055" y="1870366"/>
          <a:ext cx="5417127" cy="2812473"/>
        </p:xfrm>
        <a:graphic>
          <a:graphicData uri="http://schemas.openxmlformats.org/drawingml/2006/chart">
            <c:chart xmlns:c="http://schemas.openxmlformats.org/drawingml/2006/chart" xmlns:r="http://schemas.openxmlformats.org/officeDocument/2006/relationships" r:id="rId5"/>
          </a:graphicData>
        </a:graphic>
      </p:graphicFrame>
      <p:sp>
        <p:nvSpPr>
          <p:cNvPr id="7" name="Прямоугольник 6"/>
          <p:cNvSpPr/>
          <p:nvPr/>
        </p:nvSpPr>
        <p:spPr>
          <a:xfrm>
            <a:off x="-1461654" y="1787237"/>
            <a:ext cx="7835362" cy="461667"/>
          </a:xfrm>
          <a:prstGeom prst="rect">
            <a:avLst/>
          </a:prstGeom>
          <a:noFill/>
        </p:spPr>
        <p:txBody>
          <a:bodyPr wrap="square" lIns="91440" tIns="45721" rIns="91440" bIns="45721">
            <a:spAutoFit/>
          </a:bodyPr>
          <a:lstStyle/>
          <a:p>
            <a:pPr algn="ctr"/>
            <a:r>
              <a:rPr lang="ru-RU" sz="2400"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Подготовительный этап</a:t>
            </a:r>
          </a:p>
        </p:txBody>
      </p:sp>
      <p:sp>
        <p:nvSpPr>
          <p:cNvPr id="8" name="Прямоугольник 7"/>
          <p:cNvSpPr/>
          <p:nvPr/>
        </p:nvSpPr>
        <p:spPr>
          <a:xfrm>
            <a:off x="4537365" y="1787238"/>
            <a:ext cx="5777345" cy="461667"/>
          </a:xfrm>
          <a:prstGeom prst="rect">
            <a:avLst/>
          </a:prstGeom>
          <a:noFill/>
        </p:spPr>
        <p:txBody>
          <a:bodyPr wrap="square" lIns="91440" tIns="45721" rIns="91440" bIns="45721">
            <a:spAutoFit/>
          </a:bodyPr>
          <a:lstStyle/>
          <a:p>
            <a:pPr algn="ctr"/>
            <a:r>
              <a:rPr lang="ru-RU" sz="2400"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Заключительный этап</a:t>
            </a:r>
          </a:p>
        </p:txBody>
      </p:sp>
      <p:sp>
        <p:nvSpPr>
          <p:cNvPr id="9" name="Прямоугольник 8"/>
          <p:cNvSpPr/>
          <p:nvPr/>
        </p:nvSpPr>
        <p:spPr>
          <a:xfrm>
            <a:off x="2459183" y="4444569"/>
            <a:ext cx="4530437" cy="369460"/>
          </a:xfrm>
          <a:prstGeom prst="rect">
            <a:avLst/>
          </a:prstGeom>
        </p:spPr>
        <p:txBody>
          <a:bodyPr wrap="square">
            <a:spAutoFit/>
          </a:bodyPr>
          <a:lstStyle/>
          <a:p>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Практически не имеют представления</a:t>
            </a:r>
            <a:endParaRPr lang="ru-RU" sz="1801" dirty="0">
              <a:solidFill>
                <a:schemeClr val="bg1"/>
              </a:solidFill>
            </a:endParaRPr>
          </a:p>
        </p:txBody>
      </p:sp>
      <p:sp>
        <p:nvSpPr>
          <p:cNvPr id="10" name="Прямоугольник 9"/>
          <p:cNvSpPr/>
          <p:nvPr/>
        </p:nvSpPr>
        <p:spPr>
          <a:xfrm>
            <a:off x="2459182" y="4721660"/>
            <a:ext cx="4035170" cy="369460"/>
          </a:xfrm>
          <a:prstGeom prst="rect">
            <a:avLst/>
          </a:prstGeom>
        </p:spPr>
        <p:txBody>
          <a:bodyPr wrap="square">
            <a:spAutoFit/>
          </a:bodyPr>
          <a:lstStyle/>
          <a:p>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Имеют слабое представление</a:t>
            </a:r>
          </a:p>
        </p:txBody>
      </p:sp>
      <p:sp>
        <p:nvSpPr>
          <p:cNvPr id="11" name="Прямоугольник 10"/>
          <p:cNvSpPr/>
          <p:nvPr/>
        </p:nvSpPr>
        <p:spPr>
          <a:xfrm>
            <a:off x="1963916" y="4998751"/>
            <a:ext cx="4042030" cy="369460"/>
          </a:xfrm>
          <a:prstGeom prst="rect">
            <a:avLst/>
          </a:prstGeom>
        </p:spPr>
        <p:txBody>
          <a:bodyPr wrap="square">
            <a:spAutoFit/>
          </a:bodyPr>
          <a:lstStyle/>
          <a:p>
            <a:pPr algn="ctr"/>
            <a:r>
              <a:rPr lang="ru-RU" sz="1801" dirty="0">
                <a:ln w="0"/>
                <a:solidFill>
                  <a:schemeClr val="bg1"/>
                </a:solidFill>
                <a:latin typeface="Times New Roman" panose="02020603050405020304" pitchFamily="18" charset="0"/>
                <a:cs typeface="Times New Roman" panose="02020603050405020304" pitchFamily="18" charset="0"/>
              </a:rPr>
              <a:t>Имеют четкое представление</a:t>
            </a:r>
          </a:p>
        </p:txBody>
      </p:sp>
      <p:sp>
        <p:nvSpPr>
          <p:cNvPr id="12" name="Блок-схема: узел 11"/>
          <p:cNvSpPr/>
          <p:nvPr/>
        </p:nvSpPr>
        <p:spPr>
          <a:xfrm>
            <a:off x="1963914" y="4544294"/>
            <a:ext cx="495264" cy="177367"/>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13" name="Блок-схема: узел 12"/>
          <p:cNvSpPr/>
          <p:nvPr/>
        </p:nvSpPr>
        <p:spPr>
          <a:xfrm>
            <a:off x="1970777" y="4821388"/>
            <a:ext cx="488402" cy="177365"/>
          </a:xfrm>
          <a:prstGeom prst="flowChartConnector">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14" name="Блок-схема: узел 13"/>
          <p:cNvSpPr/>
          <p:nvPr/>
        </p:nvSpPr>
        <p:spPr>
          <a:xfrm>
            <a:off x="1970777" y="5090993"/>
            <a:ext cx="488402" cy="177365"/>
          </a:xfrm>
          <a:prstGeom prst="flowChartConnector">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Tree>
    <p:extLst>
      <p:ext uri="{BB962C8B-B14F-4D97-AF65-F5344CB8AC3E}">
        <p14:creationId xmlns:p14="http://schemas.microsoft.com/office/powerpoint/2010/main" val="402641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5" name="Скругленный прямоугольник 4"/>
          <p:cNvSpPr/>
          <p:nvPr/>
        </p:nvSpPr>
        <p:spPr>
          <a:xfrm>
            <a:off x="-369276" y="582158"/>
            <a:ext cx="10867292" cy="5643596"/>
          </a:xfrm>
          <a:prstGeom prst="roundRect">
            <a:avLst/>
          </a:prstGeom>
          <a:solidFill>
            <a:schemeClr val="accent5">
              <a:lumMod val="75000"/>
            </a:schemeClr>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3" name="Прямоугольник 2"/>
          <p:cNvSpPr/>
          <p:nvPr/>
        </p:nvSpPr>
        <p:spPr>
          <a:xfrm>
            <a:off x="-237393" y="582160"/>
            <a:ext cx="10735407" cy="6015493"/>
          </a:xfrm>
          <a:prstGeom prst="rect">
            <a:avLst/>
          </a:prstGeom>
        </p:spPr>
        <p:txBody>
          <a:bodyPr wrap="square">
            <a:spAutoFit/>
          </a:bodyPr>
          <a:lstStyle/>
          <a:p>
            <a:pPr algn="ctr">
              <a:lnSpc>
                <a:spcPct val="107000"/>
              </a:lnSpc>
              <a:spcAft>
                <a:spcPts val="750"/>
              </a:spcAft>
            </a:pPr>
            <a:r>
              <a:rPr lang="ru-RU" sz="24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    Результат работы проекта:</a:t>
            </a:r>
          </a:p>
          <a:p>
            <a:pPr marL="285757" indent="-285757">
              <a:lnSpc>
                <a:spcPct val="107000"/>
              </a:lnSpc>
              <a:spcAft>
                <a:spcPts val="750"/>
              </a:spcAft>
              <a:buFont typeface="Arial" panose="020B0604020202020204" pitchFamily="34" charset="0"/>
              <a:buChar char="•"/>
            </a:pPr>
            <a:r>
              <a:rPr lang="ru-RU" sz="180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Дети узнали, что снег сохраняет тепло, и </a:t>
            </a:r>
            <a:r>
              <a:rPr lang="ru-RU" sz="1801" dirty="0">
                <a:solidFill>
                  <a:schemeClr val="bg1"/>
                </a:solidFill>
                <a:latin typeface="Times New Roman" panose="02020603050405020304" pitchFamily="18" charset="0"/>
                <a:cs typeface="Times New Roman" panose="02020603050405020304" pitchFamily="18" charset="0"/>
              </a:rPr>
              <a:t>поэтому люди сгребают снег на клумбы, газоны, под деревья и кусты. Потому что снег согревает землю от промерзания. Причем прихлопывать снег около деревьев не надо, потому что в рыхлом снеге много воздуха, и он лучше сохраняет тепло.</a:t>
            </a:r>
          </a:p>
          <a:p>
            <a:pPr marL="285757" indent="-285757">
              <a:lnSpc>
                <a:spcPct val="107000"/>
              </a:lnSpc>
              <a:buFont typeface="Arial" panose="020B0604020202020204" pitchFamily="34" charset="0"/>
              <a:buChar char="•"/>
            </a:pPr>
            <a:r>
              <a:rPr lang="ru-RU" sz="180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Дети узнали, что человек может помогать животным зимой подкармливая, создавать определенные условия , охранять.</a:t>
            </a:r>
          </a:p>
          <a:p>
            <a:pPr marL="285757" indent="-285757">
              <a:lnSpc>
                <a:spcPct val="107000"/>
              </a:lnSpc>
              <a:buFont typeface="Arial" panose="020B0604020202020204" pitchFamily="34" charset="0"/>
              <a:buChar char="•"/>
            </a:pPr>
            <a:r>
              <a:rPr lang="ru-RU" sz="180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Дети узнали, когда  дует ветер образуется снежные надувы. На крышах зданий образовавшийся снежный покров, несёт угрозу человеку.</a:t>
            </a:r>
            <a:endParaRPr lang="ru-RU" sz="180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285757" indent="-285757">
              <a:lnSpc>
                <a:spcPct val="107000"/>
              </a:lnSpc>
              <a:spcAft>
                <a:spcPts val="750"/>
              </a:spcAft>
              <a:buSzPts val="1000"/>
              <a:buFont typeface="Arial" panose="020B0604020202020204" pitchFamily="34" charset="0"/>
              <a:buChar char="•"/>
              <a:tabLst>
                <a:tab pos="457211" algn="l"/>
              </a:tabLs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Дети узнали, что в природе все взаимосвязано, что снег является одним из состояний воды.</a:t>
            </a:r>
            <a:endParaRPr lang="ru-RU" sz="140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Symbol" panose="05050102010706020507" pitchFamily="18" charset="2"/>
              <a:buChar char=""/>
              <a:tabLst>
                <a:tab pos="457211" algn="l"/>
              </a:tabLs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Дети узнали, какой бывает снег, увидели разнообразие снежинок.</a:t>
            </a:r>
            <a:endParaRPr lang="ru-RU" sz="140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Symbol" panose="05050102010706020507" pitchFamily="18" charset="2"/>
              <a:buChar char=""/>
              <a:tabLst>
                <a:tab pos="457211" algn="l"/>
              </a:tabLs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Научились самостоятельно проводить лабораторные опыты со снегом, определяя его свойства.</a:t>
            </a:r>
          </a:p>
          <a:p>
            <a:pPr marL="342908" indent="-342908">
              <a:lnSpc>
                <a:spcPct val="107000"/>
              </a:lnSpc>
              <a:spcAft>
                <a:spcPts val="750"/>
              </a:spcAft>
              <a:buSzPts val="1000"/>
              <a:buFont typeface="Symbol" panose="05050102010706020507" pitchFamily="18" charset="2"/>
              <a:buChar char=""/>
              <a:tabLst>
                <a:tab pos="457211" algn="l"/>
              </a:tabLst>
            </a:pPr>
            <a:r>
              <a:rPr lang="ru-RU" sz="1600" dirty="0">
                <a:solidFill>
                  <a:schemeClr val="bg1"/>
                </a:solidFill>
                <a:latin typeface="Times New Roman" panose="02020603050405020304" pitchFamily="18" charset="0"/>
                <a:cs typeface="Times New Roman" panose="02020603050405020304" pitchFamily="18" charset="0"/>
              </a:rPr>
              <a:t>Участие в проекте позволило детям не только</a:t>
            </a:r>
            <a:r>
              <a:rPr lang="ru-RU" sz="1600" b="1" dirty="0">
                <a:solidFill>
                  <a:schemeClr val="bg1"/>
                </a:solidFill>
                <a:latin typeface="Times New Roman" panose="02020603050405020304" pitchFamily="18" charset="0"/>
                <a:cs typeface="Times New Roman" panose="02020603050405020304" pitchFamily="18" charset="0"/>
              </a:rPr>
              <a:t> </a:t>
            </a:r>
            <a:r>
              <a:rPr lang="ru-RU" sz="1600" dirty="0">
                <a:solidFill>
                  <a:schemeClr val="bg1"/>
                </a:solidFill>
                <a:latin typeface="Times New Roman" panose="02020603050405020304" pitchFamily="18" charset="0"/>
                <a:cs typeface="Times New Roman" panose="02020603050405020304" pitchFamily="18" charset="0"/>
              </a:rPr>
              <a:t>расширить представления о зиме, как о времени года, но и, научиться устанавливать взаимосвязи между явлениями живой и неживой природы, бережно относиться к природе. Помнить и применять правила безопасности.  </a:t>
            </a:r>
          </a:p>
          <a:p>
            <a:pPr marL="342908" indent="-342908">
              <a:lnSpc>
                <a:spcPct val="107000"/>
              </a:lnSpc>
              <a:spcAft>
                <a:spcPts val="750"/>
              </a:spcAft>
              <a:buSzPts val="1000"/>
              <a:buFont typeface="Symbol" panose="05050102010706020507" pitchFamily="18" charset="2"/>
              <a:buChar char=""/>
              <a:tabLst>
                <a:tab pos="457211" algn="l"/>
              </a:tabLst>
            </a:pP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Дети узнали, что у снежинки </a:t>
            </a:r>
            <a:r>
              <a:rPr lang="ru-RU" sz="11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МНОГО</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лучиков, снежинки образуются из пара, чтобы получились снежинки, нужен сильный мороз, чтобы получился снег, нужно много пара, для снежинок нужно, чтобы на улице было холодно, из воды снежинки не получаются, из воды получается только лед.</a:t>
            </a:r>
          </a:p>
          <a:p>
            <a:pPr marL="342908" indent="-342908">
              <a:lnSpc>
                <a:spcPct val="107000"/>
              </a:lnSpc>
              <a:spcAft>
                <a:spcPts val="750"/>
              </a:spcAft>
              <a:buSzPts val="1000"/>
              <a:buFont typeface="Symbol" panose="05050102010706020507" pitchFamily="18" charset="2"/>
              <a:buChar char=""/>
              <a:tabLst>
                <a:tab pos="457211" algn="l"/>
              </a:tabLst>
            </a:pPr>
            <a:endParaRPr lang="ru-RU"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87323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35365"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860636" y="2967335"/>
            <a:ext cx="184731" cy="923460"/>
          </a:xfrm>
          <a:prstGeom prst="rect">
            <a:avLst/>
          </a:prstGeom>
          <a:noFill/>
        </p:spPr>
        <p:txBody>
          <a:bodyPr wrap="none" lIns="91440" tIns="45721" rIns="91440" bIns="45721">
            <a:spAutoFit/>
          </a:bodyPr>
          <a:lstStyle/>
          <a:p>
            <a:pPr algn="ctr"/>
            <a:endParaRPr lang="ru-RU" sz="5401" dirty="0">
              <a:ln w="0"/>
              <a:effectLst>
                <a:outerShdw blurRad="38100" dist="19050" dir="2700000" algn="tl" rotWithShape="0">
                  <a:schemeClr val="dk1">
                    <a:alpha val="40000"/>
                  </a:schemeClr>
                </a:outerShdw>
              </a:effectLst>
            </a:endParaRPr>
          </a:p>
        </p:txBody>
      </p:sp>
      <p:sp>
        <p:nvSpPr>
          <p:cNvPr id="4" name="TextBox 3"/>
          <p:cNvSpPr txBox="1"/>
          <p:nvPr/>
        </p:nvSpPr>
        <p:spPr>
          <a:xfrm>
            <a:off x="4214813" y="1070963"/>
            <a:ext cx="4200524" cy="400110"/>
          </a:xfrm>
          <a:prstGeom prst="rect">
            <a:avLst/>
          </a:prstGeom>
          <a:noFill/>
        </p:spPr>
        <p:txBody>
          <a:bodyPr wrap="square" rtlCol="0">
            <a:spAutoFit/>
          </a:bodyPr>
          <a:lstStyle/>
          <a:p>
            <a:r>
              <a:rPr lang="ru-RU" sz="2000" b="1" dirty="0">
                <a:solidFill>
                  <a:schemeClr val="bg1"/>
                </a:solidFill>
              </a:rPr>
              <a:t>Литература</a:t>
            </a:r>
          </a:p>
        </p:txBody>
      </p:sp>
      <p:sp>
        <p:nvSpPr>
          <p:cNvPr id="8" name="Скругленный прямоугольник 7"/>
          <p:cNvSpPr/>
          <p:nvPr/>
        </p:nvSpPr>
        <p:spPr>
          <a:xfrm>
            <a:off x="273846" y="1471075"/>
            <a:ext cx="9358311" cy="4602773"/>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7" name="Прямоугольник 6"/>
          <p:cNvSpPr/>
          <p:nvPr/>
        </p:nvSpPr>
        <p:spPr>
          <a:xfrm>
            <a:off x="412141" y="1871185"/>
            <a:ext cx="8715374" cy="3554819"/>
          </a:xfrm>
          <a:prstGeom prst="rect">
            <a:avLst/>
          </a:prstGeom>
        </p:spPr>
        <p:txBody>
          <a:bodyPr wrap="square">
            <a:spAutoFit/>
          </a:bodyPr>
          <a:lstStyle/>
          <a:p>
            <a:pPr marL="228606">
              <a:lnSpc>
                <a:spcPts val="1470"/>
              </a:lnSpc>
            </a:pP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Соломенникова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О. А. Занятия по формированию элементарных экологических представлений в средней группе детского сада. Конспекты занятий. – М.: МОЗАЙКА – СИНТЕЗ, 2010.</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Горькова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Л.Г. Сценарии занятий по экологическому воспитанию дошкольников (средняя, старшая, подготовительная группы) / Л.Г.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Горькова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А.В. Кочергина, Л.А. Обухова. - М.: ВАКО, 2005.</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Лопатина А.А. Сказы матушки земли. Экологическое воспитание через сказки, стихи и творческие задания / А.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А.Лопатина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М.В.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Скребцова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- 2-е изд. - М.: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Амрита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-Русь, 2008.</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Луконина Н.Н. Утренники в детском саду: Сценарии о природе / Н.Н. Луконина, Л.Е.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Чадова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 М.: Айрис- пресс, 2002.</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Экологические стихи и сказки клубов друзей WWF. / Сост. Е. Кузнецова. - М.: Всемирный </a:t>
            </a:r>
            <a:r>
              <a:rPr lang="ru-RU"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Экологические игры</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Берестнева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Н.П. Экологические занятия с использованием элементов ТРИЗ и РТВ // Ребенок в детском саду. - 2006. - № 1. - С.48-52.</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Чебан М.И. Экологические игры // Ребенок в детском саду. - 2008. - № 6. - С.50-54. Из опыта работы ДОУ г. Новый Уренгой: игры «Волшебное солнышко», «Поле чудес</a:t>
            </a:r>
            <a:r>
              <a:rPr lang="ru-RU" sz="180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p:txBody>
      </p:sp>
    </p:spTree>
    <p:extLst>
      <p:ext uri="{BB962C8B-B14F-4D97-AF65-F5344CB8AC3E}">
        <p14:creationId xmlns:p14="http://schemas.microsoft.com/office/powerpoint/2010/main" val="18209432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1419</TotalTime>
  <Words>723</Words>
  <Application>Microsoft Office PowerPoint</Application>
  <PresentationFormat>Лист A4 (210x297 мм)</PresentationFormat>
  <Paragraphs>140</Paragraphs>
  <Slides>16</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16</vt:i4>
      </vt:variant>
    </vt:vector>
  </HeadingPairs>
  <TitlesOfParts>
    <vt:vector size="26" baseType="lpstr">
      <vt:lpstr>Arial</vt:lpstr>
      <vt:lpstr>Arial Narrow</vt:lpstr>
      <vt:lpstr>Calibri</vt:lpstr>
      <vt:lpstr>Calibri Light</vt:lpstr>
      <vt:lpstr>Century Schoolbook</vt:lpstr>
      <vt:lpstr>Helvetica</vt:lpstr>
      <vt:lpstr>Symbol</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461</dc:creator>
  <cp:lastModifiedBy>461</cp:lastModifiedBy>
  <cp:revision>95</cp:revision>
  <dcterms:created xsi:type="dcterms:W3CDTF">2017-11-20T12:38:47Z</dcterms:created>
  <dcterms:modified xsi:type="dcterms:W3CDTF">2018-03-23T01:15:55Z</dcterms:modified>
</cp:coreProperties>
</file>