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2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notesMasterIdLst>
    <p:notesMasterId r:id="rId39"/>
  </p:notesMasterIdLst>
  <p:sldIdLst>
    <p:sldId id="256" r:id="rId2"/>
    <p:sldId id="297" r:id="rId3"/>
    <p:sldId id="258" r:id="rId4"/>
    <p:sldId id="259" r:id="rId5"/>
    <p:sldId id="260" r:id="rId6"/>
    <p:sldId id="279" r:id="rId7"/>
    <p:sldId id="261" r:id="rId8"/>
    <p:sldId id="263" r:id="rId9"/>
    <p:sldId id="265" r:id="rId10"/>
    <p:sldId id="262" r:id="rId11"/>
    <p:sldId id="266" r:id="rId12"/>
    <p:sldId id="267" r:id="rId13"/>
    <p:sldId id="268" r:id="rId14"/>
    <p:sldId id="269" r:id="rId15"/>
    <p:sldId id="280" r:id="rId16"/>
    <p:sldId id="281" r:id="rId17"/>
    <p:sldId id="282" r:id="rId18"/>
    <p:sldId id="295" r:id="rId19"/>
    <p:sldId id="270" r:id="rId20"/>
    <p:sldId id="286" r:id="rId21"/>
    <p:sldId id="287" r:id="rId22"/>
    <p:sldId id="288" r:id="rId23"/>
    <p:sldId id="293" r:id="rId24"/>
    <p:sldId id="290" r:id="rId25"/>
    <p:sldId id="294" r:id="rId26"/>
    <p:sldId id="292" r:id="rId27"/>
    <p:sldId id="289" r:id="rId28"/>
    <p:sldId id="272" r:id="rId29"/>
    <p:sldId id="291" r:id="rId30"/>
    <p:sldId id="264" r:id="rId31"/>
    <p:sldId id="296" r:id="rId32"/>
    <p:sldId id="275" r:id="rId33"/>
    <p:sldId id="274" r:id="rId34"/>
    <p:sldId id="273" r:id="rId35"/>
    <p:sldId id="276" r:id="rId36"/>
    <p:sldId id="277" r:id="rId37"/>
    <p:sldId id="278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75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1</a:t>
                    </a:r>
                    <a:r>
                      <a:rPr lang="en-US" smtClean="0"/>
                      <a:t>3%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2</a:t>
                    </a:r>
                    <a:r>
                      <a:rPr lang="en-US" smtClean="0"/>
                      <a:t>1%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13</c:v>
                </c:pt>
                <c:pt idx="1">
                  <c:v>21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1</a:t>
                    </a:r>
                    <a:r>
                      <a:rPr lang="en-US" smtClean="0"/>
                      <a:t>7%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7</a:t>
                    </a:r>
                    <a:r>
                      <a:rPr lang="en-US" smtClean="0"/>
                      <a:t>5%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17</c:v>
                </c:pt>
                <c:pt idx="1">
                  <c:v>75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7</a:t>
                    </a:r>
                    <a:r>
                      <a:rPr lang="en-US" smtClean="0"/>
                      <a:t>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4</a:t>
                    </a:r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70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2309304"/>
        <c:axId val="282310480"/>
      </c:barChart>
      <c:catAx>
        <c:axId val="2823093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282310480"/>
        <c:crosses val="autoZero"/>
        <c:auto val="1"/>
        <c:lblAlgn val="ctr"/>
        <c:lblOffset val="100"/>
        <c:noMultiLvlLbl val="0"/>
      </c:catAx>
      <c:valAx>
        <c:axId val="2823104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8230930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>
              <a:latin typeface="Arial" pitchFamily="34" charset="0"/>
              <a:cs typeface="Arial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2</a:t>
                    </a:r>
                    <a:r>
                      <a:rPr lang="en-US" smtClean="0"/>
                      <a:t>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4</a:t>
                    </a:r>
                    <a:r>
                      <a:rPr lang="en-US" smtClean="0"/>
                      <a:t>7%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5</a:t>
                    </a:r>
                    <a:r>
                      <a:rPr lang="en-US" smtClean="0"/>
                      <a:t>0%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Младшая группа (2015-2016 гг.)</c:v>
                </c:pt>
                <c:pt idx="1">
                  <c:v>Вторая младшая группа (2016-2017 гг.)</c:v>
                </c:pt>
                <c:pt idx="2">
                  <c:v>Средня группа (2017-2018 гг.)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21</c:v>
                </c:pt>
                <c:pt idx="1">
                  <c:v>47</c:v>
                </c:pt>
                <c:pt idx="2">
                  <c:v>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7</a:t>
                    </a:r>
                    <a:r>
                      <a:rPr lang="en-US" smtClean="0"/>
                      <a:t>5%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4</a:t>
                    </a:r>
                    <a:r>
                      <a:rPr lang="en-US" smtClean="0"/>
                      <a:t>8%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4</a:t>
                    </a:r>
                    <a:r>
                      <a:rPr lang="en-US" smtClean="0"/>
                      <a:t>5%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Младшая группа (2015-2016 гг.)</c:v>
                </c:pt>
                <c:pt idx="1">
                  <c:v>Вторая младшая группа (2016-2017 гг.)</c:v>
                </c:pt>
                <c:pt idx="2">
                  <c:v>Средня группа (2017-2018 гг.)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75</c:v>
                </c:pt>
                <c:pt idx="1">
                  <c:v>48</c:v>
                </c:pt>
                <c:pt idx="2">
                  <c:v>45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4</a:t>
                    </a:r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5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>
                        <a:latin typeface="Arial" pitchFamily="34" charset="0"/>
                        <a:cs typeface="Arial" pitchFamily="34" charset="0"/>
                      </a:rPr>
                      <a:t>5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Младшая группа (2015-2016 гг.)</c:v>
                </c:pt>
                <c:pt idx="1">
                  <c:v>Вторая младшая группа (2016-2017 гг.)</c:v>
                </c:pt>
                <c:pt idx="2">
                  <c:v>Средня группа (2017-2018 гг.)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4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1993744"/>
        <c:axId val="281995312"/>
      </c:barChart>
      <c:catAx>
        <c:axId val="2819937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281995312"/>
        <c:crosses val="autoZero"/>
        <c:auto val="1"/>
        <c:lblAlgn val="ctr"/>
        <c:lblOffset val="100"/>
        <c:noMultiLvlLbl val="0"/>
      </c:catAx>
      <c:valAx>
        <c:axId val="2819953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8199374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>
              <a:latin typeface="Arial" pitchFamily="34" charset="0"/>
              <a:cs typeface="Arial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1C5757-320A-4296-8A09-BC6ABEA9F8F4}" type="doc">
      <dgm:prSet loTypeId="urn:microsoft.com/office/officeart/2005/8/layout/pyramid2" loCatId="pyramid" qsTypeId="urn:microsoft.com/office/officeart/2005/8/quickstyle/3d2" qsCatId="3D" csTypeId="urn:microsoft.com/office/officeart/2005/8/colors/accent2_4" csCatId="accent2" phldr="1"/>
      <dgm:spPr/>
    </dgm:pt>
    <dgm:pt modelId="{0CFD1EAD-686E-4DD5-9187-F055EEBF864B}">
      <dgm:prSet phldrT="[Текст]" custT="1"/>
      <dgm:spPr/>
      <dgm:t>
        <a:bodyPr/>
        <a:lstStyle/>
        <a:p>
          <a:r>
            <a:rPr lang="ru-RU" sz="900" dirty="0" smtClean="0">
              <a:latin typeface="Arial" panose="020B0604020202020204" pitchFamily="34" charset="0"/>
              <a:cs typeface="Arial" panose="020B0604020202020204" pitchFamily="34" charset="0"/>
            </a:rPr>
            <a:t>Знакомство с детским садом, городом, краем и страной</a:t>
          </a:r>
          <a:endParaRPr lang="ru-RU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D089CF-649C-4380-82F8-AB55E4F735E2}" type="parTrans" cxnId="{D65B84DC-2467-4C76-A957-501A319BBA76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B7AFD1-2809-437A-8FAC-392866C80388}" type="sibTrans" cxnId="{D65B84DC-2467-4C76-A957-501A319BBA76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9D05E7-DDD3-4038-ACBB-D649978F5616}">
      <dgm:prSet phldrT="[Текст]" custT="1"/>
      <dgm:spPr/>
      <dgm:t>
        <a:bodyPr/>
        <a:lstStyle/>
        <a:p>
          <a:r>
            <a:rPr lang="ru-RU" sz="900" dirty="0" smtClean="0">
              <a:latin typeface="Arial" panose="020B0604020202020204" pitchFamily="34" charset="0"/>
              <a:cs typeface="Arial" panose="020B0604020202020204" pitchFamily="34" charset="0"/>
            </a:rPr>
            <a:t>Знакомство детей с понятием семья, с ее историей и настоящим</a:t>
          </a:r>
          <a:endParaRPr lang="ru-RU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0B1634-5C47-40EE-9391-F672CD4FA651}" type="parTrans" cxnId="{310635C7-0185-40DC-8FF9-2A1EB7BFD09F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C80DF0-D902-4E49-B841-0FEB77B736B4}" type="sibTrans" cxnId="{310635C7-0185-40DC-8FF9-2A1EB7BFD09F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C9BAB5-2B09-46E7-AD46-E5F3C3729950}">
      <dgm:prSet custT="1"/>
      <dgm:spPr/>
      <dgm:t>
        <a:bodyPr/>
        <a:lstStyle/>
        <a:p>
          <a:r>
            <a:rPr lang="ru-RU" sz="900" dirty="0" smtClean="0">
              <a:latin typeface="Arial" panose="020B0604020202020204" pitchFamily="34" charset="0"/>
              <a:cs typeface="Arial" panose="020B0604020202020204" pitchFamily="34" charset="0"/>
            </a:rPr>
            <a:t>Создание развивающей среды, способствующей патриотическому воспитанию</a:t>
          </a:r>
          <a:endParaRPr lang="ru-RU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3CD0BE-DE64-47FB-BA57-AE51080A8274}" type="parTrans" cxnId="{5EA8D9E2-5C77-4D8B-8A5A-AA5B8790B589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32C2D4-E13F-4F81-B38B-F7E4E14E18FD}" type="sibTrans" cxnId="{5EA8D9E2-5C77-4D8B-8A5A-AA5B8790B589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DC2FA4-D5B5-4D01-8FA5-13D9E147A266}">
      <dgm:prSet custT="1"/>
      <dgm:spPr/>
      <dgm:t>
        <a:bodyPr/>
        <a:lstStyle/>
        <a:p>
          <a:r>
            <a:rPr lang="ru-RU" sz="90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личной компетентности в вопросе патриотического воспитания дошкольников</a:t>
          </a:r>
          <a:endParaRPr lang="ru-RU" sz="9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002D82-3E24-4311-991E-FBF400780712}" type="parTrans" cxnId="{46FDF7E6-A44A-4858-8B3B-0B10ABD7FFC0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418BC4-1256-486C-97F3-56C813006E53}" type="sibTrans" cxnId="{46FDF7E6-A44A-4858-8B3B-0B10ABD7FFC0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6B8311-01E5-420E-B55D-E527FBD5088D}" type="pres">
      <dgm:prSet presAssocID="{A41C5757-320A-4296-8A09-BC6ABEA9F8F4}" presName="compositeShape" presStyleCnt="0">
        <dgm:presLayoutVars>
          <dgm:dir/>
          <dgm:resizeHandles/>
        </dgm:presLayoutVars>
      </dgm:prSet>
      <dgm:spPr/>
    </dgm:pt>
    <dgm:pt modelId="{DB41CD2F-A0D6-45C6-AD5D-FF9A2184848A}" type="pres">
      <dgm:prSet presAssocID="{A41C5757-320A-4296-8A09-BC6ABEA9F8F4}" presName="pyramid" presStyleLbl="node1" presStyleIdx="0" presStyleCnt="1"/>
      <dgm:spPr/>
    </dgm:pt>
    <dgm:pt modelId="{5669AEF0-F981-4BDB-BB51-FAD9C226CF8F}" type="pres">
      <dgm:prSet presAssocID="{A41C5757-320A-4296-8A09-BC6ABEA9F8F4}" presName="theList" presStyleCnt="0"/>
      <dgm:spPr/>
    </dgm:pt>
    <dgm:pt modelId="{E49579F5-D7D1-4930-AB70-24EC14DF1110}" type="pres">
      <dgm:prSet presAssocID="{0CFD1EAD-686E-4DD5-9187-F055EEBF864B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03AE84-057B-49BF-BDD4-FC7EE720BBFF}" type="pres">
      <dgm:prSet presAssocID="{0CFD1EAD-686E-4DD5-9187-F055EEBF864B}" presName="aSpace" presStyleCnt="0"/>
      <dgm:spPr/>
    </dgm:pt>
    <dgm:pt modelId="{BA8E9575-79D6-43B9-B8CB-B250C4ADEC48}" type="pres">
      <dgm:prSet presAssocID="{E19D05E7-DDD3-4038-ACBB-D649978F5616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BF5E2-0AA1-48F3-89A3-50C4C9510E5F}" type="pres">
      <dgm:prSet presAssocID="{E19D05E7-DDD3-4038-ACBB-D649978F5616}" presName="aSpace" presStyleCnt="0"/>
      <dgm:spPr/>
    </dgm:pt>
    <dgm:pt modelId="{D354758F-11E4-42D2-BB49-FA2AF00B6369}" type="pres">
      <dgm:prSet presAssocID="{01C9BAB5-2B09-46E7-AD46-E5F3C3729950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8B5FFF-ED74-475A-A626-182DED5F8D73}" type="pres">
      <dgm:prSet presAssocID="{01C9BAB5-2B09-46E7-AD46-E5F3C3729950}" presName="aSpace" presStyleCnt="0"/>
      <dgm:spPr/>
    </dgm:pt>
    <dgm:pt modelId="{662E5364-DA3E-452E-87C8-C9C82FE25AC4}" type="pres">
      <dgm:prSet presAssocID="{48DC2FA4-D5B5-4D01-8FA5-13D9E147A266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199A6A-D0AA-47F1-930B-8ED328E7E15A}" type="pres">
      <dgm:prSet presAssocID="{48DC2FA4-D5B5-4D01-8FA5-13D9E147A266}" presName="aSpace" presStyleCnt="0"/>
      <dgm:spPr/>
    </dgm:pt>
  </dgm:ptLst>
  <dgm:cxnLst>
    <dgm:cxn modelId="{5199E5C4-961D-441E-947F-409522D84EDF}" type="presOf" srcId="{0CFD1EAD-686E-4DD5-9187-F055EEBF864B}" destId="{E49579F5-D7D1-4930-AB70-24EC14DF1110}" srcOrd="0" destOrd="0" presId="urn:microsoft.com/office/officeart/2005/8/layout/pyramid2"/>
    <dgm:cxn modelId="{5EA8D9E2-5C77-4D8B-8A5A-AA5B8790B589}" srcId="{A41C5757-320A-4296-8A09-BC6ABEA9F8F4}" destId="{01C9BAB5-2B09-46E7-AD46-E5F3C3729950}" srcOrd="2" destOrd="0" parTransId="{EA3CD0BE-DE64-47FB-BA57-AE51080A8274}" sibTransId="{AD32C2D4-E13F-4F81-B38B-F7E4E14E18FD}"/>
    <dgm:cxn modelId="{46FDF7E6-A44A-4858-8B3B-0B10ABD7FFC0}" srcId="{A41C5757-320A-4296-8A09-BC6ABEA9F8F4}" destId="{48DC2FA4-D5B5-4D01-8FA5-13D9E147A266}" srcOrd="3" destOrd="0" parTransId="{8A002D82-3E24-4311-991E-FBF400780712}" sibTransId="{3E418BC4-1256-486C-97F3-56C813006E53}"/>
    <dgm:cxn modelId="{310635C7-0185-40DC-8FF9-2A1EB7BFD09F}" srcId="{A41C5757-320A-4296-8A09-BC6ABEA9F8F4}" destId="{E19D05E7-DDD3-4038-ACBB-D649978F5616}" srcOrd="1" destOrd="0" parTransId="{660B1634-5C47-40EE-9391-F672CD4FA651}" sibTransId="{53C80DF0-D902-4E49-B841-0FEB77B736B4}"/>
    <dgm:cxn modelId="{D65B84DC-2467-4C76-A957-501A319BBA76}" srcId="{A41C5757-320A-4296-8A09-BC6ABEA9F8F4}" destId="{0CFD1EAD-686E-4DD5-9187-F055EEBF864B}" srcOrd="0" destOrd="0" parTransId="{83D089CF-649C-4380-82F8-AB55E4F735E2}" sibTransId="{90B7AFD1-2809-437A-8FAC-392866C80388}"/>
    <dgm:cxn modelId="{CF04817A-8F0C-4EFD-873A-BCA0D2729F4E}" type="presOf" srcId="{E19D05E7-DDD3-4038-ACBB-D649978F5616}" destId="{BA8E9575-79D6-43B9-B8CB-B250C4ADEC48}" srcOrd="0" destOrd="0" presId="urn:microsoft.com/office/officeart/2005/8/layout/pyramid2"/>
    <dgm:cxn modelId="{188CB8CD-B883-4983-BC93-F6BD09CFBA99}" type="presOf" srcId="{A41C5757-320A-4296-8A09-BC6ABEA9F8F4}" destId="{8E6B8311-01E5-420E-B55D-E527FBD5088D}" srcOrd="0" destOrd="0" presId="urn:microsoft.com/office/officeart/2005/8/layout/pyramid2"/>
    <dgm:cxn modelId="{CF539A4C-7D2A-43A3-9C9B-DD5151DC5CE0}" type="presOf" srcId="{48DC2FA4-D5B5-4D01-8FA5-13D9E147A266}" destId="{662E5364-DA3E-452E-87C8-C9C82FE25AC4}" srcOrd="0" destOrd="0" presId="urn:microsoft.com/office/officeart/2005/8/layout/pyramid2"/>
    <dgm:cxn modelId="{A0169545-F6DD-4473-8ADD-B08D398DEAFD}" type="presOf" srcId="{01C9BAB5-2B09-46E7-AD46-E5F3C3729950}" destId="{D354758F-11E4-42D2-BB49-FA2AF00B6369}" srcOrd="0" destOrd="0" presId="urn:microsoft.com/office/officeart/2005/8/layout/pyramid2"/>
    <dgm:cxn modelId="{BBF02F82-44EC-457E-945B-6490CC80ECE9}" type="presParOf" srcId="{8E6B8311-01E5-420E-B55D-E527FBD5088D}" destId="{DB41CD2F-A0D6-45C6-AD5D-FF9A2184848A}" srcOrd="0" destOrd="0" presId="urn:microsoft.com/office/officeart/2005/8/layout/pyramid2"/>
    <dgm:cxn modelId="{6B9DB4C3-04A3-427D-ABBA-BF970E3FEFF4}" type="presParOf" srcId="{8E6B8311-01E5-420E-B55D-E527FBD5088D}" destId="{5669AEF0-F981-4BDB-BB51-FAD9C226CF8F}" srcOrd="1" destOrd="0" presId="urn:microsoft.com/office/officeart/2005/8/layout/pyramid2"/>
    <dgm:cxn modelId="{B173BC25-9AFE-403F-A419-D8C8927DCD49}" type="presParOf" srcId="{5669AEF0-F981-4BDB-BB51-FAD9C226CF8F}" destId="{E49579F5-D7D1-4930-AB70-24EC14DF1110}" srcOrd="0" destOrd="0" presId="urn:microsoft.com/office/officeart/2005/8/layout/pyramid2"/>
    <dgm:cxn modelId="{0999C347-4898-423D-B779-5D26C4B80336}" type="presParOf" srcId="{5669AEF0-F981-4BDB-BB51-FAD9C226CF8F}" destId="{AC03AE84-057B-49BF-BDD4-FC7EE720BBFF}" srcOrd="1" destOrd="0" presId="urn:microsoft.com/office/officeart/2005/8/layout/pyramid2"/>
    <dgm:cxn modelId="{49A850D5-D9C1-4AE5-98B5-08DDED72CB6D}" type="presParOf" srcId="{5669AEF0-F981-4BDB-BB51-FAD9C226CF8F}" destId="{BA8E9575-79D6-43B9-B8CB-B250C4ADEC48}" srcOrd="2" destOrd="0" presId="urn:microsoft.com/office/officeart/2005/8/layout/pyramid2"/>
    <dgm:cxn modelId="{826D0579-50C5-48AE-85B1-471D3992C18F}" type="presParOf" srcId="{5669AEF0-F981-4BDB-BB51-FAD9C226CF8F}" destId="{CBFBF5E2-0AA1-48F3-89A3-50C4C9510E5F}" srcOrd="3" destOrd="0" presId="urn:microsoft.com/office/officeart/2005/8/layout/pyramid2"/>
    <dgm:cxn modelId="{8FF75E3D-94B3-4283-8B7A-86A0FBE0721E}" type="presParOf" srcId="{5669AEF0-F981-4BDB-BB51-FAD9C226CF8F}" destId="{D354758F-11E4-42D2-BB49-FA2AF00B6369}" srcOrd="4" destOrd="0" presId="urn:microsoft.com/office/officeart/2005/8/layout/pyramid2"/>
    <dgm:cxn modelId="{CF790241-2A03-4352-848E-2B49DC854257}" type="presParOf" srcId="{5669AEF0-F981-4BDB-BB51-FAD9C226CF8F}" destId="{578B5FFF-ED74-475A-A626-182DED5F8D73}" srcOrd="5" destOrd="0" presId="urn:microsoft.com/office/officeart/2005/8/layout/pyramid2"/>
    <dgm:cxn modelId="{EBF1DB3A-9285-4843-BC92-A39D3770B4CA}" type="presParOf" srcId="{5669AEF0-F981-4BDB-BB51-FAD9C226CF8F}" destId="{662E5364-DA3E-452E-87C8-C9C82FE25AC4}" srcOrd="6" destOrd="0" presId="urn:microsoft.com/office/officeart/2005/8/layout/pyramid2"/>
    <dgm:cxn modelId="{B975EC97-B724-4CD1-8CEA-D6E7493A9D2D}" type="presParOf" srcId="{5669AEF0-F981-4BDB-BB51-FAD9C226CF8F}" destId="{BD199A6A-D0AA-47F1-930B-8ED328E7E15A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A151A4-E271-451F-915D-67AD28FC8345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570CA4C-16A7-4086-846C-02544B16D422}">
      <dgm:prSet phldrT="[Текст]" custT="1"/>
      <dgm:spPr>
        <a:solidFill>
          <a:srgbClr val="00B050"/>
        </a:solidFill>
      </dgm:spPr>
      <dgm:t>
        <a:bodyPr/>
        <a:lstStyle/>
        <a:p>
          <a:endParaRPr lang="ru-RU" sz="1800" dirty="0" smtClean="0">
            <a:latin typeface="Arial" pitchFamily="34" charset="0"/>
            <a:cs typeface="Arial" pitchFamily="34" charset="0"/>
          </a:endParaRPr>
        </a:p>
        <a:p>
          <a:endParaRPr lang="ru-RU" sz="1800" dirty="0" smtClean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r>
            <a:rPr lang="ru-R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Мой дом. Моя семья</a:t>
          </a:r>
        </a:p>
        <a:p>
          <a:endParaRPr lang="ru-RU" sz="1400" dirty="0" smtClean="0">
            <a:latin typeface="Arial" pitchFamily="34" charset="0"/>
            <a:cs typeface="Arial" pitchFamily="34" charset="0"/>
          </a:endParaRPr>
        </a:p>
        <a:p>
          <a:endParaRPr lang="ru-RU" sz="1400" dirty="0">
            <a:latin typeface="Arial" pitchFamily="34" charset="0"/>
            <a:cs typeface="Arial" pitchFamily="34" charset="0"/>
          </a:endParaRPr>
        </a:p>
      </dgm:t>
    </dgm:pt>
    <dgm:pt modelId="{F8958920-E046-4BDC-9481-67359B432E6D}" type="parTrans" cxnId="{044CA9FA-36CD-4EA4-A0D0-258DB1AD4A94}">
      <dgm:prSet/>
      <dgm:spPr/>
      <dgm:t>
        <a:bodyPr/>
        <a:lstStyle/>
        <a:p>
          <a:endParaRPr lang="ru-RU"/>
        </a:p>
      </dgm:t>
    </dgm:pt>
    <dgm:pt modelId="{03A169F2-6C38-4049-BF50-BDFAD22E425F}" type="sibTrans" cxnId="{044CA9FA-36CD-4EA4-A0D0-258DB1AD4A94}">
      <dgm:prSet/>
      <dgm:spPr/>
      <dgm:t>
        <a:bodyPr/>
        <a:lstStyle/>
        <a:p>
          <a:endParaRPr lang="ru-RU"/>
        </a:p>
      </dgm:t>
    </dgm:pt>
    <dgm:pt modelId="{C5CBDCB5-57D1-48B5-B37A-65F77F3B9307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Детский сад</a:t>
          </a:r>
        </a:p>
      </dgm:t>
    </dgm:pt>
    <dgm:pt modelId="{D1BD7D69-DDCA-4AFF-8D32-2FECD6C26E83}" type="parTrans" cxnId="{2A9CD872-8B01-4D35-91DF-778A05431996}">
      <dgm:prSet/>
      <dgm:spPr/>
      <dgm:t>
        <a:bodyPr/>
        <a:lstStyle/>
        <a:p>
          <a:endParaRPr lang="ru-RU"/>
        </a:p>
      </dgm:t>
    </dgm:pt>
    <dgm:pt modelId="{54E62F9C-9F83-4748-8540-D785FF249F76}" type="sibTrans" cxnId="{2A9CD872-8B01-4D35-91DF-778A05431996}">
      <dgm:prSet/>
      <dgm:spPr/>
      <dgm:t>
        <a:bodyPr/>
        <a:lstStyle/>
        <a:p>
          <a:endParaRPr lang="ru-RU"/>
        </a:p>
      </dgm:t>
    </dgm:pt>
    <dgm:pt modelId="{5B1DE28C-E839-451A-A1FD-4A3ADF8A1A85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Труд взрослых</a:t>
          </a:r>
        </a:p>
      </dgm:t>
    </dgm:pt>
    <dgm:pt modelId="{07C5005A-6DED-4968-A1F6-A3BE70FC1657}" type="parTrans" cxnId="{5EBB3B4A-6E08-4210-9E19-BC0DC48FF7F7}">
      <dgm:prSet/>
      <dgm:spPr/>
      <dgm:t>
        <a:bodyPr/>
        <a:lstStyle/>
        <a:p>
          <a:endParaRPr lang="ru-RU"/>
        </a:p>
      </dgm:t>
    </dgm:pt>
    <dgm:pt modelId="{D92BCCDB-221E-4CAF-B634-C6DF5A18CE98}" type="sibTrans" cxnId="{5EBB3B4A-6E08-4210-9E19-BC0DC48FF7F7}">
      <dgm:prSet/>
      <dgm:spPr/>
      <dgm:t>
        <a:bodyPr/>
        <a:lstStyle/>
        <a:p>
          <a:endParaRPr lang="ru-RU"/>
        </a:p>
      </dgm:t>
    </dgm:pt>
    <dgm:pt modelId="{6F983AD8-A73C-47B2-A79F-2CB7C2EA2299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Родной поселок</a:t>
          </a:r>
        </a:p>
      </dgm:t>
    </dgm:pt>
    <dgm:pt modelId="{90478748-1CC9-4D8B-A81F-C09178DE6191}" type="parTrans" cxnId="{1890B278-AF0B-4F6F-B123-DA087F5CD118}">
      <dgm:prSet/>
      <dgm:spPr/>
      <dgm:t>
        <a:bodyPr/>
        <a:lstStyle/>
        <a:p>
          <a:endParaRPr lang="ru-RU"/>
        </a:p>
      </dgm:t>
    </dgm:pt>
    <dgm:pt modelId="{5746AD0C-3C0D-44CC-A346-6846D47FFAC8}" type="sibTrans" cxnId="{1890B278-AF0B-4F6F-B123-DA087F5CD118}">
      <dgm:prSet/>
      <dgm:spPr/>
      <dgm:t>
        <a:bodyPr/>
        <a:lstStyle/>
        <a:p>
          <a:endParaRPr lang="ru-RU"/>
        </a:p>
      </dgm:t>
    </dgm:pt>
    <dgm:pt modelId="{AA93D2C9-0522-4104-B6A2-B660F0DD78A5}" type="pres">
      <dgm:prSet presAssocID="{28A151A4-E271-451F-915D-67AD28FC834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AA35D0-9BCC-42C2-850D-EE48A109901D}" type="pres">
      <dgm:prSet presAssocID="{5570CA4C-16A7-4086-846C-02544B16D422}" presName="node" presStyleLbl="node1" presStyleIdx="0" presStyleCnt="4" custScaleX="1920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0C42B6-98E8-4E87-81AD-D6F696115F90}" type="pres">
      <dgm:prSet presAssocID="{03A169F2-6C38-4049-BF50-BDFAD22E425F}" presName="sibTrans" presStyleLbl="sibTrans2D1" presStyleIdx="0" presStyleCnt="4"/>
      <dgm:spPr/>
      <dgm:t>
        <a:bodyPr/>
        <a:lstStyle/>
        <a:p>
          <a:endParaRPr lang="ru-RU"/>
        </a:p>
      </dgm:t>
    </dgm:pt>
    <dgm:pt modelId="{B40F1DF5-BCC3-41A2-8FD1-B74638F76C11}" type="pres">
      <dgm:prSet presAssocID="{03A169F2-6C38-4049-BF50-BDFAD22E425F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65C3EB3D-65D2-4EC6-A58B-0A82FC3E5662}" type="pres">
      <dgm:prSet presAssocID="{C5CBDCB5-57D1-48B5-B37A-65F77F3B9307}" presName="node" presStyleLbl="node1" presStyleIdx="1" presStyleCnt="4" custScaleX="1733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A13C84-6B97-4718-9C28-19939932697B}" type="pres">
      <dgm:prSet presAssocID="{54E62F9C-9F83-4748-8540-D785FF249F76}" presName="sibTrans" presStyleLbl="sibTrans2D1" presStyleIdx="1" presStyleCnt="4"/>
      <dgm:spPr/>
      <dgm:t>
        <a:bodyPr/>
        <a:lstStyle/>
        <a:p>
          <a:endParaRPr lang="ru-RU"/>
        </a:p>
      </dgm:t>
    </dgm:pt>
    <dgm:pt modelId="{EF159A92-A9FB-42E7-BFE6-D64981E4A777}" type="pres">
      <dgm:prSet presAssocID="{54E62F9C-9F83-4748-8540-D785FF249F76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39526EA5-E4B6-4DFD-8AC4-FA2DCAA1DE4B}" type="pres">
      <dgm:prSet presAssocID="{5B1DE28C-E839-451A-A1FD-4A3ADF8A1A85}" presName="node" presStyleLbl="node1" presStyleIdx="2" presStyleCnt="4" custScaleX="162501" custRadScaleRad="100004" custRadScaleInc="-1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6DA6DA-9DE2-4170-BF73-244ACD397920}" type="pres">
      <dgm:prSet presAssocID="{D92BCCDB-221E-4CAF-B634-C6DF5A18CE98}" presName="sibTrans" presStyleLbl="sibTrans2D1" presStyleIdx="2" presStyleCnt="4"/>
      <dgm:spPr/>
      <dgm:t>
        <a:bodyPr/>
        <a:lstStyle/>
        <a:p>
          <a:endParaRPr lang="ru-RU"/>
        </a:p>
      </dgm:t>
    </dgm:pt>
    <dgm:pt modelId="{5DC6E55D-0862-4A8E-87A5-229B5BF0D135}" type="pres">
      <dgm:prSet presAssocID="{D92BCCDB-221E-4CAF-B634-C6DF5A18CE98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38A13FC0-D864-4DE3-B257-A474F7AFA158}" type="pres">
      <dgm:prSet presAssocID="{6F983AD8-A73C-47B2-A79F-2CB7C2EA2299}" presName="node" presStyleLbl="node1" presStyleIdx="3" presStyleCnt="4" custScaleX="162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FB1A5C-5AA9-492E-8C5A-298D028B7814}" type="pres">
      <dgm:prSet presAssocID="{5746AD0C-3C0D-44CC-A346-6846D47FFAC8}" presName="sibTrans" presStyleLbl="sibTrans2D1" presStyleIdx="3" presStyleCnt="4"/>
      <dgm:spPr/>
      <dgm:t>
        <a:bodyPr/>
        <a:lstStyle/>
        <a:p>
          <a:endParaRPr lang="ru-RU"/>
        </a:p>
      </dgm:t>
    </dgm:pt>
    <dgm:pt modelId="{37798499-4A5A-4C95-893F-BBDCB4CF5BF3}" type="pres">
      <dgm:prSet presAssocID="{5746AD0C-3C0D-44CC-A346-6846D47FFAC8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AB68A249-4D2C-435F-B156-0A62D05564D1}" type="presOf" srcId="{5B1DE28C-E839-451A-A1FD-4A3ADF8A1A85}" destId="{39526EA5-E4B6-4DFD-8AC4-FA2DCAA1DE4B}" srcOrd="0" destOrd="0" presId="urn:microsoft.com/office/officeart/2005/8/layout/cycle2"/>
    <dgm:cxn modelId="{D738793E-75AE-4DFD-B767-3D3A4A95AE04}" type="presOf" srcId="{03A169F2-6C38-4049-BF50-BDFAD22E425F}" destId="{B40F1DF5-BCC3-41A2-8FD1-B74638F76C11}" srcOrd="1" destOrd="0" presId="urn:microsoft.com/office/officeart/2005/8/layout/cycle2"/>
    <dgm:cxn modelId="{044CA9FA-36CD-4EA4-A0D0-258DB1AD4A94}" srcId="{28A151A4-E271-451F-915D-67AD28FC8345}" destId="{5570CA4C-16A7-4086-846C-02544B16D422}" srcOrd="0" destOrd="0" parTransId="{F8958920-E046-4BDC-9481-67359B432E6D}" sibTransId="{03A169F2-6C38-4049-BF50-BDFAD22E425F}"/>
    <dgm:cxn modelId="{2A9CD872-8B01-4D35-91DF-778A05431996}" srcId="{28A151A4-E271-451F-915D-67AD28FC8345}" destId="{C5CBDCB5-57D1-48B5-B37A-65F77F3B9307}" srcOrd="1" destOrd="0" parTransId="{D1BD7D69-DDCA-4AFF-8D32-2FECD6C26E83}" sibTransId="{54E62F9C-9F83-4748-8540-D785FF249F76}"/>
    <dgm:cxn modelId="{784AD096-192D-4B69-B2BE-6E7B515382FC}" type="presOf" srcId="{28A151A4-E271-451F-915D-67AD28FC8345}" destId="{AA93D2C9-0522-4104-B6A2-B660F0DD78A5}" srcOrd="0" destOrd="0" presId="urn:microsoft.com/office/officeart/2005/8/layout/cycle2"/>
    <dgm:cxn modelId="{1890B278-AF0B-4F6F-B123-DA087F5CD118}" srcId="{28A151A4-E271-451F-915D-67AD28FC8345}" destId="{6F983AD8-A73C-47B2-A79F-2CB7C2EA2299}" srcOrd="3" destOrd="0" parTransId="{90478748-1CC9-4D8B-A81F-C09178DE6191}" sibTransId="{5746AD0C-3C0D-44CC-A346-6846D47FFAC8}"/>
    <dgm:cxn modelId="{56F07065-F844-4D11-90BD-585EB08AFEE1}" type="presOf" srcId="{54E62F9C-9F83-4748-8540-D785FF249F76}" destId="{EF159A92-A9FB-42E7-BFE6-D64981E4A777}" srcOrd="1" destOrd="0" presId="urn:microsoft.com/office/officeart/2005/8/layout/cycle2"/>
    <dgm:cxn modelId="{CD4FE09F-296B-4BBC-9E4D-EDD5865779C7}" type="presOf" srcId="{54E62F9C-9F83-4748-8540-D785FF249F76}" destId="{EAA13C84-6B97-4718-9C28-19939932697B}" srcOrd="0" destOrd="0" presId="urn:microsoft.com/office/officeart/2005/8/layout/cycle2"/>
    <dgm:cxn modelId="{76E1EABD-17F8-40AC-949E-9061758C6A8C}" type="presOf" srcId="{03A169F2-6C38-4049-BF50-BDFAD22E425F}" destId="{440C42B6-98E8-4E87-81AD-D6F696115F90}" srcOrd="0" destOrd="0" presId="urn:microsoft.com/office/officeart/2005/8/layout/cycle2"/>
    <dgm:cxn modelId="{1AECAEEB-2E1E-4A01-BF23-9A3A63B927C0}" type="presOf" srcId="{5746AD0C-3C0D-44CC-A346-6846D47FFAC8}" destId="{2DFB1A5C-5AA9-492E-8C5A-298D028B7814}" srcOrd="0" destOrd="0" presId="urn:microsoft.com/office/officeart/2005/8/layout/cycle2"/>
    <dgm:cxn modelId="{ED0819DB-E6B4-4E40-80E9-71933C104CE5}" type="presOf" srcId="{D92BCCDB-221E-4CAF-B634-C6DF5A18CE98}" destId="{5DC6E55D-0862-4A8E-87A5-229B5BF0D135}" srcOrd="1" destOrd="0" presId="urn:microsoft.com/office/officeart/2005/8/layout/cycle2"/>
    <dgm:cxn modelId="{4D318167-F2A7-4295-8CFF-AE1551C09B98}" type="presOf" srcId="{C5CBDCB5-57D1-48B5-B37A-65F77F3B9307}" destId="{65C3EB3D-65D2-4EC6-A58B-0A82FC3E5662}" srcOrd="0" destOrd="0" presId="urn:microsoft.com/office/officeart/2005/8/layout/cycle2"/>
    <dgm:cxn modelId="{D5CB6B0F-2758-4CA7-A948-BE35CE703F88}" type="presOf" srcId="{6F983AD8-A73C-47B2-A79F-2CB7C2EA2299}" destId="{38A13FC0-D864-4DE3-B257-A474F7AFA158}" srcOrd="0" destOrd="0" presId="urn:microsoft.com/office/officeart/2005/8/layout/cycle2"/>
    <dgm:cxn modelId="{5EBB3B4A-6E08-4210-9E19-BC0DC48FF7F7}" srcId="{28A151A4-E271-451F-915D-67AD28FC8345}" destId="{5B1DE28C-E839-451A-A1FD-4A3ADF8A1A85}" srcOrd="2" destOrd="0" parTransId="{07C5005A-6DED-4968-A1F6-A3BE70FC1657}" sibTransId="{D92BCCDB-221E-4CAF-B634-C6DF5A18CE98}"/>
    <dgm:cxn modelId="{3C282DBF-8B25-46BB-96C8-78765A930413}" type="presOf" srcId="{5746AD0C-3C0D-44CC-A346-6846D47FFAC8}" destId="{37798499-4A5A-4C95-893F-BBDCB4CF5BF3}" srcOrd="1" destOrd="0" presId="urn:microsoft.com/office/officeart/2005/8/layout/cycle2"/>
    <dgm:cxn modelId="{D71D73EF-5229-4732-8F87-752BE855DBF3}" type="presOf" srcId="{D92BCCDB-221E-4CAF-B634-C6DF5A18CE98}" destId="{DA6DA6DA-9DE2-4170-BF73-244ACD397920}" srcOrd="0" destOrd="0" presId="urn:microsoft.com/office/officeart/2005/8/layout/cycle2"/>
    <dgm:cxn modelId="{06BBEBC6-A86B-4EFD-AD1C-AC2E22F13822}" type="presOf" srcId="{5570CA4C-16A7-4086-846C-02544B16D422}" destId="{0DAA35D0-9BCC-42C2-850D-EE48A109901D}" srcOrd="0" destOrd="0" presId="urn:microsoft.com/office/officeart/2005/8/layout/cycle2"/>
    <dgm:cxn modelId="{CF2FB72B-6F23-4291-910F-2340DBB29299}" type="presParOf" srcId="{AA93D2C9-0522-4104-B6A2-B660F0DD78A5}" destId="{0DAA35D0-9BCC-42C2-850D-EE48A109901D}" srcOrd="0" destOrd="0" presId="urn:microsoft.com/office/officeart/2005/8/layout/cycle2"/>
    <dgm:cxn modelId="{82A0C1FD-9387-4F9C-9204-946CB7C37583}" type="presParOf" srcId="{AA93D2C9-0522-4104-B6A2-B660F0DD78A5}" destId="{440C42B6-98E8-4E87-81AD-D6F696115F90}" srcOrd="1" destOrd="0" presId="urn:microsoft.com/office/officeart/2005/8/layout/cycle2"/>
    <dgm:cxn modelId="{FBAE82F8-120C-41E9-8182-D5605491EE68}" type="presParOf" srcId="{440C42B6-98E8-4E87-81AD-D6F696115F90}" destId="{B40F1DF5-BCC3-41A2-8FD1-B74638F76C11}" srcOrd="0" destOrd="0" presId="urn:microsoft.com/office/officeart/2005/8/layout/cycle2"/>
    <dgm:cxn modelId="{D664826F-9025-4620-A1DF-0308C731DC43}" type="presParOf" srcId="{AA93D2C9-0522-4104-B6A2-B660F0DD78A5}" destId="{65C3EB3D-65D2-4EC6-A58B-0A82FC3E5662}" srcOrd="2" destOrd="0" presId="urn:microsoft.com/office/officeart/2005/8/layout/cycle2"/>
    <dgm:cxn modelId="{E74E3BEC-7605-4284-89A6-18398EDA62E6}" type="presParOf" srcId="{AA93D2C9-0522-4104-B6A2-B660F0DD78A5}" destId="{EAA13C84-6B97-4718-9C28-19939932697B}" srcOrd="3" destOrd="0" presId="urn:microsoft.com/office/officeart/2005/8/layout/cycle2"/>
    <dgm:cxn modelId="{0C4A23A6-C332-4CC8-BE3D-1BDE7159D40E}" type="presParOf" srcId="{EAA13C84-6B97-4718-9C28-19939932697B}" destId="{EF159A92-A9FB-42E7-BFE6-D64981E4A777}" srcOrd="0" destOrd="0" presId="urn:microsoft.com/office/officeart/2005/8/layout/cycle2"/>
    <dgm:cxn modelId="{BE661AD5-5B22-4474-A2AD-3CF44835D9CE}" type="presParOf" srcId="{AA93D2C9-0522-4104-B6A2-B660F0DD78A5}" destId="{39526EA5-E4B6-4DFD-8AC4-FA2DCAA1DE4B}" srcOrd="4" destOrd="0" presId="urn:microsoft.com/office/officeart/2005/8/layout/cycle2"/>
    <dgm:cxn modelId="{72D356E8-22E5-48DD-994B-7B361580FB80}" type="presParOf" srcId="{AA93D2C9-0522-4104-B6A2-B660F0DD78A5}" destId="{DA6DA6DA-9DE2-4170-BF73-244ACD397920}" srcOrd="5" destOrd="0" presId="urn:microsoft.com/office/officeart/2005/8/layout/cycle2"/>
    <dgm:cxn modelId="{48A7671B-5FB1-4534-B854-8FEEEBB54B03}" type="presParOf" srcId="{DA6DA6DA-9DE2-4170-BF73-244ACD397920}" destId="{5DC6E55D-0862-4A8E-87A5-229B5BF0D135}" srcOrd="0" destOrd="0" presId="urn:microsoft.com/office/officeart/2005/8/layout/cycle2"/>
    <dgm:cxn modelId="{48D4C15F-135B-4BCF-8958-D1B42EC71AC4}" type="presParOf" srcId="{AA93D2C9-0522-4104-B6A2-B660F0DD78A5}" destId="{38A13FC0-D864-4DE3-B257-A474F7AFA158}" srcOrd="6" destOrd="0" presId="urn:microsoft.com/office/officeart/2005/8/layout/cycle2"/>
    <dgm:cxn modelId="{7A6D6205-D8A1-4CCC-B68C-12047397E742}" type="presParOf" srcId="{AA93D2C9-0522-4104-B6A2-B660F0DD78A5}" destId="{2DFB1A5C-5AA9-492E-8C5A-298D028B7814}" srcOrd="7" destOrd="0" presId="urn:microsoft.com/office/officeart/2005/8/layout/cycle2"/>
    <dgm:cxn modelId="{ED41ADB5-632D-4CB6-A41D-C0D2984A919E}" type="presParOf" srcId="{2DFB1A5C-5AA9-492E-8C5A-298D028B7814}" destId="{37798499-4A5A-4C95-893F-BBDCB4CF5BF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D060B9-6ADE-4597-8F55-24C1886EB716}" type="doc">
      <dgm:prSet loTypeId="urn:microsoft.com/office/officeart/2005/8/layout/chevron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828ED27F-E88E-4A1B-94F7-26685C18697C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1800" dirty="0" smtClean="0">
              <a:latin typeface="Arial" pitchFamily="34" charset="0"/>
              <a:cs typeface="Arial" pitchFamily="34" charset="0"/>
            </a:rPr>
            <a:t>1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B9AA85B4-C5C0-4E83-BA63-39FA74F3ADDF}" type="parTrans" cxnId="{2BF206BD-1B3A-4DCE-86E0-E72B9D75B6D0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5D3DE510-155E-4AA3-B740-B9B8770C1339}" type="sibTrans" cxnId="{2BF206BD-1B3A-4DCE-86E0-E72B9D75B6D0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5EEDF515-5BAC-4A8E-BCDB-5F0FF33195F9}">
      <dgm:prSet phldrT="[Текст]" custT="1"/>
      <dgm:spPr/>
      <dgm:t>
        <a:bodyPr/>
        <a:lstStyle/>
        <a:p>
          <a:r>
            <a:rPr lang="ru-RU" sz="1800" dirty="0" smtClean="0">
              <a:latin typeface="Arial" pitchFamily="34" charset="0"/>
              <a:cs typeface="Arial" pitchFamily="34" charset="0"/>
            </a:rPr>
            <a:t>продолжать пополнять методическую литературу, практический материал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4F3AA530-6471-4BDB-9C3F-F7858671D500}" type="parTrans" cxnId="{0E102DB3-25C9-4ED5-AC96-DF4F3F98D4B5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8AB86B6D-E899-4287-9BB7-64DAD7B09907}" type="sibTrans" cxnId="{0E102DB3-25C9-4ED5-AC96-DF4F3F98D4B5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493331EF-24B0-4B76-817A-8063B542B708}">
      <dgm:prSet phldrT="[Текст]" custT="1"/>
      <dgm:spPr/>
      <dgm:t>
        <a:bodyPr/>
        <a:lstStyle/>
        <a:p>
          <a:r>
            <a:rPr lang="ru-RU" sz="1800" dirty="0" smtClean="0">
              <a:latin typeface="Arial" pitchFamily="34" charset="0"/>
              <a:cs typeface="Arial" pitchFamily="34" charset="0"/>
            </a:rPr>
            <a:t>обогащать и совершенствовать воспитание патриотических чувств, ведь это было – есть и будет одним из главных составляющих воспитания маленького гражданина, поэтому — очень важно привить ему именно общие человеческие ценности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545A00C8-9D9F-46F7-9C26-10C48945D310}" type="parTrans" cxnId="{B4516B57-28A3-40EC-9779-57858626904A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B04563F0-843E-45AE-B49B-801B0DD33A94}" type="sibTrans" cxnId="{B4516B57-28A3-40EC-9779-57858626904A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6E854FE1-B116-463F-A374-A7FE21D4491B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1800" dirty="0" smtClean="0">
              <a:latin typeface="Arial" pitchFamily="34" charset="0"/>
              <a:cs typeface="Arial" pitchFamily="34" charset="0"/>
            </a:rPr>
            <a:t>3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8D655168-D7EC-4B49-915E-1C156B3CB02C}" type="parTrans" cxnId="{FE8B7860-1D65-4AC7-8362-0E5E9C063EAA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598BC9A8-3309-4C59-ADF9-CE81A67376E5}" type="sibTrans" cxnId="{FE8B7860-1D65-4AC7-8362-0E5E9C063EAA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58A20803-7EEC-40C8-89D4-BBD53FB7210B}">
      <dgm:prSet phldrT="[Текст]" custT="1"/>
      <dgm:spPr/>
      <dgm:t>
        <a:bodyPr/>
        <a:lstStyle/>
        <a:p>
          <a:r>
            <a:rPr lang="ru-RU" sz="1800" dirty="0" smtClean="0">
              <a:latin typeface="Arial" pitchFamily="34" charset="0"/>
              <a:cs typeface="Arial" pitchFamily="34" charset="0"/>
            </a:rPr>
            <a:t>разработать и провести проект «Мой город Тула»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AFAA5FE0-E9AA-4CF4-8841-7DB8C42C4F55}" type="parTrans" cxnId="{D3AABDD2-117A-42FD-A6AD-62C5D021CD2C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AC75FF6C-A6B4-44E4-AE4F-BA50140A3475}" type="sibTrans" cxnId="{D3AABDD2-117A-42FD-A6AD-62C5D021CD2C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8F964F7C-7783-46C1-BFF1-D027B69CB248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1800" dirty="0" smtClean="0">
              <a:latin typeface="Arial" pitchFamily="34" charset="0"/>
              <a:cs typeface="Arial" pitchFamily="34" charset="0"/>
            </a:rPr>
            <a:t>2</a:t>
          </a:r>
          <a:endParaRPr lang="ru-RU" sz="1800" dirty="0">
            <a:latin typeface="Arial" pitchFamily="34" charset="0"/>
            <a:cs typeface="Arial" pitchFamily="34" charset="0"/>
          </a:endParaRPr>
        </a:p>
      </dgm:t>
    </dgm:pt>
    <dgm:pt modelId="{21A5BA38-1E25-4013-9527-A17FB1BD3C57}" type="sibTrans" cxnId="{6EBA2EFE-0508-4855-BA43-D75C324C0610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AB363098-4A2E-4785-AD61-545B5CD78A74}" type="parTrans" cxnId="{6EBA2EFE-0508-4855-BA43-D75C324C0610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6A466BBA-9365-4BF4-9764-C71CB43702B2}" type="pres">
      <dgm:prSet presAssocID="{92D060B9-6ADE-4597-8F55-24C1886EB71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AE25C8-D518-46A7-A5AB-3623C2CFE43B}" type="pres">
      <dgm:prSet presAssocID="{828ED27F-E88E-4A1B-94F7-26685C18697C}" presName="composite" presStyleCnt="0"/>
      <dgm:spPr/>
    </dgm:pt>
    <dgm:pt modelId="{142239F7-4939-44F1-B34B-C9F4EB7EC916}" type="pres">
      <dgm:prSet presAssocID="{828ED27F-E88E-4A1B-94F7-26685C18697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480EEF-B340-451B-8430-C03965B190B3}" type="pres">
      <dgm:prSet presAssocID="{828ED27F-E88E-4A1B-94F7-26685C18697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141BAC-7BB9-48A5-8124-5A39426E7133}" type="pres">
      <dgm:prSet presAssocID="{5D3DE510-155E-4AA3-B740-B9B8770C1339}" presName="sp" presStyleCnt="0"/>
      <dgm:spPr/>
    </dgm:pt>
    <dgm:pt modelId="{5282FC6E-CE3C-4C4E-AE5F-F0D1A7A59EF7}" type="pres">
      <dgm:prSet presAssocID="{8F964F7C-7783-46C1-BFF1-D027B69CB248}" presName="composite" presStyleCnt="0"/>
      <dgm:spPr/>
    </dgm:pt>
    <dgm:pt modelId="{BCEA8E20-B7B0-4E46-B08F-E15FDF83921F}" type="pres">
      <dgm:prSet presAssocID="{8F964F7C-7783-46C1-BFF1-D027B69CB248}" presName="parentText" presStyleLbl="alignNode1" presStyleIdx="1" presStyleCnt="3" custLinFactNeighborX="4687" custLinFactNeighborY="-574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595414-078F-4A72-8F0A-0531C45B7F56}" type="pres">
      <dgm:prSet presAssocID="{8F964F7C-7783-46C1-BFF1-D027B69CB248}" presName="descendantText" presStyleLbl="alignAcc1" presStyleIdx="1" presStyleCnt="3" custScaleY="1165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AF4CE0-4F6E-4D70-844D-288D94F11222}" type="pres">
      <dgm:prSet presAssocID="{21A5BA38-1E25-4013-9527-A17FB1BD3C57}" presName="sp" presStyleCnt="0"/>
      <dgm:spPr/>
    </dgm:pt>
    <dgm:pt modelId="{A68A854C-0272-4126-80A2-55B45FD5BB9A}" type="pres">
      <dgm:prSet presAssocID="{6E854FE1-B116-463F-A374-A7FE21D4491B}" presName="composite" presStyleCnt="0"/>
      <dgm:spPr/>
    </dgm:pt>
    <dgm:pt modelId="{D4E45908-4577-45FE-A9BF-466DFA5AC3F0}" type="pres">
      <dgm:prSet presAssocID="{6E854FE1-B116-463F-A374-A7FE21D4491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4DA10A-69E6-49D1-8084-2C57D511368F}" type="pres">
      <dgm:prSet presAssocID="{6E854FE1-B116-463F-A374-A7FE21D4491B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8B7860-1D65-4AC7-8362-0E5E9C063EAA}" srcId="{92D060B9-6ADE-4597-8F55-24C1886EB716}" destId="{6E854FE1-B116-463F-A374-A7FE21D4491B}" srcOrd="2" destOrd="0" parTransId="{8D655168-D7EC-4B49-915E-1C156B3CB02C}" sibTransId="{598BC9A8-3309-4C59-ADF9-CE81A67376E5}"/>
    <dgm:cxn modelId="{6EBA2EFE-0508-4855-BA43-D75C324C0610}" srcId="{92D060B9-6ADE-4597-8F55-24C1886EB716}" destId="{8F964F7C-7783-46C1-BFF1-D027B69CB248}" srcOrd="1" destOrd="0" parTransId="{AB363098-4A2E-4785-AD61-545B5CD78A74}" sibTransId="{21A5BA38-1E25-4013-9527-A17FB1BD3C57}"/>
    <dgm:cxn modelId="{C5FB2F47-2B5A-432B-AFF6-08D8A21624C2}" type="presOf" srcId="{6E854FE1-B116-463F-A374-A7FE21D4491B}" destId="{D4E45908-4577-45FE-A9BF-466DFA5AC3F0}" srcOrd="0" destOrd="0" presId="urn:microsoft.com/office/officeart/2005/8/layout/chevron2"/>
    <dgm:cxn modelId="{2BABCCA3-DF0F-40F9-94D6-C4DBEB8E578B}" type="presOf" srcId="{92D060B9-6ADE-4597-8F55-24C1886EB716}" destId="{6A466BBA-9365-4BF4-9764-C71CB43702B2}" srcOrd="0" destOrd="0" presId="urn:microsoft.com/office/officeart/2005/8/layout/chevron2"/>
    <dgm:cxn modelId="{BBF4B084-3E02-44E0-869D-15E796DA1E92}" type="presOf" srcId="{8F964F7C-7783-46C1-BFF1-D027B69CB248}" destId="{BCEA8E20-B7B0-4E46-B08F-E15FDF83921F}" srcOrd="0" destOrd="0" presId="urn:microsoft.com/office/officeart/2005/8/layout/chevron2"/>
    <dgm:cxn modelId="{B4516B57-28A3-40EC-9779-57858626904A}" srcId="{8F964F7C-7783-46C1-BFF1-D027B69CB248}" destId="{493331EF-24B0-4B76-817A-8063B542B708}" srcOrd="0" destOrd="0" parTransId="{545A00C8-9D9F-46F7-9C26-10C48945D310}" sibTransId="{B04563F0-843E-45AE-B49B-801B0DD33A94}"/>
    <dgm:cxn modelId="{D3AABDD2-117A-42FD-A6AD-62C5D021CD2C}" srcId="{6E854FE1-B116-463F-A374-A7FE21D4491B}" destId="{58A20803-7EEC-40C8-89D4-BBD53FB7210B}" srcOrd="0" destOrd="0" parTransId="{AFAA5FE0-E9AA-4CF4-8841-7DB8C42C4F55}" sibTransId="{AC75FF6C-A6B4-44E4-AE4F-BA50140A3475}"/>
    <dgm:cxn modelId="{135DF304-2112-450F-B19F-635BB90167E6}" type="presOf" srcId="{58A20803-7EEC-40C8-89D4-BBD53FB7210B}" destId="{D24DA10A-69E6-49D1-8084-2C57D511368F}" srcOrd="0" destOrd="0" presId="urn:microsoft.com/office/officeart/2005/8/layout/chevron2"/>
    <dgm:cxn modelId="{0E102DB3-25C9-4ED5-AC96-DF4F3F98D4B5}" srcId="{828ED27F-E88E-4A1B-94F7-26685C18697C}" destId="{5EEDF515-5BAC-4A8E-BCDB-5F0FF33195F9}" srcOrd="0" destOrd="0" parTransId="{4F3AA530-6471-4BDB-9C3F-F7858671D500}" sibTransId="{8AB86B6D-E899-4287-9BB7-64DAD7B09907}"/>
    <dgm:cxn modelId="{71D83A92-4564-49C2-9378-72136A118B6E}" type="presOf" srcId="{493331EF-24B0-4B76-817A-8063B542B708}" destId="{89595414-078F-4A72-8F0A-0531C45B7F56}" srcOrd="0" destOrd="0" presId="urn:microsoft.com/office/officeart/2005/8/layout/chevron2"/>
    <dgm:cxn modelId="{98DF6599-0355-4F3F-A934-AB6EF729FE1B}" type="presOf" srcId="{828ED27F-E88E-4A1B-94F7-26685C18697C}" destId="{142239F7-4939-44F1-B34B-C9F4EB7EC916}" srcOrd="0" destOrd="0" presId="urn:microsoft.com/office/officeart/2005/8/layout/chevron2"/>
    <dgm:cxn modelId="{2BF206BD-1B3A-4DCE-86E0-E72B9D75B6D0}" srcId="{92D060B9-6ADE-4597-8F55-24C1886EB716}" destId="{828ED27F-E88E-4A1B-94F7-26685C18697C}" srcOrd="0" destOrd="0" parTransId="{B9AA85B4-C5C0-4E83-BA63-39FA74F3ADDF}" sibTransId="{5D3DE510-155E-4AA3-B740-B9B8770C1339}"/>
    <dgm:cxn modelId="{62A6C701-DB06-4372-A632-E9C73BD6CA6B}" type="presOf" srcId="{5EEDF515-5BAC-4A8E-BCDB-5F0FF33195F9}" destId="{A0480EEF-B340-451B-8430-C03965B190B3}" srcOrd="0" destOrd="0" presId="urn:microsoft.com/office/officeart/2005/8/layout/chevron2"/>
    <dgm:cxn modelId="{2C501A8A-351E-40C9-B3D1-698D1089FCF5}" type="presParOf" srcId="{6A466BBA-9365-4BF4-9764-C71CB43702B2}" destId="{2EAE25C8-D518-46A7-A5AB-3623C2CFE43B}" srcOrd="0" destOrd="0" presId="urn:microsoft.com/office/officeart/2005/8/layout/chevron2"/>
    <dgm:cxn modelId="{26F84C2F-0E3F-44EF-925B-A28199F77F97}" type="presParOf" srcId="{2EAE25C8-D518-46A7-A5AB-3623C2CFE43B}" destId="{142239F7-4939-44F1-B34B-C9F4EB7EC916}" srcOrd="0" destOrd="0" presId="urn:microsoft.com/office/officeart/2005/8/layout/chevron2"/>
    <dgm:cxn modelId="{E235C6DF-5CB2-4C10-905A-092AC93509C6}" type="presParOf" srcId="{2EAE25C8-D518-46A7-A5AB-3623C2CFE43B}" destId="{A0480EEF-B340-451B-8430-C03965B190B3}" srcOrd="1" destOrd="0" presId="urn:microsoft.com/office/officeart/2005/8/layout/chevron2"/>
    <dgm:cxn modelId="{CC674862-E499-4ECE-9D0B-48E633DD0223}" type="presParOf" srcId="{6A466BBA-9365-4BF4-9764-C71CB43702B2}" destId="{FB141BAC-7BB9-48A5-8124-5A39426E7133}" srcOrd="1" destOrd="0" presId="urn:microsoft.com/office/officeart/2005/8/layout/chevron2"/>
    <dgm:cxn modelId="{2E86C902-2BC7-4747-96B8-B3C8C52C2D33}" type="presParOf" srcId="{6A466BBA-9365-4BF4-9764-C71CB43702B2}" destId="{5282FC6E-CE3C-4C4E-AE5F-F0D1A7A59EF7}" srcOrd="2" destOrd="0" presId="urn:microsoft.com/office/officeart/2005/8/layout/chevron2"/>
    <dgm:cxn modelId="{3119B68B-A2B6-4DDC-A502-7F0E6DEF889A}" type="presParOf" srcId="{5282FC6E-CE3C-4C4E-AE5F-F0D1A7A59EF7}" destId="{BCEA8E20-B7B0-4E46-B08F-E15FDF83921F}" srcOrd="0" destOrd="0" presId="urn:microsoft.com/office/officeart/2005/8/layout/chevron2"/>
    <dgm:cxn modelId="{771D69CE-62B3-40F5-B328-D58AA3E10152}" type="presParOf" srcId="{5282FC6E-CE3C-4C4E-AE5F-F0D1A7A59EF7}" destId="{89595414-078F-4A72-8F0A-0531C45B7F56}" srcOrd="1" destOrd="0" presId="urn:microsoft.com/office/officeart/2005/8/layout/chevron2"/>
    <dgm:cxn modelId="{BD03417E-67D3-44EB-B3AE-3AC682266BF9}" type="presParOf" srcId="{6A466BBA-9365-4BF4-9764-C71CB43702B2}" destId="{78AF4CE0-4F6E-4D70-844D-288D94F11222}" srcOrd="3" destOrd="0" presId="urn:microsoft.com/office/officeart/2005/8/layout/chevron2"/>
    <dgm:cxn modelId="{4E3CDFE7-1F60-4F6F-B9CA-83E066988018}" type="presParOf" srcId="{6A466BBA-9365-4BF4-9764-C71CB43702B2}" destId="{A68A854C-0272-4126-80A2-55B45FD5BB9A}" srcOrd="4" destOrd="0" presId="urn:microsoft.com/office/officeart/2005/8/layout/chevron2"/>
    <dgm:cxn modelId="{0C95AAF9-7FDC-4716-983C-5B65B5D118A3}" type="presParOf" srcId="{A68A854C-0272-4126-80A2-55B45FD5BB9A}" destId="{D4E45908-4577-45FE-A9BF-466DFA5AC3F0}" srcOrd="0" destOrd="0" presId="urn:microsoft.com/office/officeart/2005/8/layout/chevron2"/>
    <dgm:cxn modelId="{2288BD6E-CA64-4D66-8AA0-1DE5714C9110}" type="presParOf" srcId="{A68A854C-0272-4126-80A2-55B45FD5BB9A}" destId="{D24DA10A-69E6-49D1-8084-2C57D511368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41CD2F-A0D6-45C6-AD5D-FF9A2184848A}">
      <dsp:nvSpPr>
        <dsp:cNvPr id="0" name=""/>
        <dsp:cNvSpPr/>
      </dsp:nvSpPr>
      <dsp:spPr>
        <a:xfrm>
          <a:off x="3514268" y="0"/>
          <a:ext cx="2644856" cy="2644856"/>
        </a:xfrm>
        <a:prstGeom prst="triangle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2">
                <a:shade val="50000"/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9579F5-D7D1-4930-AB70-24EC14DF1110}">
      <dsp:nvSpPr>
        <dsp:cNvPr id="0" name=""/>
        <dsp:cNvSpPr/>
      </dsp:nvSpPr>
      <dsp:spPr>
        <a:xfrm>
          <a:off x="4836696" y="264743"/>
          <a:ext cx="1719156" cy="4700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latin typeface="Arial" panose="020B0604020202020204" pitchFamily="34" charset="0"/>
              <a:cs typeface="Arial" panose="020B0604020202020204" pitchFamily="34" charset="0"/>
            </a:rPr>
            <a:t>Знакомство с детским садом, городом, краем и страной</a:t>
          </a:r>
          <a:endParaRPr lang="ru-RU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9643" y="287690"/>
        <a:ext cx="1673262" cy="424187"/>
      </dsp:txXfrm>
    </dsp:sp>
    <dsp:sp modelId="{BA8E9575-79D6-43B9-B8CB-B250C4ADEC48}">
      <dsp:nvSpPr>
        <dsp:cNvPr id="0" name=""/>
        <dsp:cNvSpPr/>
      </dsp:nvSpPr>
      <dsp:spPr>
        <a:xfrm>
          <a:off x="4836696" y="793585"/>
          <a:ext cx="1719156" cy="4700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50000"/>
              <a:hueOff val="-238322"/>
              <a:satOff val="3026"/>
              <a:lumOff val="21057"/>
              <a:alphaOff val="0"/>
            </a:schemeClr>
          </a:solidFill>
          <a:prstDash val="solid"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latin typeface="Arial" panose="020B0604020202020204" pitchFamily="34" charset="0"/>
              <a:cs typeface="Arial" panose="020B0604020202020204" pitchFamily="34" charset="0"/>
            </a:rPr>
            <a:t>Знакомство детей с понятием семья, с ее историей и настоящим</a:t>
          </a:r>
          <a:endParaRPr lang="ru-RU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9643" y="816532"/>
        <a:ext cx="1673262" cy="424187"/>
      </dsp:txXfrm>
    </dsp:sp>
    <dsp:sp modelId="{D354758F-11E4-42D2-BB49-FA2AF00B6369}">
      <dsp:nvSpPr>
        <dsp:cNvPr id="0" name=""/>
        <dsp:cNvSpPr/>
      </dsp:nvSpPr>
      <dsp:spPr>
        <a:xfrm>
          <a:off x="4836696" y="1322428"/>
          <a:ext cx="1719156" cy="4700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50000"/>
              <a:hueOff val="-476644"/>
              <a:satOff val="6052"/>
              <a:lumOff val="42113"/>
              <a:alphaOff val="0"/>
            </a:schemeClr>
          </a:solidFill>
          <a:prstDash val="solid"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Создание развивающей среды, способствующей патриотическому воспитанию</a:t>
          </a:r>
          <a:endParaRPr lang="ru-RU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9643" y="1345375"/>
        <a:ext cx="1673262" cy="424187"/>
      </dsp:txXfrm>
    </dsp:sp>
    <dsp:sp modelId="{662E5364-DA3E-452E-87C8-C9C82FE25AC4}">
      <dsp:nvSpPr>
        <dsp:cNvPr id="0" name=""/>
        <dsp:cNvSpPr/>
      </dsp:nvSpPr>
      <dsp:spPr>
        <a:xfrm>
          <a:off x="4836696" y="1851270"/>
          <a:ext cx="1719156" cy="4700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50000"/>
              <a:hueOff val="-238322"/>
              <a:satOff val="3026"/>
              <a:lumOff val="21057"/>
              <a:alphaOff val="0"/>
            </a:schemeClr>
          </a:solidFill>
          <a:prstDash val="solid"/>
        </a:ln>
        <a:effectLst>
          <a:outerShdw blurRad="38100" dist="1270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личной компетентности в вопросе патриотического воспитания дошкольников</a:t>
          </a:r>
          <a:endParaRPr lang="ru-RU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9643" y="1874217"/>
        <a:ext cx="1673262" cy="4241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A35D0-9BCC-42C2-850D-EE48A109901D}">
      <dsp:nvSpPr>
        <dsp:cNvPr id="0" name=""/>
        <dsp:cNvSpPr/>
      </dsp:nvSpPr>
      <dsp:spPr>
        <a:xfrm>
          <a:off x="3787499" y="1122"/>
          <a:ext cx="2415248" cy="1257299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 smtClean="0">
            <a:latin typeface="Arial" pitchFamily="34" charset="0"/>
            <a:cs typeface="Arial" pitchFamily="34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 smtClean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Мой дом. Моя семья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>
            <a:latin typeface="Arial" pitchFamily="34" charset="0"/>
            <a:cs typeface="Arial" pitchFamily="34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>
            <a:latin typeface="Arial" pitchFamily="34" charset="0"/>
            <a:cs typeface="Arial" pitchFamily="34" charset="0"/>
          </a:endParaRPr>
        </a:p>
      </dsp:txBody>
      <dsp:txXfrm>
        <a:off x="4141204" y="185249"/>
        <a:ext cx="1707838" cy="889045"/>
      </dsp:txXfrm>
    </dsp:sp>
    <dsp:sp modelId="{440C42B6-98E8-4E87-81AD-D6F696115F90}">
      <dsp:nvSpPr>
        <dsp:cNvPr id="0" name=""/>
        <dsp:cNvSpPr/>
      </dsp:nvSpPr>
      <dsp:spPr>
        <a:xfrm rot="2700000">
          <a:off x="5578556" y="1088794"/>
          <a:ext cx="175517" cy="4243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5586267" y="1155046"/>
        <a:ext cx="122862" cy="254602"/>
      </dsp:txXfrm>
    </dsp:sp>
    <dsp:sp modelId="{65C3EB3D-65D2-4EC6-A58B-0A82FC3E5662}">
      <dsp:nvSpPr>
        <dsp:cNvPr id="0" name=""/>
        <dsp:cNvSpPr/>
      </dsp:nvSpPr>
      <dsp:spPr>
        <a:xfrm>
          <a:off x="5241567" y="1337468"/>
          <a:ext cx="2179806" cy="1257299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Детский сад</a:t>
          </a:r>
        </a:p>
      </dsp:txBody>
      <dsp:txXfrm>
        <a:off x="5560792" y="1521595"/>
        <a:ext cx="1541356" cy="889045"/>
      </dsp:txXfrm>
    </dsp:sp>
    <dsp:sp modelId="{EAA13C84-6B97-4718-9C28-19939932697B}">
      <dsp:nvSpPr>
        <dsp:cNvPr id="0" name=""/>
        <dsp:cNvSpPr/>
      </dsp:nvSpPr>
      <dsp:spPr>
        <a:xfrm rot="8085040">
          <a:off x="5573609" y="2422847"/>
          <a:ext cx="189517" cy="4243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327248"/>
            <a:satOff val="-5151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0800000">
        <a:off x="5622050" y="2487526"/>
        <a:ext cx="132662" cy="254602"/>
      </dsp:txXfrm>
    </dsp:sp>
    <dsp:sp modelId="{39526EA5-E4B6-4DFD-8AC4-FA2DCAA1DE4B}">
      <dsp:nvSpPr>
        <dsp:cNvPr id="0" name=""/>
        <dsp:cNvSpPr/>
      </dsp:nvSpPr>
      <dsp:spPr>
        <a:xfrm>
          <a:off x="3985138" y="2673817"/>
          <a:ext cx="2043125" cy="1257299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Труд взрослых</a:t>
          </a:r>
        </a:p>
      </dsp:txBody>
      <dsp:txXfrm>
        <a:off x="4284347" y="2857944"/>
        <a:ext cx="1444707" cy="889045"/>
      </dsp:txXfrm>
    </dsp:sp>
    <dsp:sp modelId="{DA6DA6DA-9DE2-4170-BF73-244ACD397920}">
      <dsp:nvSpPr>
        <dsp:cNvPr id="0" name=""/>
        <dsp:cNvSpPr/>
      </dsp:nvSpPr>
      <dsp:spPr>
        <a:xfrm rot="13485178">
          <a:off x="4235906" y="2426158"/>
          <a:ext cx="201806" cy="4243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654497"/>
            <a:satOff val="-10303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0800000">
        <a:off x="4287674" y="2532338"/>
        <a:ext cx="141264" cy="254602"/>
      </dsp:txXfrm>
    </dsp:sp>
    <dsp:sp modelId="{38A13FC0-D864-4DE3-B257-A474F7AFA158}">
      <dsp:nvSpPr>
        <dsp:cNvPr id="0" name=""/>
        <dsp:cNvSpPr/>
      </dsp:nvSpPr>
      <dsp:spPr>
        <a:xfrm>
          <a:off x="2637026" y="1337468"/>
          <a:ext cx="2043502" cy="1257299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Родной поселок</a:t>
          </a:r>
        </a:p>
      </dsp:txBody>
      <dsp:txXfrm>
        <a:off x="2936290" y="1521595"/>
        <a:ext cx="1444974" cy="889045"/>
      </dsp:txXfrm>
    </dsp:sp>
    <dsp:sp modelId="{2DFB1A5C-5AA9-492E-8C5A-298D028B7814}">
      <dsp:nvSpPr>
        <dsp:cNvPr id="0" name=""/>
        <dsp:cNvSpPr/>
      </dsp:nvSpPr>
      <dsp:spPr>
        <a:xfrm rot="18900000">
          <a:off x="4221021" y="1100523"/>
          <a:ext cx="182364" cy="4243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81745"/>
            <a:satOff val="-15454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4229033" y="1204734"/>
        <a:ext cx="127655" cy="2546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239F7-4939-44F1-B34B-C9F4EB7EC916}">
      <dsp:nvSpPr>
        <dsp:cNvPr id="0" name=""/>
        <dsp:cNvSpPr/>
      </dsp:nvSpPr>
      <dsp:spPr>
        <a:xfrm rot="5400000">
          <a:off x="-211679" y="214689"/>
          <a:ext cx="1411197" cy="987838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itchFamily="34" charset="0"/>
              <a:cs typeface="Arial" pitchFamily="34" charset="0"/>
            </a:rPr>
            <a:t>1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 rot="-5400000">
        <a:off x="1" y="496928"/>
        <a:ext cx="987838" cy="423359"/>
      </dsp:txXfrm>
    </dsp:sp>
    <dsp:sp modelId="{A0480EEF-B340-451B-8430-C03965B190B3}">
      <dsp:nvSpPr>
        <dsp:cNvPr id="0" name=""/>
        <dsp:cNvSpPr/>
      </dsp:nvSpPr>
      <dsp:spPr>
        <a:xfrm rot="5400000">
          <a:off x="5064479" y="-4073631"/>
          <a:ext cx="917278" cy="90705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Arial" pitchFamily="34" charset="0"/>
              <a:cs typeface="Arial" pitchFamily="34" charset="0"/>
            </a:rPr>
            <a:t>продолжать пополнять методическую литературу, практический материал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 rot="-5400000">
        <a:off x="987838" y="47788"/>
        <a:ext cx="9025783" cy="827722"/>
      </dsp:txXfrm>
    </dsp:sp>
    <dsp:sp modelId="{BCEA8E20-B7B0-4E46-B08F-E15FDF83921F}">
      <dsp:nvSpPr>
        <dsp:cNvPr id="0" name=""/>
        <dsp:cNvSpPr/>
      </dsp:nvSpPr>
      <dsp:spPr>
        <a:xfrm rot="5400000">
          <a:off x="-165379" y="1428228"/>
          <a:ext cx="1411197" cy="987838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itchFamily="34" charset="0"/>
              <a:cs typeface="Arial" pitchFamily="34" charset="0"/>
            </a:rPr>
            <a:t>2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 rot="-5400000">
        <a:off x="46301" y="1710467"/>
        <a:ext cx="987838" cy="423359"/>
      </dsp:txXfrm>
    </dsp:sp>
    <dsp:sp modelId="{89595414-078F-4A72-8F0A-0531C45B7F56}">
      <dsp:nvSpPr>
        <dsp:cNvPr id="0" name=""/>
        <dsp:cNvSpPr/>
      </dsp:nvSpPr>
      <dsp:spPr>
        <a:xfrm rot="5400000">
          <a:off x="4988799" y="-2779075"/>
          <a:ext cx="1068638" cy="90705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Arial" pitchFamily="34" charset="0"/>
              <a:cs typeface="Arial" pitchFamily="34" charset="0"/>
            </a:rPr>
            <a:t>обогащать и совершенствовать воспитание патриотических чувств, ведь это было – есть и будет одним из главных составляющих воспитания маленького гражданина, поэтому — очень важно привить ему именно общие человеческие ценности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 rot="-5400000">
        <a:off x="987838" y="1274053"/>
        <a:ext cx="9018394" cy="964304"/>
      </dsp:txXfrm>
    </dsp:sp>
    <dsp:sp modelId="{D4E45908-4577-45FE-A9BF-466DFA5AC3F0}">
      <dsp:nvSpPr>
        <dsp:cNvPr id="0" name=""/>
        <dsp:cNvSpPr/>
      </dsp:nvSpPr>
      <dsp:spPr>
        <a:xfrm rot="5400000">
          <a:off x="-211679" y="2728121"/>
          <a:ext cx="1411197" cy="987838"/>
        </a:xfrm>
        <a:prstGeom prst="chevron">
          <a:avLst/>
        </a:prstGeom>
        <a:solidFill>
          <a:srgbClr val="C00000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itchFamily="34" charset="0"/>
              <a:cs typeface="Arial" pitchFamily="34" charset="0"/>
            </a:rPr>
            <a:t>3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 rot="-5400000">
        <a:off x="1" y="3010360"/>
        <a:ext cx="987838" cy="423359"/>
      </dsp:txXfrm>
    </dsp:sp>
    <dsp:sp modelId="{D24DA10A-69E6-49D1-8084-2C57D511368F}">
      <dsp:nvSpPr>
        <dsp:cNvPr id="0" name=""/>
        <dsp:cNvSpPr/>
      </dsp:nvSpPr>
      <dsp:spPr>
        <a:xfrm rot="5400000">
          <a:off x="5064479" y="-1560199"/>
          <a:ext cx="917278" cy="90705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Arial" pitchFamily="34" charset="0"/>
              <a:cs typeface="Arial" pitchFamily="34" charset="0"/>
            </a:rPr>
            <a:t>разработать и провести проект «Мой город Тула»</a:t>
          </a:r>
          <a:endParaRPr lang="ru-RU" sz="1800" kern="1200" dirty="0">
            <a:latin typeface="Arial" pitchFamily="34" charset="0"/>
            <a:cs typeface="Arial" pitchFamily="34" charset="0"/>
          </a:endParaRPr>
        </a:p>
      </dsp:txBody>
      <dsp:txXfrm rot="-5400000">
        <a:off x="987838" y="2561220"/>
        <a:ext cx="9025783" cy="8277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EAACFE-08B7-4279-A99D-E8744A3E3BD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733532-DF23-463B-86A6-36E4ADE7CA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350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33532-DF23-463B-86A6-36E4ADE7CA65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30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 cstate="print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2670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327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 cstate="print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163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6015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9362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92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73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129482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52472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455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603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FE9B58D-C745-40C4-91DA-7A514B57CFC4}" type="datetimeFigureOut">
              <a:rPr lang="ru-RU" smtClean="0"/>
              <a:pPr/>
              <a:t>21.10.2018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F4B2730-88E6-4CF1-B8D6-27C2CE35A6F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3279897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357313" y="2068448"/>
            <a:ext cx="9559752" cy="1646302"/>
          </a:xfrm>
        </p:spPr>
        <p:txBody>
          <a:bodyPr/>
          <a:lstStyle/>
          <a:p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Обобщение педагогического опыта по формированию патриотических чувств у детей дошкольного возраста</a:t>
            </a:r>
            <a:endParaRPr lang="ru-RU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318049" y="3714750"/>
            <a:ext cx="6945139" cy="1875895"/>
          </a:xfrm>
        </p:spPr>
        <p:txBody>
          <a:bodyPr>
            <a:normAutofit fontScale="55000" lnSpcReduction="20000"/>
          </a:bodyPr>
          <a:lstStyle/>
          <a:p>
            <a:pPr algn="r">
              <a:lnSpc>
                <a:spcPct val="170000"/>
              </a:lnSpc>
            </a:pPr>
            <a:r>
              <a:rPr lang="ru-RU" sz="3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 МДОУ «Детский сад №22» </a:t>
            </a:r>
          </a:p>
          <a:p>
            <a:pPr algn="r">
              <a:lnSpc>
                <a:spcPct val="170000"/>
              </a:lnSpc>
            </a:pPr>
            <a:r>
              <a:rPr lang="ru-RU" sz="3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Звягина Ольга Валентиновна</a:t>
            </a:r>
          </a:p>
          <a:p>
            <a:pPr algn="r">
              <a:lnSpc>
                <a:spcPct val="170000"/>
              </a:lnSpc>
            </a:pPr>
            <a:r>
              <a:rPr lang="ru-RU" sz="3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Тульская область, Богородицкий район, </a:t>
            </a:r>
          </a:p>
          <a:p>
            <a:pPr algn="r">
              <a:lnSpc>
                <a:spcPct val="170000"/>
              </a:lnSpc>
            </a:pPr>
            <a:r>
              <a:rPr lang="ru-RU" sz="3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посёлок Товарковский</a:t>
            </a:r>
          </a:p>
          <a:p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09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3848" y="642594"/>
            <a:ext cx="10141352" cy="14871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Звягина О.В.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Воспитатель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МДОУ «Детский сад №22»</a:t>
            </a:r>
            <a:b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Тульская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обл., Богородицкий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р-он,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пос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 Товарковский,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ул.Трудовая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д. 89 «а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Admin\Desktop\фото детей 2017- 2018\Camera\IMG_20180125_1141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3343" y="2245489"/>
            <a:ext cx="3077246" cy="41029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3950" y="1331595"/>
            <a:ext cx="10058400" cy="3931920"/>
          </a:xfrm>
        </p:spPr>
        <p:txBody>
          <a:bodyPr/>
          <a:lstStyle/>
          <a:p>
            <a:pPr marL="0" indent="0">
              <a:buNone/>
            </a:pP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«Воспитание любви к родному краю, к родной культуре, к родному городу, </a:t>
            </a:r>
            <a:r>
              <a:rPr lang="ru-RU" sz="24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родной речи - задача первостепенной важности, и нет необходимости </a:t>
            </a:r>
            <a:r>
              <a:rPr lang="ru-RU" sz="24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доказывать. Но 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воспитать эту любовь? Она начинается с малого - с любви к своей семье, к своему дому. Постоянно расширяясь, эта любовь к родному переходит в любовь к своему государству, к его истории, его прошлому и настоящему, а затем ко всему человечеству</a:t>
            </a:r>
            <a:r>
              <a:rPr lang="ru-RU" sz="24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pPr marL="0" indent="0" algn="r"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Академик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Д.С. Лихачёв</a:t>
            </a:r>
          </a:p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29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 темы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Очень важно, чтобы дети как можно раньше поняли, что большая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Родина –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Россия, Российская Федерация, она одна на всех. Патриотизм – это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когда тот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кто родился на ее просторах, полюбил ее, прилагает усилия, чтобы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она стала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еще краше, богаче, стала бы могучей державой. И каждому из нас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надо уметь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быть ей полезным.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Патриотизм, применительно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 ребенку дошкольного возраста, определяется,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как потребность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участвовать во всех делах на благо семьи, детского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сада, родного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края, представителей живой природы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Патриотизм формируется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 каждого ребенка индивидуально. Он связан 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духовным миром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человека, его личными переживаниями. </a:t>
            </a:r>
          </a:p>
        </p:txBody>
      </p:sp>
    </p:spTree>
    <p:extLst>
      <p:ext uri="{BB962C8B-B14F-4D97-AF65-F5344CB8AC3E}">
        <p14:creationId xmlns:p14="http://schemas.microsoft.com/office/powerpoint/2010/main" val="298646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педагогической деятельности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1857983"/>
            <a:ext cx="10058400" cy="682943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формирование духовно-нравственного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отношения и чувства сопричастности к родному дому,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семье, детскому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саду.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066800" y="219945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066800" y="3414842"/>
            <a:ext cx="10058400" cy="682943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7200" dirty="0">
                <a:latin typeface="Arial" panose="020B0604020202020204" pitchFamily="34" charset="0"/>
                <a:cs typeface="Arial" panose="020B0604020202020204" pitchFamily="34" charset="0"/>
              </a:rPr>
              <a:t>Воспитание у ребенка любви и привязанности к своей семье, дому, детскому саду, улице, городу;</a:t>
            </a:r>
          </a:p>
          <a:p>
            <a:r>
              <a:rPr lang="ru-RU" sz="7200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бережного отношения к природе и всему живому;</a:t>
            </a:r>
          </a:p>
          <a:p>
            <a:r>
              <a:rPr lang="ru-RU" sz="7200" dirty="0" smtClean="0">
                <a:latin typeface="Arial" panose="020B0604020202020204" pitchFamily="34" charset="0"/>
                <a:cs typeface="Arial" panose="020B0604020202020204" pitchFamily="34" charset="0"/>
              </a:rPr>
              <a:t>Воспитания </a:t>
            </a:r>
            <a:r>
              <a:rPr lang="ru-RU" sz="7200" dirty="0">
                <a:latin typeface="Arial" panose="020B0604020202020204" pitchFamily="34" charset="0"/>
                <a:cs typeface="Arial" panose="020B0604020202020204" pitchFamily="34" charset="0"/>
              </a:rPr>
              <a:t>уважения к труду;</a:t>
            </a:r>
          </a:p>
          <a:p>
            <a:r>
              <a:rPr lang="ru-RU" sz="7200" dirty="0" smtClean="0">
                <a:latin typeface="Arial" panose="020B0604020202020204" pitchFamily="34" charset="0"/>
                <a:cs typeface="Arial" panose="020B0604020202020204" pitchFamily="34" charset="0"/>
              </a:rPr>
              <a:t>Упражнять </a:t>
            </a:r>
            <a:r>
              <a:rPr lang="ru-RU" sz="7200" dirty="0">
                <a:latin typeface="Arial" panose="020B0604020202020204" pitchFamily="34" charset="0"/>
                <a:cs typeface="Arial" panose="020B0604020202020204" pitchFamily="34" charset="0"/>
              </a:rPr>
              <a:t>детей в проявлении сострадания, заботливости, внимательности к родным и близким, друзьям и сверстникам, к тем, кто о них заботится.</a:t>
            </a:r>
          </a:p>
          <a:p>
            <a:r>
              <a:rPr lang="ru-RU" sz="7200" dirty="0" smtClean="0">
                <a:latin typeface="Arial" panose="020B0604020202020204" pitchFamily="34" charset="0"/>
                <a:cs typeface="Arial" panose="020B0604020202020204" pitchFamily="34" charset="0"/>
              </a:rPr>
              <a:t>Способствовать </a:t>
            </a:r>
            <a:r>
              <a:rPr lang="ru-RU" sz="7200" dirty="0">
                <a:latin typeface="Arial" panose="020B0604020202020204" pitchFamily="34" charset="0"/>
                <a:cs typeface="Arial" panose="020B0604020202020204" pitchFamily="34" charset="0"/>
              </a:rPr>
              <a:t>активному вовлечению родителей в совместную деятельность с ребенком в условиях семьи и детского сада.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59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74564" y="506133"/>
          <a:ext cx="11181141" cy="5793419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164699"/>
                <a:gridCol w="2702110"/>
                <a:gridCol w="2399287"/>
                <a:gridCol w="2375993"/>
                <a:gridCol w="2539052"/>
              </a:tblGrid>
              <a:tr h="277403">
                <a:tc gridSpan="5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Перспективный план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27740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Месяц/Неделя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latin typeface="Arial" pitchFamily="34" charset="0"/>
                          <a:cs typeface="Arial" pitchFamily="34" charset="0"/>
                        </a:rPr>
                        <a:t>I неделя 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latin typeface="Arial" pitchFamily="34" charset="0"/>
                          <a:cs typeface="Arial" pitchFamily="34" charset="0"/>
                        </a:rPr>
                        <a:t>II неделя 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latin typeface="Arial" pitchFamily="34" charset="0"/>
                          <a:cs typeface="Arial" pitchFamily="34" charset="0"/>
                        </a:rPr>
                        <a:t>III неделя 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latin typeface="Arial" pitchFamily="34" charset="0"/>
                          <a:cs typeface="Arial" pitchFamily="34" charset="0"/>
                        </a:rPr>
                        <a:t>IV неделя 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485454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Сентябрь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«Моя семья»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«Мама – самое прекрасное слово на земле»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Рисование «Портрет семьи»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«Мама, папа, я – семья»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24156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Октябрь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Сюжетно-ролевая игра «Бабушка приехала»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Рассматривание иллюстраций «Мамы всякие нужны, мамы всякие важны»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Чтение художественной литературы: сказка «Гуси–лебеди»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Театрализованная деятельность: инсценировка русской народной сказки «Репка»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24156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Ноябрь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Экскурсия по детскому саду (знакомство с сотрудниками детского сада, с помещениями)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Сюжетно-ролевая игра «В детском саду»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«Моя любимая игрушка»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Целевая прогулка (растения участка, природа родного края)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85454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Декабрь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«Хорошо у нас в саду»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Наблюдение за трудом помощника воспитателя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«Что мы делаем в детском саду». Труд взрослых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Рисование «Украсим улицу города к новому году»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85670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Январь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Праздничные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каникулы</a:t>
                      </a:r>
                      <a:endParaRPr lang="ru-RU" sz="11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Праздничные</a:t>
                      </a:r>
                      <a:r>
                        <a:rPr lang="ru-RU" sz="1100" kern="1200" baseline="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каникулы</a:t>
                      </a:r>
                      <a:endParaRPr lang="ru-RU" sz="11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endParaRPr lang="ru-RU" sz="11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Лепка «Угостим новых знакомых оладушками»</a:t>
                      </a:r>
                    </a:p>
                    <a:p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Природоохраняемая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акция «Покормите птиц зимой»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85454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Февраль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«Белая береза под моим окном» (зимняя природа родного края)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Рассказ о празднике «День защитника Отечества»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«Как стать сильным?»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Рисование «Приглашаем снегирей, съесть рябинку поскорей»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750859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Март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«Я и моя мама»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«Я и моя мама»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Рассматривание предметов народно-прикладного искусства: матрешек, глиняных игрушек.</a:t>
                      </a:r>
                    </a:p>
                    <a:p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«Домашние животные у нас дома»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75085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Апрель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Конструирование «Мы построим новый дом»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Целевая прогулка к ближайшей улице, находящейся возле детского сада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Театрализованная деятельность: инсценировка русской народной сказки «Теремок»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Аппликация «Строим, строим дом. Вырос дом, огромный дом»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4204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Май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Рисование «Это вспыхнул перед нами яркий, праздничный салют»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Чтение стихотворений о природе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Беседа «Наш город»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Целевая прогулка по территории детского сада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Теоретико-методологическая основа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1757363"/>
            <a:ext cx="10058400" cy="4277677"/>
          </a:xfrm>
        </p:spPr>
        <p:txBody>
          <a:bodyPr>
            <a:normAutofit fontScale="92500" lnSpcReduction="10000"/>
          </a:bodyPr>
          <a:lstStyle/>
          <a:p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Методологической и теоретической основой опыта являются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положения философии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, психологии и педагогики о влиянии социальной среды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на развитие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личности, о единстве общечеловеческого и национального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в педагогике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(Г.Н.Волков), о воспитании социальных, нравственных норм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и правил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поведения (А.В.Запорожец,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Я.З.Неверович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и др.);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работы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по теории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и методике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педагогических исследований (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В.П.Беспалько, В.И.Журавлев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М.Н.Скаткин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Существенное влияние на логику проведенного исследования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оказали положения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детской психологии и дошкольной педагогики,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раскрывающие закономерности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и принципы развития детей дошкольного возраста (В.Г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. Ананьев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Л.С.Выготский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А.Н.Леонтьев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С.Л.Рубинштейн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Д.Б.Элъконин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и др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.).</a:t>
            </a:r>
          </a:p>
          <a:p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практической деятельности использованы труды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таких авторов, 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как Бере Р.С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. «Воспитание нравственных чувств у дошкольников», </a:t>
            </a:r>
            <a:r>
              <a:rPr lang="ru-RU" sz="2100" dirty="0" err="1">
                <a:latin typeface="Arial" panose="020B0604020202020204" pitchFamily="34" charset="0"/>
                <a:cs typeface="Arial" panose="020B0604020202020204" pitchFamily="34" charset="0"/>
              </a:rPr>
              <a:t>Кряжева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 Н.Л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. «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Развитие эмоционального мира детей», Проскура Е.В. «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познавательных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способностей дошкольников», Никитин Б.П. «</a:t>
            </a:r>
            <a:r>
              <a:rPr lang="ru-RU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Ступеньки творчества </a:t>
            </a:r>
            <a:r>
              <a:rPr lang="ru-RU" sz="2100" dirty="0">
                <a:latin typeface="Arial" panose="020B0604020202020204" pitchFamily="34" charset="0"/>
                <a:cs typeface="Arial" panose="020B0604020202020204" pitchFamily="34" charset="0"/>
              </a:rPr>
              <a:t>или развивающие игры».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23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принципы, которые легли в </a:t>
            </a:r>
            <a:r>
              <a:rPr lang="ru-RU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основу</a:t>
            </a:r>
            <a:r>
              <a:rPr lang="en-US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педагогического опыта</a:t>
            </a:r>
            <a:endParaRPr lang="ru-RU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Принцип личностно – ориентированного общения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индивидуально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личностное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и развитие морального облика человека.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процессе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обучения дети выступают как активные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исследователи окружающего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мира вместе с педагогом, а не просто пассивно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перенимают опыт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Партнёрство, сочувствие и взаимодействие – приоритетные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формы общения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педагога с детьми.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Принцип тематического планирования материала.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 предполагаю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подачу материала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 тематическим блокам: родная семья, родной город,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мой детский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сад, родная страна, родная природа, родная культура.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Принцип наглядности.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 целью изучаемого материала была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подобрана наглядность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иллюстрации, фотографии пейзажей, памятников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достопримечательностей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Принцип последовательности.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Только последовательное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изучение материала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(от простого к сложному) позволит детям усвоить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знания постепенно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в определённой системе.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Принцип занимательности.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 считаю, что изучаемый материал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должен быть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интересным, увлекательным для детей. Этот принцип формирует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 детей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желание выполнять предлагаемые виды заданий, стремиться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 достижению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результата.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Принцип воспитывающего и развивающего обучения.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Благодаря нравственному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воспитанию дети очень быстро усваивают нормы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правила поведения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быстрее развиваются.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Принцип прочности.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 стремлюсь к тому, чтобы знания, полученные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во время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обучения, постоянно находили применение в повседневной жизни.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3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Новизна работы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Своеобразие данного опыта заключается в комплексном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системном подходе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 нравственно- патриотическому воспитанию, пронизывающем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все виды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деятельности дошкольника, начиная с младшего возраста.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Концепцию моей работы можно представить в форме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пирамиды: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92217407"/>
              </p:ext>
            </p:extLst>
          </p:nvPr>
        </p:nvGraphicFramePr>
        <p:xfrm>
          <a:off x="1172309" y="3493477"/>
          <a:ext cx="10070122" cy="2644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0746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Технология опыта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5778" y="2242016"/>
            <a:ext cx="10058400" cy="3931920"/>
          </a:xfrm>
        </p:spPr>
        <p:txBody>
          <a:bodyPr/>
          <a:lstStyle/>
          <a:p>
            <a:pPr marL="9525" indent="-9525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Работу по воспитанию патриотических чувств я начала с детьми младшего дошкольного возраста. </a:t>
            </a:r>
          </a:p>
          <a:p>
            <a:pPr marL="9525" indent="-9525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Изучив теоретические основы проблемы патриотического воспитания у детей дошкольного возраста, свою работу начала с диагностики. </a:t>
            </a:r>
          </a:p>
          <a:p>
            <a:pPr marL="9525" indent="-9525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диагностики уровня воспитанности у дошкольников основ патриотизма использовала следующую технологию: М. Ю. Новицкой, С. Ю. Афанасьевой, Н. А. Виноградовой, Н.В.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Микляевой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«Мониторинг нравственно - патриотического воспитания в детском саду и начальной школе». 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97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Первичная диагностика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066800" y="2103438"/>
          <a:ext cx="10058400" cy="3932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70390" y="5997400"/>
            <a:ext cx="111695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NewRomanPSMT"/>
                <a:cs typeface="Arial" pitchFamily="34" charset="0"/>
              </a:rPr>
              <a:t>Вывод: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NewRomanPSMT"/>
                <a:cs typeface="Arial" pitchFamily="34" charset="0"/>
              </a:rPr>
              <a:t>диагностика позволила выявить типичные затруднения детей и спроектировать направления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NewRomanPSMT"/>
                <a:cs typeface="Arial" pitchFamily="34" charset="0"/>
              </a:rPr>
              <a:t>по которым необходимо корректировать содержание педагогической работы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53923" y="1740024"/>
            <a:ext cx="94410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525" indent="-9525"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 диагностике младшей группы принимали участие 24 ребенка в возрасте 2-3 лет.</a:t>
            </a:r>
          </a:p>
        </p:txBody>
      </p:sp>
    </p:spTree>
    <p:extLst>
      <p:ext uri="{BB962C8B-B14F-4D97-AF65-F5344CB8AC3E}">
        <p14:creationId xmlns:p14="http://schemas.microsoft.com/office/powerpoint/2010/main" val="475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0502" y="1192193"/>
            <a:ext cx="10058400" cy="671332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Система и последовательность работы по патриотическому воспитанию детей представлена следующими 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тематическими блоками: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43651" y="1860370"/>
          <a:ext cx="10058400" cy="3932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4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20501" y="850938"/>
            <a:ext cx="10507884" cy="90841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блок включает в себя разнообразные </a:t>
            </a: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 деятельности: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055225" y="1767455"/>
            <a:ext cx="10058400" cy="3962014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специально организованные занятия,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беседы,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наблюдение,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чтение художественной литературы,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сюжетно-ролевые, театрализованные, дидактические, подвижные игры,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тематические праздники,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целевые прогулки, экскурсии.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4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1. «Моя</a:t>
            </a:r>
            <a:r>
              <a:rPr lang="ru-RU" b="1" dirty="0" smtClean="0"/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семья. Мой дом»</a:t>
            </a:r>
            <a:b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Содержимое 6" descr="IMG_20180928_10172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194520"/>
            <a:ext cx="4754563" cy="3565922"/>
          </a:xfrm>
        </p:spPr>
      </p:pic>
      <p:pic>
        <p:nvPicPr>
          <p:cNvPr id="8" name="Содержимое 7" descr="IMG_20180928_10162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342386" y="2103438"/>
            <a:ext cx="2811065" cy="37480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1. «Моя</a:t>
            </a:r>
            <a:r>
              <a:rPr lang="ru-RU" b="1" dirty="0" smtClean="0"/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семья. Мой дом»</a:t>
            </a:r>
            <a:b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Содержимое 8" descr="IMG_20180928_10193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038549" y="2103438"/>
            <a:ext cx="2811065" cy="3748087"/>
          </a:xfrm>
        </p:spPr>
      </p:pic>
      <p:pic>
        <p:nvPicPr>
          <p:cNvPr id="10" name="Содержимое 9" descr="IMG_20181010_09261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70638" y="2194521"/>
            <a:ext cx="4754562" cy="356592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1. «Моя</a:t>
            </a:r>
            <a:r>
              <a:rPr lang="ru-RU" b="1" dirty="0" smtClean="0"/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семья. Мой дом»</a:t>
            </a:r>
            <a:b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Содержимое 6" descr="Фото035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2038549" y="2103438"/>
            <a:ext cx="2811065" cy="3748087"/>
          </a:xfrm>
        </p:spPr>
      </p:pic>
      <p:pic>
        <p:nvPicPr>
          <p:cNvPr id="8" name="Содержимое 7" descr="DSC0719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70638" y="2194520"/>
            <a:ext cx="4320000" cy="32400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1. «Моя</a:t>
            </a:r>
            <a:r>
              <a:rPr lang="ru-RU" b="1" dirty="0" smtClean="0"/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семья. Мой дом»</a:t>
            </a:r>
            <a:b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Содержимое 8" descr="IMG_20180402_16202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038549" y="2103438"/>
            <a:ext cx="2811065" cy="3748087"/>
          </a:xfrm>
        </p:spPr>
      </p:pic>
      <p:pic>
        <p:nvPicPr>
          <p:cNvPr id="10" name="Содержимое 9" descr="IMG_20180521_0957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70638" y="2194521"/>
            <a:ext cx="4754562" cy="356592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1. «Моя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семья. Мой дом»</a:t>
            </a:r>
            <a:endParaRPr lang="ru-RU" dirty="0"/>
          </a:p>
        </p:txBody>
      </p:sp>
      <p:pic>
        <p:nvPicPr>
          <p:cNvPr id="5" name="Содержимое 4" descr="P10303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194520"/>
            <a:ext cx="4754563" cy="3565922"/>
          </a:xfrm>
        </p:spPr>
      </p:pic>
      <p:pic>
        <p:nvPicPr>
          <p:cNvPr id="6" name="Содержимое 5" descr="IMG_20180316_143226_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70638" y="2194520"/>
            <a:ext cx="4754562" cy="3565922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 </a:t>
            </a:r>
            <a:br>
              <a:rPr lang="ru-RU" sz="3600" dirty="0" smtClean="0"/>
            </a:b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2. «Мой детский сад»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Содержимое 5" descr="IMG_20180924_09420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194520"/>
            <a:ext cx="4754563" cy="3565922"/>
          </a:xfrm>
        </p:spPr>
      </p:pic>
      <p:pic>
        <p:nvPicPr>
          <p:cNvPr id="7" name="Содержимое 6" descr="IMG_20180924_09371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70638" y="2194521"/>
            <a:ext cx="4754562" cy="356592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180924_0939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74508" y="2103438"/>
            <a:ext cx="5242983" cy="3932237"/>
          </a:xfr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 </a:t>
            </a:r>
            <a:br>
              <a:rPr lang="ru-RU" sz="3600" dirty="0" smtClean="0"/>
            </a:b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2. «Мой детский сад»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2. «Мой детский сад»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/>
          </a:p>
        </p:txBody>
      </p:sp>
      <p:pic>
        <p:nvPicPr>
          <p:cNvPr id="5" name="Содержимое 4" descr="IMG_20180522_0947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194520"/>
            <a:ext cx="4754563" cy="3565922"/>
          </a:xfrm>
        </p:spPr>
      </p:pic>
      <p:pic>
        <p:nvPicPr>
          <p:cNvPr id="6" name="Содержимое 5" descr="IMG_20180522_09472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342386" y="2103438"/>
            <a:ext cx="2811065" cy="3748087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2. «Мой детский сад»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/>
          </a:p>
        </p:txBody>
      </p:sp>
      <p:pic>
        <p:nvPicPr>
          <p:cNvPr id="5" name="Содержимое 4" descr="IMG_20180522_09464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038549" y="2103438"/>
            <a:ext cx="2811065" cy="3748087"/>
          </a:xfrm>
        </p:spPr>
      </p:pic>
      <p:pic>
        <p:nvPicPr>
          <p:cNvPr id="6" name="Содержимое 5" descr="IMG_20180522_09463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342386" y="2103438"/>
            <a:ext cx="2811065" cy="3748087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2. «Мой детский сад»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/>
          </a:p>
        </p:txBody>
      </p:sp>
      <p:pic>
        <p:nvPicPr>
          <p:cNvPr id="6" name="Содержимое 5" descr="DSC0961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370638" y="2194520"/>
            <a:ext cx="4754562" cy="3565922"/>
          </a:xfrm>
        </p:spPr>
      </p:pic>
      <p:pic>
        <p:nvPicPr>
          <p:cNvPr id="8" name="Содержимое 7" descr="DSC09615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038549" y="2103438"/>
            <a:ext cx="2811065" cy="3748087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51" y="318503"/>
            <a:ext cx="10058400" cy="1371600"/>
          </a:xfrm>
        </p:spPr>
        <p:txBody>
          <a:bodyPr/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3. «Мой родной поселок»</a:t>
            </a:r>
            <a:endParaRPr lang="ru-RU" dirty="0"/>
          </a:p>
        </p:txBody>
      </p:sp>
      <p:pic>
        <p:nvPicPr>
          <p:cNvPr id="5" name="Содержимое 4" descr="DSC0802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194520"/>
            <a:ext cx="4754563" cy="3565922"/>
          </a:xfrm>
        </p:spPr>
      </p:pic>
      <p:pic>
        <p:nvPicPr>
          <p:cNvPr id="6" name="Содержимое 5" descr="DSC0802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70638" y="2194520"/>
            <a:ext cx="4754562" cy="3565922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24674" y="208344"/>
            <a:ext cx="10058400" cy="1371600"/>
          </a:xfrm>
        </p:spPr>
        <p:txBody>
          <a:bodyPr/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3. «Мой родной поселок»</a:t>
            </a:r>
            <a:endParaRPr lang="ru-RU" dirty="0"/>
          </a:p>
        </p:txBody>
      </p:sp>
      <p:pic>
        <p:nvPicPr>
          <p:cNvPr id="5" name="Содержимое 4" descr="DSC072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74508" y="2103438"/>
            <a:ext cx="5242983" cy="3932237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755" y="370389"/>
            <a:ext cx="10058400" cy="891450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3. «Мой родной поселок»</a:t>
            </a:r>
            <a:endParaRPr lang="ru-RU" dirty="0"/>
          </a:p>
        </p:txBody>
      </p:sp>
      <p:pic>
        <p:nvPicPr>
          <p:cNvPr id="5" name="Содержимое 4" descr="DSC0936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194520"/>
            <a:ext cx="4754563" cy="3565922"/>
          </a:xfrm>
        </p:spPr>
      </p:pic>
      <p:pic>
        <p:nvPicPr>
          <p:cNvPr id="6" name="Содержимое 5" descr="DSC0937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70638" y="2194520"/>
            <a:ext cx="4754562" cy="3565922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95353"/>
            <a:ext cx="10058400" cy="1371600"/>
          </a:xfrm>
        </p:spPr>
        <p:txBody>
          <a:bodyPr/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3. «Мой родной поселок»</a:t>
            </a:r>
            <a:endParaRPr lang="ru-RU" dirty="0"/>
          </a:p>
        </p:txBody>
      </p:sp>
      <p:pic>
        <p:nvPicPr>
          <p:cNvPr id="5" name="Содержимое 4" descr="DSC0802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194520"/>
            <a:ext cx="4754563" cy="3565922"/>
          </a:xfrm>
        </p:spPr>
      </p:pic>
      <p:pic>
        <p:nvPicPr>
          <p:cNvPr id="6" name="Содержимое 5" descr="DSC0805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70638" y="2194520"/>
            <a:ext cx="4754562" cy="3565922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8926" y="816214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 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4. «Труд взрослых»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IMG_20180417_10560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194520"/>
            <a:ext cx="4754563" cy="3565922"/>
          </a:xfrm>
        </p:spPr>
      </p:pic>
      <p:pic>
        <p:nvPicPr>
          <p:cNvPr id="6" name="Содержимое 5" descr="IMG_20180417_1015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342386" y="2103438"/>
            <a:ext cx="2811065" cy="37480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38422"/>
            <a:ext cx="10058400" cy="13716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4. «Труд взрослых»</a:t>
            </a:r>
            <a:endParaRPr lang="ru-RU" dirty="0"/>
          </a:p>
        </p:txBody>
      </p:sp>
      <p:pic>
        <p:nvPicPr>
          <p:cNvPr id="5" name="Содержимое 4" descr="IMG_20180417_10435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038549" y="2103438"/>
            <a:ext cx="2811065" cy="3748087"/>
          </a:xfrm>
        </p:spPr>
      </p:pic>
      <p:pic>
        <p:nvPicPr>
          <p:cNvPr id="6" name="Содержимое 5" descr="IMG_20180417_10165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342386" y="2103438"/>
            <a:ext cx="2811065" cy="3748087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развития патриотических знаний </a:t>
            </a:r>
            <a:b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дошкольников использую</a:t>
            </a:r>
            <a:r>
              <a:rPr lang="ru-RU" sz="2400" b="1" dirty="0" smtClean="0"/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проектов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125" y="1814072"/>
            <a:ext cx="3384000" cy="1902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296" y="4065609"/>
            <a:ext cx="3457627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55022" y="1831694"/>
            <a:ext cx="3384000" cy="1902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9195" y="4077183"/>
            <a:ext cx="3348000" cy="188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70496" y="1808545"/>
            <a:ext cx="3384000" cy="190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05221" y="4111906"/>
            <a:ext cx="3240000" cy="182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14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развития патриотических знаний </a:t>
            </a:r>
            <a:b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дошкольников использую</a:t>
            </a:r>
            <a:r>
              <a:rPr lang="ru-RU" sz="2400" b="1" dirty="0" smtClean="0"/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проектов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9983" y="1701478"/>
            <a:ext cx="3564000" cy="2129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3007" y="3981690"/>
            <a:ext cx="3600000" cy="2210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l="19871" t="9305" r="19983" b="10584"/>
          <a:stretch>
            <a:fillRect/>
          </a:stretch>
        </p:blipFill>
        <p:spPr bwMode="auto">
          <a:xfrm>
            <a:off x="4919241" y="1689921"/>
            <a:ext cx="3067290" cy="2156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 l="11571" r="11953"/>
          <a:stretch>
            <a:fillRect/>
          </a:stretch>
        </p:blipFill>
        <p:spPr bwMode="auto">
          <a:xfrm>
            <a:off x="4942391" y="3938285"/>
            <a:ext cx="3024000" cy="222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 l="13149" r="11021"/>
          <a:stretch>
            <a:fillRect/>
          </a:stretch>
        </p:blipFill>
        <p:spPr bwMode="auto">
          <a:xfrm>
            <a:off x="8137004" y="2827115"/>
            <a:ext cx="3544453" cy="26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14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908812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Правильно организованная развивающая среда - мощный стимул воспитания любви к родному краю.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IMG_20180221_1512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21411" y="2103438"/>
            <a:ext cx="2949178" cy="3932237"/>
          </a:xfrm>
        </p:spPr>
      </p:pic>
    </p:spTree>
    <p:extLst>
      <p:ext uri="{BB962C8B-B14F-4D97-AF65-F5344CB8AC3E}">
        <p14:creationId xmlns:p14="http://schemas.microsoft.com/office/powerpoint/2010/main" val="1514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Результативность опыта за 3 года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55225" y="1493135"/>
          <a:ext cx="10058400" cy="4380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659757" y="5974251"/>
            <a:ext cx="1099594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Вывод: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мониторинг  за 3 года показал, что качество проводимой работы по патриотическому воспитанию дошкольников повысился на 50%.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NewRomanPSMT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5974" y="949125"/>
            <a:ext cx="10729731" cy="1539432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Анализируя свою работу сделала для себя вывод: чтобы современный воспитатель был интересен современному ребенку, он должен сам развиваться. В апреле 2018 года, прошла обучение  на форуме ММСО-2018 «Новая экосистема образования» в Москве.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4" descr="IMG_20180418_1056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68474" y="1837220"/>
            <a:ext cx="2950080" cy="3932237"/>
          </a:xfrm>
        </p:spPr>
      </p:pic>
      <p:pic>
        <p:nvPicPr>
          <p:cNvPr id="5" name="Содержимое 4" descr="IMG_20180419_1051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682" y="1639954"/>
            <a:ext cx="2736000" cy="2052000"/>
          </a:xfrm>
          <a:prstGeom prst="rect">
            <a:avLst/>
          </a:prstGeom>
        </p:spPr>
      </p:pic>
      <p:pic>
        <p:nvPicPr>
          <p:cNvPr id="6" name="Содержимое 5" descr="IMG_20180419_1118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99160" y="3827567"/>
            <a:ext cx="2736000" cy="2052000"/>
          </a:xfrm>
          <a:prstGeom prst="rect">
            <a:avLst/>
          </a:prstGeom>
        </p:spPr>
      </p:pic>
      <p:pic>
        <p:nvPicPr>
          <p:cNvPr id="7" name="Содержимое 5" descr="IMG_20180419_12303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14428" y="1785405"/>
            <a:ext cx="3051926" cy="40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330" y="1018573"/>
            <a:ext cx="10729731" cy="659756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 будущее, наметила следующие задачи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136912" y="1467211"/>
          <a:ext cx="10058400" cy="3930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449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Практическое применение опыта</a:t>
            </a:r>
            <a:endParaRPr lang="ru-RU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89949" y="2438786"/>
            <a:ext cx="10058400" cy="3931920"/>
          </a:xfrm>
        </p:spPr>
        <p:txBody>
          <a:bodyPr>
            <a:normAutofit/>
          </a:bodyPr>
          <a:lstStyle/>
          <a:p>
            <a:pPr marL="9525" indent="-9525"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Данный педагогический опыт возможно применять в работе детских образовательных учреждений, реализующих общеобразовательную программу дошкольного образования:</a:t>
            </a:r>
          </a:p>
          <a:p>
            <a:pPr algn="ctr">
              <a:buNone/>
            </a:pP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«В воспитании все должно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основываться на личности воспитателя,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потому что воспитательная сила изливается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только из живого источника  человеческой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личности. Никакие уставы и программы, никакой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искусственный организм заведения, как бы хитро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он ни был придуман, не может заменить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личности в деле воспитания».</a:t>
            </a: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9525" indent="-9525"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Эти слова в полной мере относятся к воспитанию интереса и любви к родному городу и родной стране.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Список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литературы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fontAlgn="base"/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Акинина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Т.М., Степанова Г.В., Терентьева Н.П. Духовно-нравственное и гражданское воспитание детей дошкольного возраста. М.: Перспектива, 2012. 248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Алешина Н.В. Патриотическое воспитание дошкольников (методическое пособие). М.: ЦГЛ.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Баранникова О.Н. Уроки гражданственности и патриотизма в ДОУ: практическое пособие. М.: АРКТИ, 2007.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Белая К.Ю. Художественно-эстетическое и социально-нравственное воспитание дошкольника. М.: Школьная пресса, 2007.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Беспалько В.П. Слагаемые педагогической технологии. М.: Педагогика, 1989. 192 с.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Усачева Т.В. Программа патриотического воспитания дошкольников // Воспитатель ДОУ (практический журнал). №4. 2010. С. 4.</a:t>
            </a:r>
          </a:p>
          <a:p>
            <a:pPr fontAlgn="base"/>
            <a:r>
              <a:rPr lang="ru-RU" sz="2800" dirty="0" smtClean="0">
                <a:latin typeface="Arial" pitchFamily="34" charset="0"/>
                <a:cs typeface="Arial" pitchFamily="34" charset="0"/>
              </a:rPr>
              <a:t>Буре Р.С., Година Г.Н. Воспитание нравственных чувств у старших дошкольников. М.: Просвещение, 1989. 96 с.</a:t>
            </a:r>
          </a:p>
          <a:p>
            <a:pPr fontAlgn="base"/>
            <a:r>
              <a:rPr lang="ru-RU" sz="2800" dirty="0" smtClean="0">
                <a:latin typeface="Arial" pitchFamily="34" charset="0"/>
                <a:cs typeface="Arial" pitchFamily="34" charset="0"/>
              </a:rPr>
              <a:t>Запорожец А.В. Эмоциональное развитие дошкольника: пособие для воспитателей детского сада. М.: Просвещение, 1988. 94 с.</a:t>
            </a:r>
          </a:p>
          <a:p>
            <a:pPr fontAlgn="base"/>
            <a:r>
              <a:rPr lang="ru-RU" sz="2800" dirty="0" smtClean="0">
                <a:latin typeface="Arial" pitchFamily="34" charset="0"/>
                <a:cs typeface="Arial" pitchFamily="34" charset="0"/>
              </a:rPr>
              <a:t>Запорожец А.В.,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Неверович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Я.З. Развитие познавательных и волевых процессов у дошкольников. М.: Просвещение, 1965. 420 с.</a:t>
            </a:r>
          </a:p>
          <a:p>
            <a:pPr fontAlgn="base"/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Кряжева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Н.Л. Развитие эмоционального мира детей. Популярное пособие для родителей и педагогов. Ярославль: Академия развития, 1996. 208 с.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М.Ф. Литвинова. Русские народные подвижные игры для детей дошкольного и младшего школьного возраста: Практическое пособие. М.: Айрис-пресс, 2003.</a:t>
            </a:r>
          </a:p>
          <a:p>
            <a:pPr fontAlgn="base"/>
            <a:r>
              <a:rPr lang="ru-RU" sz="2800" dirty="0" smtClean="0">
                <a:latin typeface="Arial" pitchFamily="34" charset="0"/>
                <a:cs typeface="Arial" pitchFamily="34" charset="0"/>
              </a:rPr>
              <a:t>Никитин Б.П. Ступеньки творчества или развивающие игры. Москва: Просвещение, 1990. 160 с.</a:t>
            </a:r>
          </a:p>
          <a:p>
            <a:pPr fontAlgn="base"/>
            <a:r>
              <a:rPr lang="ru-RU" sz="2800" dirty="0" smtClean="0">
                <a:latin typeface="Arial" pitchFamily="34" charset="0"/>
                <a:cs typeface="Arial" pitchFamily="34" charset="0"/>
              </a:rPr>
              <a:t>Новицкая М.Ю., Афанасьева С.Ю., Виноградова Н.А,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Микляева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Н.В. Мониторинг нравственно - патриотического воспитания в детском саду и начальной школе. М. : Дрофа, 2010. 156 с. </a:t>
            </a:r>
          </a:p>
          <a:p>
            <a:pPr fontAlgn="base"/>
            <a:r>
              <a:rPr lang="ru-RU" sz="2800" dirty="0" smtClean="0">
                <a:latin typeface="Arial" pitchFamily="34" charset="0"/>
                <a:cs typeface="Arial" pitchFamily="34" charset="0"/>
              </a:rPr>
              <a:t>Проскура  Е.В. Развитие познавательных способностей дошкольника. Киев: Рад.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шк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., 1985. 128 с. </a:t>
            </a:r>
          </a:p>
          <a:p>
            <a:pPr fontAlgn="base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821</TotalTime>
  <Words>1659</Words>
  <Application>Microsoft Office PowerPoint</Application>
  <PresentationFormat>Широкоэкранный</PresentationFormat>
  <Paragraphs>177</Paragraphs>
  <Slides>37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4" baseType="lpstr">
      <vt:lpstr>Arial</vt:lpstr>
      <vt:lpstr>Calibri</vt:lpstr>
      <vt:lpstr>Garamond</vt:lpstr>
      <vt:lpstr>Times New Roman</vt:lpstr>
      <vt:lpstr>TimesNewRomanPSMT</vt:lpstr>
      <vt:lpstr>Wingdings</vt:lpstr>
      <vt:lpstr>Savon</vt:lpstr>
      <vt:lpstr>Обобщение педагогического опыта по формированию патриотических чувств у детей дошкольного возраста</vt:lpstr>
      <vt:lpstr>Звягина О.В. Воспитатель МДОУ «Детский сад №22»    Тульская обл., Богородицкий р-он, пос. Товарковский, ул.Трудовая, д. 89 «а»</vt:lpstr>
      <vt:lpstr>Презентация PowerPoint</vt:lpstr>
      <vt:lpstr>Актуальность темы</vt:lpstr>
      <vt:lpstr>Цель педагогической деятельности</vt:lpstr>
      <vt:lpstr>Презентация PowerPoint</vt:lpstr>
      <vt:lpstr>Теоретико-методологическая основа</vt:lpstr>
      <vt:lpstr>Основные принципы, которые легли в основу педагогического опыта</vt:lpstr>
      <vt:lpstr>Новизна работы</vt:lpstr>
      <vt:lpstr>Технология опыта</vt:lpstr>
      <vt:lpstr> Первичная диагностика</vt:lpstr>
      <vt:lpstr>Система и последовательность работы по патриотическому воспитанию детей представлена следующими тематическими блоками:  </vt:lpstr>
      <vt:lpstr>Каждый блок включает в себя разнообразные виды деятельности: </vt:lpstr>
      <vt:lpstr>Блок 1. «Моя семья. Мой дом» </vt:lpstr>
      <vt:lpstr>Блок 1. «Моя семья. Мой дом» </vt:lpstr>
      <vt:lpstr>Блок 1. «Моя семья. Мой дом» </vt:lpstr>
      <vt:lpstr>Блок 1. «Моя семья. Мой дом» </vt:lpstr>
      <vt:lpstr>Блок 1. «Моя семья. Мой дом»</vt:lpstr>
      <vt:lpstr>  Блок 2. «Мой детский сад»  </vt:lpstr>
      <vt:lpstr>  Блок 2. «Мой детский сад»  </vt:lpstr>
      <vt:lpstr> Блок 2. «Мой детский сад» </vt:lpstr>
      <vt:lpstr> Блок 2. «Мой детский сад» </vt:lpstr>
      <vt:lpstr> Блок 2. «Мой детский сад» </vt:lpstr>
      <vt:lpstr> Блок 3. «Мой родной поселок»</vt:lpstr>
      <vt:lpstr> Блок 3. «Мой родной поселок»</vt:lpstr>
      <vt:lpstr> Блок 3. «Мой родной поселок»</vt:lpstr>
      <vt:lpstr> Блок 3. «Мой родной поселок»</vt:lpstr>
      <vt:lpstr>   Блок 4. «Труд взрослых»    </vt:lpstr>
      <vt:lpstr>Блок 4. «Труд взрослых»</vt:lpstr>
      <vt:lpstr>Для развития патриотических знаний  дошкольников использую метод проектов </vt:lpstr>
      <vt:lpstr>Для развития патриотических знаний  дошкольников использую метод проектов </vt:lpstr>
      <vt:lpstr>Правильно организованная развивающая среда - мощный стимул воспитания любви к родному краю.  </vt:lpstr>
      <vt:lpstr>Результативность опыта за 3 года </vt:lpstr>
      <vt:lpstr>Анализируя свою работу сделала для себя вывод: чтобы современный воспитатель был интересен современному ребенку, он должен сам развиваться. В апреле 2018 года, прошла обучение  на форуме ММСО-2018 «Новая экосистема образования» в Москве.   </vt:lpstr>
      <vt:lpstr>На будущее, наметила следующие задачи  </vt:lpstr>
      <vt:lpstr>Практическое применение опыта</vt:lpstr>
      <vt:lpstr>Список литературы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Обобщение опыта</dc:title>
  <dc:creator>User</dc:creator>
  <cp:lastModifiedBy>User</cp:lastModifiedBy>
  <cp:revision>167</cp:revision>
  <dcterms:created xsi:type="dcterms:W3CDTF">2018-10-07T07:11:45Z</dcterms:created>
  <dcterms:modified xsi:type="dcterms:W3CDTF">2018-10-21T08:54:39Z</dcterms:modified>
</cp:coreProperties>
</file>