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7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10D83-9F63-4D25-84BC-078E687B4603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B043-AF6C-41A0-8C15-E2ABF234B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632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10D83-9F63-4D25-84BC-078E687B4603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B043-AF6C-41A0-8C15-E2ABF234B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2030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10D83-9F63-4D25-84BC-078E687B4603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B043-AF6C-41A0-8C15-E2ABF234B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0703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10D83-9F63-4D25-84BC-078E687B4603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B043-AF6C-41A0-8C15-E2ABF234B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275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10D83-9F63-4D25-84BC-078E687B4603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B043-AF6C-41A0-8C15-E2ABF234B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474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10D83-9F63-4D25-84BC-078E687B4603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B043-AF6C-41A0-8C15-E2ABF234B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318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10D83-9F63-4D25-84BC-078E687B4603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B043-AF6C-41A0-8C15-E2ABF234B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120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10D83-9F63-4D25-84BC-078E687B4603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B043-AF6C-41A0-8C15-E2ABF234B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144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10D83-9F63-4D25-84BC-078E687B4603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B043-AF6C-41A0-8C15-E2ABF234B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940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10D83-9F63-4D25-84BC-078E687B4603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B043-AF6C-41A0-8C15-E2ABF234B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7997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10D83-9F63-4D25-84BC-078E687B4603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B043-AF6C-41A0-8C15-E2ABF234B715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54331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10D83-9F63-4D25-84BC-078E687B4603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B043-AF6C-41A0-8C15-E2ABF234B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8879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10D83-9F63-4D25-84BC-078E687B4603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B043-AF6C-41A0-8C15-E2ABF234B715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544595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10D83-9F63-4D25-84BC-078E687B4603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B043-AF6C-41A0-8C15-E2ABF234B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2512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10D83-9F63-4D25-84BC-078E687B4603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B043-AF6C-41A0-8C15-E2ABF234B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2458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10D83-9F63-4D25-84BC-078E687B4603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CB043-AF6C-41A0-8C15-E2ABF234B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755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10D83-9F63-4D25-84BC-078E687B4603}" type="datetimeFigureOut">
              <a:rPr lang="ru-RU" smtClean="0"/>
              <a:t>11.09.2019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0FCB043-AF6C-41A0-8C15-E2ABF234B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6372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350271"/>
            <a:ext cx="7772400" cy="2387600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Специальные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работы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с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детьми с особыми образовательными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потребностями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90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635731"/>
            <a:ext cx="6347714" cy="564076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600" dirty="0">
                <a:solidFill>
                  <a:schemeClr val="accent2">
                    <a:lumMod val="50000"/>
                  </a:schemeClr>
                </a:solidFill>
              </a:rPr>
              <a:t>«Образование детей с особыми потребностями является одной из основных задач для страны. Это необходимое условие создания действительно инклюзивного </a:t>
            </a:r>
            <a:r>
              <a:rPr lang="ru-RU" sz="2600" dirty="0" smtClean="0">
                <a:solidFill>
                  <a:schemeClr val="accent2">
                    <a:lumMod val="50000"/>
                  </a:schemeClr>
                </a:solidFill>
              </a:rPr>
              <a:t>общества, </a:t>
            </a:r>
            <a:r>
              <a:rPr lang="ru-RU" sz="2600" dirty="0">
                <a:solidFill>
                  <a:schemeClr val="accent2">
                    <a:lumMod val="50000"/>
                  </a:schemeClr>
                </a:solidFill>
              </a:rPr>
              <a:t>где каждый сможет чувствовать причастность и востребованность к каждому </a:t>
            </a:r>
            <a:r>
              <a:rPr lang="ru-RU" sz="2600" dirty="0" err="1" smtClean="0">
                <a:solidFill>
                  <a:schemeClr val="accent2">
                    <a:lumMod val="50000"/>
                  </a:schemeClr>
                </a:solidFill>
              </a:rPr>
              <a:t>ребенку,независимо</a:t>
            </a:r>
            <a:r>
              <a:rPr lang="ru-RU" sz="26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600" dirty="0">
                <a:solidFill>
                  <a:schemeClr val="accent2">
                    <a:lumMod val="50000"/>
                  </a:schemeClr>
                </a:solidFill>
              </a:rPr>
              <a:t>от его потребностей и других обстоятельств, полностью реализовать свой потенциал, приносить пользу обществу и стать полноценным его членом</a:t>
            </a:r>
            <a:r>
              <a:rPr lang="ru-RU" sz="2600" dirty="0" smtClean="0">
                <a:solidFill>
                  <a:schemeClr val="accent2">
                    <a:lumMod val="50000"/>
                  </a:schemeClr>
                </a:solidFill>
              </a:rPr>
              <a:t>.»</a:t>
            </a:r>
            <a:endParaRPr lang="en-US" sz="26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r">
              <a:buNone/>
            </a:pP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r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Дэвид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</a:rPr>
              <a:t>Бланкетт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r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(Великобритания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8578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6096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/>
              <a:t>Принципы обучения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8" y="1786121"/>
            <a:ext cx="6731727" cy="38807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Обучение детей с особыми образовательными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потребностями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основывается 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на принципах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</a:rPr>
              <a:t>гуманизации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образовательного процесса,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индивидуализации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обучения,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интеграции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и позволяет обеспечить адаптивность и вариативность системы образования.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47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3108" y="1437779"/>
            <a:ext cx="6347714" cy="388077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В настоящее время в России одновременно применяются три подхода в обучении детей с особыми образовательными потребностями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: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  <a:p>
            <a:pPr lvl="0"/>
            <a:r>
              <a:rPr lang="ru-RU" sz="4000" dirty="0">
                <a:solidFill>
                  <a:schemeClr val="accent2">
                    <a:lumMod val="50000"/>
                  </a:schemeClr>
                </a:solidFill>
              </a:rPr>
              <a:t>Дифференцированное</a:t>
            </a:r>
          </a:p>
          <a:p>
            <a:pPr lvl="0"/>
            <a:r>
              <a:rPr lang="ru-RU" sz="4000" dirty="0">
                <a:solidFill>
                  <a:schemeClr val="accent2">
                    <a:lumMod val="50000"/>
                  </a:schemeClr>
                </a:solidFill>
              </a:rPr>
              <a:t>Интегрированное</a:t>
            </a:r>
          </a:p>
          <a:p>
            <a:pPr lvl="0"/>
            <a:r>
              <a:rPr lang="ru-RU" sz="4000" dirty="0">
                <a:solidFill>
                  <a:schemeClr val="accent2">
                    <a:lumMod val="50000"/>
                  </a:schemeClr>
                </a:solidFill>
              </a:rPr>
              <a:t>Инклюзивное</a:t>
            </a:r>
            <a:endParaRPr lang="ru-RU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33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958150" cy="592183"/>
          </a:xfrm>
        </p:spPr>
        <p:txBody>
          <a:bodyPr>
            <a:normAutofit/>
          </a:bodyPr>
          <a:lstStyle/>
          <a:p>
            <a:r>
              <a:rPr lang="ru-RU" sz="3200" dirty="0" err="1" smtClean="0">
                <a:solidFill>
                  <a:schemeClr val="accent2">
                    <a:lumMod val="50000"/>
                  </a:schemeClr>
                </a:solidFill>
              </a:rPr>
              <a:t>Кысылбаиков</a:t>
            </a: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</a:rPr>
              <a:t> Степан Романович</a:t>
            </a:r>
            <a:endParaRPr lang="ru-RU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9462492"/>
              </p:ext>
            </p:extLst>
          </p:nvPr>
        </p:nvGraphicFramePr>
        <p:xfrm>
          <a:off x="609599" y="2160590"/>
          <a:ext cx="2002156" cy="31203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Image" r:id="rId3" imgW="4247280" imgH="6618960" progId="Photoshop.Image.15">
                  <p:embed/>
                </p:oleObj>
              </mc:Choice>
              <mc:Fallback>
                <p:oleObj name="Image" r:id="rId3" imgW="4247280" imgH="6618960" progId="Photoshop.Image.15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9599" y="2160590"/>
                        <a:ext cx="2002156" cy="31203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2778033" y="2160590"/>
            <a:ext cx="4179279" cy="3120369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Дата Рождения: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24.05.2007 г.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Знак зодиака: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Близнецы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Стихия: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Воздух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Планета: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Меркурий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Любимое занятие: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Баян, Компьютерные игры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Любимые предметы: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Математика, Письмо, Чтение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691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584" y="523379"/>
            <a:ext cx="2771674" cy="36994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6" r="36483"/>
          <a:stretch/>
        </p:blipFill>
        <p:spPr>
          <a:xfrm rot="16200000">
            <a:off x="2912199" y="2399214"/>
            <a:ext cx="1881051" cy="58782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094" y="523379"/>
            <a:ext cx="2771674" cy="3699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316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3684432"/>
              </p:ext>
            </p:extLst>
          </p:nvPr>
        </p:nvGraphicFramePr>
        <p:xfrm>
          <a:off x="349310" y="1053737"/>
          <a:ext cx="8445380" cy="47505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Image" r:id="rId3" imgW="21739680" imgH="12228480" progId="Photoshop.Image.15">
                  <p:embed/>
                </p:oleObj>
              </mc:Choice>
              <mc:Fallback>
                <p:oleObj name="Image" r:id="rId3" imgW="21739680" imgH="12228480" progId="Photoshop.Image.15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9310" y="1053737"/>
                        <a:ext cx="8445380" cy="47505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5409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/>
              <a:t>Докторова</a:t>
            </a:r>
            <a:r>
              <a:rPr lang="ru-RU" b="1" dirty="0"/>
              <a:t> Рада </a:t>
            </a:r>
            <a:r>
              <a:rPr lang="ru-RU" b="1" dirty="0" smtClean="0"/>
              <a:t>–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ru-RU" b="1" dirty="0" smtClean="0"/>
              <a:t>ученица </a:t>
            </a:r>
            <a:r>
              <a:rPr lang="ru-RU" b="1" dirty="0"/>
              <a:t>3 класса ВВСОШ №4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Краткие сведения об ученице.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</a:rPr>
              <a:t>Докторова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 Рада 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</a:rPr>
              <a:t>Арсентьевна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 родилась 6 января 2008 года. Проживает с родителями в 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</a:rPr>
              <a:t>с.Верхневилюйск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</a:rPr>
              <a:t>ул.Ветеранов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 , дом 1. Девочка обучается и воспитывается в условиях инклюзивного образования по АОП, разработанной на основе ООП НОО МБОУ «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</a:rPr>
              <a:t>Верхневилюйская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 СОШ 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</a:rPr>
              <a:t>им.Д.С.Спиридонова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» и УМК  «Школа России» с учетом рекомендаций территориальной ПМПК. 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 Диагноз:  РОП ЦНР ЗПРР СИР  2 степени, 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</a:rPr>
              <a:t>миотоническая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 дистрофия 1 степени.</a:t>
            </a:r>
          </a:p>
          <a:p>
            <a:pPr marL="0" indent="0">
              <a:buNone/>
            </a:pP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32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705394"/>
          </a:xfrm>
        </p:spPr>
        <p:txBody>
          <a:bodyPr>
            <a:noAutofit/>
          </a:bodyPr>
          <a:lstStyle/>
          <a:p>
            <a:r>
              <a:rPr lang="ru-RU" sz="2000" b="1" dirty="0"/>
              <a:t> Успеваемость и качество знаний учащейся</a:t>
            </a:r>
            <a:r>
              <a:rPr lang="ru-RU" sz="2000" b="1" dirty="0" smtClean="0"/>
              <a:t>.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ru-RU" sz="2000" b="1" dirty="0" smtClean="0"/>
              <a:t>Какие </a:t>
            </a:r>
            <a:r>
              <a:rPr lang="ru-RU" sz="2000" b="1" dirty="0"/>
              <a:t>есть недочеты</a:t>
            </a:r>
            <a:r>
              <a:rPr lang="ru-RU" sz="2000" b="1" dirty="0" smtClean="0"/>
              <a:t>?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1402083"/>
            <a:ext cx="6347714" cy="532964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Обучение по индивидуальной программе строилось на всестороннем изучении ученицы, ее личностных достижениях и возможностях. С этой целью на каждом этапе урока велось динамическое наблюдение за работой девочки. При определении уровня развития ребенка в течение урока оценивалось качественное содержание доступных ей действий.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Любимые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предметы </a:t>
            </a:r>
            <a:endParaRPr lang="en-US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Ч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тение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на русском и родном якутском языках, математика, изо, технология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,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окружающий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мир.  </a:t>
            </a:r>
          </a:p>
          <a:p>
            <a:pPr marL="0" indent="0" algn="ctr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Русский язык. </a:t>
            </a:r>
            <a:endParaRPr lang="en-US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Списывает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медленно, из-за слабого развития моторики рук, но строку в этом году соблюдает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Имеет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проблемы со зрением , осанкой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У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девочки грубое нарушение речи. Поэтому под диктовку пишет , допуская разные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</a:rPr>
              <a:t>дисграфические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ошибки. В основном это связано с недостатками фонематического восприятия, звукового анализа и синтеза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Самостоятельно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не находит ошибки. Строит словосочетания по образцу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. Выполняет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звуковой анализ несложных слов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. Понимает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и различает термины: звук. Буква, слог, слово, предложение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. Различает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разные по цели высказывания инструкции и обращения, ориентируясь на интонацию: вопросительную, повествовательную, восклицательную. Находит и отмечает главные члены предложения. Алфавит выучила наизусть.</a:t>
            </a:r>
          </a:p>
          <a:p>
            <a:pPr marL="0" indent="0">
              <a:buNone/>
            </a:pP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822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487680"/>
            <a:ext cx="6347714" cy="555368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Чтение и развитие речи.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    Общий уровень развития функций речи ниже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</a:rPr>
              <a:t>среднего.Достаточно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сформированы навыки беглого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</a:rPr>
              <a:t>чтения.При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чтении искажает окончания, де-лает ошибки в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</a:rPr>
              <a:t>ударении.Смысл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прочитанного понимает не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</a:rPr>
              <a:t>всегда.На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конец года скорость чтения составляет 34 слова в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</a:rPr>
              <a:t>минуту.Знакомые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несложные тексты старается читать выразительно. Девочка приобщена к миру художественной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</a:rPr>
              <a:t>литературы.Иногда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умеет давать свою оценку поступкам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</a:rPr>
              <a:t>персонажей.С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помощью взрослого выполняет тестовые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</a:rPr>
              <a:t>задания.В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этом году чуть убыстрилось заучивание стихотворений и песен.</a:t>
            </a:r>
          </a:p>
          <a:p>
            <a:pPr marL="0" indent="0" algn="ctr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Математика.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    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Ведет самостоятельно прямой и обратный счет в пределах 20, счет десятками в пределах 100. Решает примеры на сложение и вычитание в пределах 100 столбиком без перехода через разряд, а с переходом через разряд пока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</a:rPr>
              <a:t>затрудняется.Решает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с помощью вспомогательных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</a:rPr>
              <a:t>средств.Знает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основные геометрические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</a:rPr>
              <a:t>фигуры,правильно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находит периметр. Задачи решает после подробного разбора, путается в выборе действия. Таблицу умножения числа 2 знает.</a:t>
            </a:r>
          </a:p>
          <a:p>
            <a:pPr marL="0" indent="0" algn="ctr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Окружающий мир. 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  Девочке нравятся уроки окружающего мира. Характерные признаки времен года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</a:rPr>
              <a:t>знает.Названия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месяцев путает. Знает некоторых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</a:rPr>
              <a:t>предс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</a:rPr>
              <a:t>тавителей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животного и растительного мира. Любит работать в рабочей тетради.</a:t>
            </a:r>
          </a:p>
          <a:p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49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854304"/>
          </a:xfrm>
        </p:spPr>
        <p:txBody>
          <a:bodyPr>
            <a:noAutofit/>
          </a:bodyPr>
          <a:lstStyle/>
          <a:p>
            <a:r>
              <a:rPr lang="ru-RU" sz="2400" b="1" dirty="0"/>
              <a:t>Какие трудности в работе испытывает, в какой помощи нуждается</a:t>
            </a:r>
            <a:r>
              <a:rPr lang="ru-RU" sz="2400" b="1" dirty="0" smtClean="0"/>
              <a:t>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1403376"/>
            <a:ext cx="6347714" cy="151442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/>
              <a:t>На </a:t>
            </a:r>
            <a:r>
              <a:rPr lang="ru-RU" dirty="0"/>
              <a:t>уроках низкая работоспособность, ребенок утомляем, но усидчив</a:t>
            </a:r>
            <a:r>
              <a:rPr lang="ru-RU" dirty="0" smtClean="0"/>
              <a:t>. Испытывает </a:t>
            </a:r>
            <a:r>
              <a:rPr lang="ru-RU" dirty="0"/>
              <a:t>трудности , связанные с физическим состоянием</a:t>
            </a:r>
            <a:r>
              <a:rPr lang="ru-RU" dirty="0" smtClean="0"/>
              <a:t>. Имеются </a:t>
            </a:r>
            <a:r>
              <a:rPr lang="ru-RU" dirty="0"/>
              <a:t>проблемы со зрением и моторикой рук, т.к. приходится сокращать письменные упражнения.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09598" y="3363236"/>
            <a:ext cx="6679476" cy="69668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/>
              <a:t>Итоги работы за 2018-19 </a:t>
            </a:r>
            <a:r>
              <a:rPr lang="ru-RU" sz="2400" b="1" dirty="0" err="1"/>
              <a:t>у.г</a:t>
            </a:r>
            <a:r>
              <a:rPr lang="ru-RU" sz="2400" b="1" dirty="0"/>
              <a:t>.</a:t>
            </a:r>
            <a:endParaRPr lang="ru-RU" sz="2400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609598" y="4096484"/>
            <a:ext cx="6347714" cy="23687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600" dirty="0"/>
              <a:t>- Повысился уровень </a:t>
            </a:r>
            <a:r>
              <a:rPr lang="ru-RU" sz="1600" dirty="0" err="1"/>
              <a:t>обученности</a:t>
            </a:r>
            <a:r>
              <a:rPr lang="ru-RU" sz="1600" dirty="0"/>
              <a:t>.</a:t>
            </a:r>
          </a:p>
          <a:p>
            <a:pPr marL="0" indent="0">
              <a:buNone/>
            </a:pPr>
            <a:r>
              <a:rPr lang="ru-RU" sz="1600" dirty="0"/>
              <a:t>     - Проявляются признаки самоопределения: ответственность, некоторая самостоятельность.</a:t>
            </a:r>
          </a:p>
          <a:p>
            <a:pPr marL="0" indent="0">
              <a:buNone/>
            </a:pPr>
            <a:r>
              <a:rPr lang="ru-RU" sz="1600" dirty="0"/>
              <a:t>      - Достаточно сформирована положительная мотивация на обучение.</a:t>
            </a:r>
          </a:p>
          <a:p>
            <a:pPr marL="0" indent="0">
              <a:buNone/>
            </a:pPr>
            <a:r>
              <a:rPr lang="ru-RU" sz="1600" dirty="0"/>
              <a:t>      - Расширился кругозор</a:t>
            </a:r>
            <a:r>
              <a:rPr lang="ru-RU" sz="1600" dirty="0" smtClean="0"/>
              <a:t>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24166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9234" y="609600"/>
            <a:ext cx="6156960" cy="51380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/>
              <a:t>В кабинете для детей с </a:t>
            </a:r>
            <a:r>
              <a:rPr lang="ru-RU" sz="2800" b="1" dirty="0" smtClean="0"/>
              <a:t>ОВЗ</a:t>
            </a:r>
            <a:endParaRPr lang="ru-RU" sz="2800" b="1" dirty="0"/>
          </a:p>
        </p:txBody>
      </p:sp>
      <p:pic>
        <p:nvPicPr>
          <p:cNvPr id="4" name="Рисунок 3" descr="F:\рада\20181224_112817.jpg"/>
          <p:cNvPicPr/>
          <p:nvPr/>
        </p:nvPicPr>
        <p:blipFill>
          <a:blip r:embed="rId2" cstate="print"/>
          <a:srcRect l="5858" t="432" r="29259" b="28926"/>
          <a:stretch>
            <a:fillRect/>
          </a:stretch>
        </p:blipFill>
        <p:spPr>
          <a:xfrm rot="5400000">
            <a:off x="1344615" y="908049"/>
            <a:ext cx="2048234" cy="2638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рада\IMG_20190322_102951.jpg"/>
          <p:cNvPicPr/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362995" y="1191744"/>
            <a:ext cx="2638696" cy="2071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023800" y="3437356"/>
            <a:ext cx="4211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>
                <a:solidFill>
                  <a:srgbClr val="90C226"/>
                </a:solidFill>
                <a:ea typeface="+mj-ea"/>
                <a:cs typeface="+mj-cs"/>
              </a:rPr>
              <a:t>Сааскы</a:t>
            </a:r>
            <a:r>
              <a:rPr lang="ru-RU" sz="2800" b="1" dirty="0">
                <a:solidFill>
                  <a:srgbClr val="90C226"/>
                </a:solidFill>
                <a:ea typeface="+mj-ea"/>
                <a:cs typeface="+mj-cs"/>
              </a:rPr>
              <a:t> О</a:t>
            </a:r>
            <a:r>
              <a:rPr lang="sah-RU" sz="2800" b="1" dirty="0">
                <a:solidFill>
                  <a:srgbClr val="90C226"/>
                </a:solidFill>
                <a:ea typeface="+mj-ea"/>
                <a:cs typeface="+mj-cs"/>
              </a:rPr>
              <a:t>һуохай күрэҕэ</a:t>
            </a:r>
            <a:endParaRPr lang="ru-RU" b="1" dirty="0"/>
          </a:p>
        </p:txBody>
      </p:sp>
      <p:pic>
        <p:nvPicPr>
          <p:cNvPr id="7" name="Рисунок 6" descr="F:\рада\IMG_20190313_132038.jpg"/>
          <p:cNvPicPr/>
          <p:nvPr/>
        </p:nvPicPr>
        <p:blipFill>
          <a:blip r:embed="rId4" cstate="print"/>
          <a:srcRect t="16263" r="2765" b="10381"/>
          <a:stretch>
            <a:fillRect/>
          </a:stretch>
        </p:blipFill>
        <p:spPr>
          <a:xfrm>
            <a:off x="1049384" y="4255226"/>
            <a:ext cx="2638696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F:\рада\IMG_20190313_134234.jpg"/>
          <p:cNvPicPr/>
          <p:nvPr/>
        </p:nvPicPr>
        <p:blipFill>
          <a:blip r:embed="rId5" cstate="print"/>
          <a:srcRect t="28533" r="3915" b="12000"/>
          <a:stretch>
            <a:fillRect/>
          </a:stretch>
        </p:blipFill>
        <p:spPr>
          <a:xfrm>
            <a:off x="4362995" y="4255227"/>
            <a:ext cx="2638696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5465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382" y="609600"/>
            <a:ext cx="3648892" cy="1320800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Урок литературного чтения</a:t>
            </a:r>
            <a:endParaRPr lang="ru-RU" sz="2000" b="1" dirty="0"/>
          </a:p>
        </p:txBody>
      </p:sp>
      <p:pic>
        <p:nvPicPr>
          <p:cNvPr id="4" name="Рисунок 3" descr="F:\рада\IMG_20190503_112331.jpg"/>
          <p:cNvPicPr/>
          <p:nvPr/>
        </p:nvPicPr>
        <p:blipFill>
          <a:blip r:embed="rId2" cstate="print"/>
          <a:srcRect t="23528" r="15340" b="30420"/>
          <a:stretch>
            <a:fillRect/>
          </a:stretch>
        </p:blipFill>
        <p:spPr>
          <a:xfrm>
            <a:off x="621483" y="1079502"/>
            <a:ext cx="2980690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881" y="1079502"/>
            <a:ext cx="1621631" cy="21621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375" y="1079503"/>
            <a:ext cx="1621630" cy="2162174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294435" y="604839"/>
            <a:ext cx="3648892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000" b="1" dirty="0" smtClean="0"/>
              <a:t>Кружок «</a:t>
            </a:r>
            <a:r>
              <a:rPr lang="ru-RU" sz="2000" b="1" dirty="0" err="1" smtClean="0"/>
              <a:t>Мастерилка</a:t>
            </a:r>
            <a:r>
              <a:rPr lang="ru-RU" sz="2000" b="1" dirty="0" smtClean="0"/>
              <a:t>»</a:t>
            </a:r>
            <a:endParaRPr lang="ru-RU" sz="20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51195" y="3361753"/>
            <a:ext cx="39212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Участие на различных конкурсах</a:t>
            </a:r>
          </a:p>
        </p:txBody>
      </p:sp>
      <p:pic>
        <p:nvPicPr>
          <p:cNvPr id="9" name="Рисунок 8" descr="F:\рада\IMG-20181120-WA0012.jpg"/>
          <p:cNvPicPr/>
          <p:nvPr/>
        </p:nvPicPr>
        <p:blipFill>
          <a:blip r:embed="rId5" cstate="print"/>
          <a:srcRect t="23344" r="11971" b="12853"/>
          <a:stretch>
            <a:fillRect/>
          </a:stretch>
        </p:blipFill>
        <p:spPr>
          <a:xfrm>
            <a:off x="621483" y="4295775"/>
            <a:ext cx="1993265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96" b="14897"/>
          <a:stretch/>
        </p:blipFill>
        <p:spPr>
          <a:xfrm>
            <a:off x="2808709" y="4293327"/>
            <a:ext cx="2255129" cy="192459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29" b="13309"/>
          <a:stretch/>
        </p:blipFill>
        <p:spPr>
          <a:xfrm>
            <a:off x="5397939" y="4293327"/>
            <a:ext cx="2772592" cy="192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38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139337"/>
            <a:ext cx="6347713" cy="1320800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/>
              <a:t>Участие ученицы 2 класса ДО </a:t>
            </a:r>
            <a:r>
              <a:rPr lang="ru-RU" sz="2000" b="1" dirty="0" err="1"/>
              <a:t>Докторовой</a:t>
            </a:r>
            <a:r>
              <a:rPr lang="ru-RU" sz="2000" b="1" dirty="0"/>
              <a:t> Рады в 2018-2019 </a:t>
            </a:r>
            <a:r>
              <a:rPr lang="ru-RU" sz="2000" b="1" dirty="0" err="1"/>
              <a:t>уч.г</a:t>
            </a:r>
            <a:r>
              <a:rPr lang="ru-RU" sz="2000" b="1" dirty="0"/>
              <a:t>.</a:t>
            </a:r>
            <a:endParaRPr lang="ru-RU" sz="2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2186331"/>
              </p:ext>
            </p:extLst>
          </p:nvPr>
        </p:nvGraphicFramePr>
        <p:xfrm>
          <a:off x="722810" y="1115560"/>
          <a:ext cx="6061167" cy="4839541"/>
        </p:xfrm>
        <a:graphic>
          <a:graphicData uri="http://schemas.openxmlformats.org/drawingml/2006/table">
            <a:tbl>
              <a:tblPr firstRow="1" firstCol="1" bandRow="1"/>
              <a:tblGrid>
                <a:gridCol w="338175"/>
                <a:gridCol w="1682003"/>
                <a:gridCol w="741577"/>
                <a:gridCol w="1526217"/>
                <a:gridCol w="762474"/>
                <a:gridCol w="1010721"/>
              </a:tblGrid>
              <a:tr h="1764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9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Название, срок</a:t>
                      </a:r>
                      <a:endParaRPr lang="ru-RU" sz="90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Форма</a:t>
                      </a:r>
                      <a:endParaRPr lang="ru-RU" sz="90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участия</a:t>
                      </a:r>
                      <a:endParaRPr lang="ru-RU" sz="90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Тема</a:t>
                      </a:r>
                      <a:endParaRPr lang="ru-RU" sz="90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Уровень</a:t>
                      </a:r>
                      <a:endParaRPr lang="ru-RU" sz="90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Результат</a:t>
                      </a:r>
                      <a:endParaRPr lang="ru-RU" sz="90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8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Конкурс рисунков по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произведениям П.А. </a:t>
                      </a:r>
                      <a:r>
                        <a:rPr lang="ru-RU" sz="900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Ойунского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рисунок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Остуоруйа «Саьыл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уонна балыксыт»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Школьн.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Грамота,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м.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6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Конкурс чтецов для де-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тей-инвалидов,27/12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Стихотв.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Одорусов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Кыьын</a:t>
                      </a:r>
                      <a:endParaRPr lang="ru-RU" sz="9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Тымныы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о5онньор»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Улусн.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Сертификат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8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Конкурс рисунков, посв.75-летию блокады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Ленинграда, </a:t>
                      </a:r>
                      <a:r>
                        <a:rPr lang="ru-RU" sz="9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18/02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рисунок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«Таня Савичева»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Улусн.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Грамота,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2 м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8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ХХVII </a:t>
                      </a: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республ.конкурс</a:t>
                      </a:r>
                      <a:endParaRPr lang="ru-RU" sz="9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Юных талантов «</a:t>
                      </a: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Сулус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чаан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2019 </a:t>
                      </a:r>
                      <a:r>
                        <a:rPr lang="ru-RU" sz="9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г» 14-15 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марта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Выставка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приклад.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Искусст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«Зайчата», «Гриб»,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«Дельфин,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«Слоненок»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Респ.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Диплом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Лауреата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 ст.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92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9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ХХVII </a:t>
                      </a: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республ.конкурс</a:t>
                      </a:r>
                      <a:endParaRPr lang="ru-RU" sz="9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Юных талантов «</a:t>
                      </a: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Сулус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чаан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2019 г»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14-15 </a:t>
                      </a:r>
                      <a:r>
                        <a:rPr lang="ru-RU" sz="9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марта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рисунок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9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Дьыл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о5уьа»,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Ый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кыыьа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»,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«Золотая рыбка»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Респ.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Диплом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Лауреата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3 ст.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8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IV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улусное  НПК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Тереебут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дойдум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Сахам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сирэ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», </a:t>
                      </a:r>
                      <a:r>
                        <a:rPr lang="ru-RU" sz="9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16/03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доклад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«Дойдум ытык маьа»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Улусн.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Добун сурук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2 м.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92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Первый интерактивный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Республ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Конкурс </a:t>
                      </a: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чте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цов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посвящ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95-летию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пионерской </a:t>
                      </a: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организа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ции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в </a:t>
                      </a:r>
                      <a:r>
                        <a:rPr lang="ru-RU" sz="9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Якутии,10/04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Стихотв.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Степан Щипачев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«Пионерский гал-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стук»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Респуб.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Диплом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номинации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«Юный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Талант»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8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Конкурс рисунков 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фотографий, посвящен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Дню </a:t>
                      </a:r>
                      <a:r>
                        <a:rPr lang="ru-RU" sz="9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Семьи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рисунок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«Скоро лето»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Улусн.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сертификат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75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9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Конкурс 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рисунков 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фотографий, посвящен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Дню </a:t>
                      </a:r>
                      <a:r>
                        <a:rPr lang="ru-RU" sz="9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Семьи</a:t>
                      </a:r>
                      <a:endParaRPr lang="ru-RU" sz="9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фото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9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Мое любимое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Занятие»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Улусн.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9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Дипломант</a:t>
                      </a:r>
                      <a:endParaRPr lang="ru-RU" sz="9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3 степени</a:t>
                      </a:r>
                    </a:p>
                  </a:txBody>
                  <a:tcPr marL="28766" marR="287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1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48</TotalTime>
  <Words>883</Words>
  <Application>Microsoft Office PowerPoint</Application>
  <PresentationFormat>Экран (4:3)</PresentationFormat>
  <Paragraphs>154</Paragraphs>
  <Slides>14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Calibri</vt:lpstr>
      <vt:lpstr>Times New Roman</vt:lpstr>
      <vt:lpstr>Trebuchet MS</vt:lpstr>
      <vt:lpstr>Wingdings 3</vt:lpstr>
      <vt:lpstr>Грань</vt:lpstr>
      <vt:lpstr>Adobe Photoshop Image</vt:lpstr>
      <vt:lpstr>Специальные работы с детьми с особыми образовательными потребностями</vt:lpstr>
      <vt:lpstr>Презентация PowerPoint</vt:lpstr>
      <vt:lpstr>Принципы обучения</vt:lpstr>
      <vt:lpstr>Презентация PowerPoint</vt:lpstr>
      <vt:lpstr>Кысылбаиков Степан Романович</vt:lpstr>
      <vt:lpstr>Презентация PowerPoint</vt:lpstr>
      <vt:lpstr>Презентация PowerPoint</vt:lpstr>
      <vt:lpstr>Докторова Рада –  ученица 3 класса ВВСОШ №4</vt:lpstr>
      <vt:lpstr> Успеваемость и качество знаний учащейся. Какие есть недочеты?</vt:lpstr>
      <vt:lpstr>Презентация PowerPoint</vt:lpstr>
      <vt:lpstr>Какие трудности в работе испытывает, в какой помощи нуждается.</vt:lpstr>
      <vt:lpstr>В кабинете для детей с ОВЗ</vt:lpstr>
      <vt:lpstr>Урок литературного чтения</vt:lpstr>
      <vt:lpstr>Участие ученицы 2 класса ДО Докторовой Рады в 2018-2019 уч.г.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Специальные работы с детьми с особыми образовательными потребностями</dc:title>
  <dc:creator>Про - фото</dc:creator>
  <cp:lastModifiedBy>Про - фото</cp:lastModifiedBy>
  <cp:revision>6</cp:revision>
  <dcterms:created xsi:type="dcterms:W3CDTF">2019-09-11T07:50:34Z</dcterms:created>
  <dcterms:modified xsi:type="dcterms:W3CDTF">2019-09-11T08:38:43Z</dcterms:modified>
</cp:coreProperties>
</file>