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8"/>
  </p:notesMasterIdLst>
  <p:sldIdLst>
    <p:sldId id="358" r:id="rId2"/>
    <p:sldId id="359" r:id="rId3"/>
    <p:sldId id="360" r:id="rId4"/>
    <p:sldId id="361" r:id="rId5"/>
    <p:sldId id="362" r:id="rId6"/>
    <p:sldId id="363" r:id="rId7"/>
    <p:sldId id="365" r:id="rId8"/>
    <p:sldId id="364" r:id="rId9"/>
    <p:sldId id="366" r:id="rId10"/>
    <p:sldId id="367" r:id="rId11"/>
    <p:sldId id="368" r:id="rId12"/>
    <p:sldId id="369" r:id="rId13"/>
    <p:sldId id="370" r:id="rId14"/>
    <p:sldId id="371" r:id="rId15"/>
    <p:sldId id="372" r:id="rId16"/>
    <p:sldId id="373" r:id="rId17"/>
    <p:sldId id="374" r:id="rId18"/>
    <p:sldId id="375" r:id="rId19"/>
    <p:sldId id="376" r:id="rId20"/>
    <p:sldId id="377" r:id="rId21"/>
    <p:sldId id="457" r:id="rId22"/>
    <p:sldId id="458" r:id="rId23"/>
    <p:sldId id="378" r:id="rId24"/>
    <p:sldId id="379" r:id="rId25"/>
    <p:sldId id="380" r:id="rId26"/>
    <p:sldId id="381" r:id="rId27"/>
    <p:sldId id="382" r:id="rId28"/>
    <p:sldId id="383" r:id="rId29"/>
    <p:sldId id="384" r:id="rId30"/>
    <p:sldId id="385" r:id="rId31"/>
    <p:sldId id="386" r:id="rId32"/>
    <p:sldId id="387" r:id="rId33"/>
    <p:sldId id="388" r:id="rId34"/>
    <p:sldId id="389" r:id="rId35"/>
    <p:sldId id="390" r:id="rId36"/>
    <p:sldId id="391" r:id="rId37"/>
    <p:sldId id="392" r:id="rId38"/>
    <p:sldId id="447" r:id="rId39"/>
    <p:sldId id="455" r:id="rId40"/>
    <p:sldId id="449" r:id="rId41"/>
    <p:sldId id="450" r:id="rId42"/>
    <p:sldId id="451" r:id="rId43"/>
    <p:sldId id="452" r:id="rId44"/>
    <p:sldId id="394" r:id="rId45"/>
    <p:sldId id="428" r:id="rId46"/>
    <p:sldId id="431" r:id="rId47"/>
    <p:sldId id="432" r:id="rId48"/>
    <p:sldId id="433" r:id="rId49"/>
    <p:sldId id="424" r:id="rId50"/>
    <p:sldId id="430" r:id="rId51"/>
    <p:sldId id="422" r:id="rId52"/>
    <p:sldId id="423" r:id="rId53"/>
    <p:sldId id="396" r:id="rId54"/>
    <p:sldId id="397" r:id="rId55"/>
    <p:sldId id="398" r:id="rId56"/>
    <p:sldId id="399" r:id="rId57"/>
    <p:sldId id="400" r:id="rId58"/>
    <p:sldId id="419" r:id="rId59"/>
    <p:sldId id="441" r:id="rId60"/>
    <p:sldId id="403" r:id="rId61"/>
    <p:sldId id="404" r:id="rId62"/>
    <p:sldId id="405" r:id="rId63"/>
    <p:sldId id="406" r:id="rId64"/>
    <p:sldId id="407" r:id="rId65"/>
    <p:sldId id="408" r:id="rId66"/>
    <p:sldId id="440" r:id="rId67"/>
    <p:sldId id="435" r:id="rId68"/>
    <p:sldId id="434" r:id="rId69"/>
    <p:sldId id="438" r:id="rId70"/>
    <p:sldId id="437" r:id="rId71"/>
    <p:sldId id="436" r:id="rId72"/>
    <p:sldId id="448" r:id="rId73"/>
    <p:sldId id="456" r:id="rId74"/>
    <p:sldId id="417" r:id="rId75"/>
    <p:sldId id="418" r:id="rId76"/>
    <p:sldId id="282" r:id="rId7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2F20EC"/>
    <a:srgbClr val="31859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notesMaster" Target="notesMasters/notesMaster1.xml"/><Relationship Id="rId8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8463C5B-B669-4935-AE02-0BAEB2EE5E2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E15C4D0-3632-4C2D-8B16-68DE5C026E9D}">
      <dgm:prSet phldrT="[Текст]" custT="1"/>
      <dgm:spPr/>
      <dgm:t>
        <a:bodyPr/>
        <a:lstStyle/>
        <a:p>
          <a:r>
            <a:rPr lang="ru-RU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В сфере личностного развития</a:t>
          </a:r>
          <a:endParaRPr lang="ru-RU" sz="28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0069CF7-2415-46A8-AF76-921E193E2022}" type="parTrans" cxnId="{21899C8B-E935-4FEF-8911-CC52BF1351A7}">
      <dgm:prSet/>
      <dgm:spPr/>
      <dgm:t>
        <a:bodyPr/>
        <a:lstStyle/>
        <a:p>
          <a:endParaRPr lang="ru-RU"/>
        </a:p>
      </dgm:t>
    </dgm:pt>
    <dgm:pt modelId="{11976709-8830-4A16-BF2B-DD7385E58385}" type="sibTrans" cxnId="{21899C8B-E935-4FEF-8911-CC52BF1351A7}">
      <dgm:prSet/>
      <dgm:spPr/>
      <dgm:t>
        <a:bodyPr/>
        <a:lstStyle/>
        <a:p>
          <a:endParaRPr lang="ru-RU"/>
        </a:p>
      </dgm:t>
    </dgm:pt>
    <dgm:pt modelId="{8E1611E5-B48E-4C0A-8B8B-01E611CA5A0F}">
      <dgm:prSet phldrT="[Текст]" custT="1"/>
      <dgm:spPr/>
      <dgm:t>
        <a:bodyPr/>
        <a:lstStyle/>
        <a:p>
          <a:pPr algn="ctr"/>
          <a:r>
            <a:rPr lang="ru-RU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В сфере общественных отношений</a:t>
          </a:r>
          <a:endParaRPr lang="ru-RU" sz="28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E47EA3C-4BED-470B-8A22-E8E2CF609B82}" type="parTrans" cxnId="{8F0B8499-E862-42AF-8BEE-81F203E013D3}">
      <dgm:prSet/>
      <dgm:spPr/>
      <dgm:t>
        <a:bodyPr/>
        <a:lstStyle/>
        <a:p>
          <a:endParaRPr lang="ru-RU"/>
        </a:p>
      </dgm:t>
    </dgm:pt>
    <dgm:pt modelId="{75834606-A0A0-4A61-9693-FD4C35E3511F}" type="sibTrans" cxnId="{8F0B8499-E862-42AF-8BEE-81F203E013D3}">
      <dgm:prSet/>
      <dgm:spPr/>
      <dgm:t>
        <a:bodyPr/>
        <a:lstStyle/>
        <a:p>
          <a:endParaRPr lang="ru-RU"/>
        </a:p>
      </dgm:t>
    </dgm:pt>
    <dgm:pt modelId="{AB11D940-9A80-4F3E-99B0-CEFB5D90B34A}">
      <dgm:prSet phldrT="[Текст]" custT="1"/>
      <dgm:spPr/>
      <dgm:t>
        <a:bodyPr/>
        <a:lstStyle/>
        <a:p>
          <a:pPr algn="ctr"/>
          <a:r>
            <a:rPr lang="ru-RU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В сфере государственных отношений</a:t>
          </a:r>
          <a:endParaRPr lang="ru-RU" sz="28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DF99694-EC56-422B-AFC4-B485CD4D118C}" type="parTrans" cxnId="{31E70413-F894-4B29-A7E3-3E196F73C8F9}">
      <dgm:prSet/>
      <dgm:spPr/>
      <dgm:t>
        <a:bodyPr/>
        <a:lstStyle/>
        <a:p>
          <a:endParaRPr lang="ru-RU"/>
        </a:p>
      </dgm:t>
    </dgm:pt>
    <dgm:pt modelId="{30C2F451-2BB1-43F9-9562-4ECBF3A65EE1}" type="sibTrans" cxnId="{31E70413-F894-4B29-A7E3-3E196F73C8F9}">
      <dgm:prSet/>
      <dgm:spPr/>
      <dgm:t>
        <a:bodyPr/>
        <a:lstStyle/>
        <a:p>
          <a:endParaRPr lang="ru-RU"/>
        </a:p>
      </dgm:t>
    </dgm:pt>
    <dgm:pt modelId="{C1530EC0-2ED8-454A-9BF8-EE837D320C88}" type="pres">
      <dgm:prSet presAssocID="{A8463C5B-B669-4935-AE02-0BAEB2EE5E2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08361A0-FC46-41BB-869A-33369DA464B0}" type="pres">
      <dgm:prSet presAssocID="{4E15C4D0-3632-4C2D-8B16-68DE5C026E9D}" presName="parentLin" presStyleCnt="0"/>
      <dgm:spPr/>
    </dgm:pt>
    <dgm:pt modelId="{C28AEED4-794E-44EC-B0D4-A73D2AC217F4}" type="pres">
      <dgm:prSet presAssocID="{4E15C4D0-3632-4C2D-8B16-68DE5C026E9D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53AC71FC-F21D-4A3D-AC86-28E940A67300}" type="pres">
      <dgm:prSet presAssocID="{4E15C4D0-3632-4C2D-8B16-68DE5C026E9D}" presName="parentText" presStyleLbl="node1" presStyleIdx="0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08B899-7EF9-4DB6-BB5A-8B1B91937575}" type="pres">
      <dgm:prSet presAssocID="{4E15C4D0-3632-4C2D-8B16-68DE5C026E9D}" presName="negativeSpace" presStyleCnt="0"/>
      <dgm:spPr/>
    </dgm:pt>
    <dgm:pt modelId="{AEE0D249-AFC2-42EC-9B93-57133F51EA6C}" type="pres">
      <dgm:prSet presAssocID="{4E15C4D0-3632-4C2D-8B16-68DE5C026E9D}" presName="childText" presStyleLbl="conFgAcc1" presStyleIdx="0" presStyleCnt="3">
        <dgm:presLayoutVars>
          <dgm:bulletEnabled val="1"/>
        </dgm:presLayoutVars>
      </dgm:prSet>
      <dgm:spPr/>
    </dgm:pt>
    <dgm:pt modelId="{C7E6ECBC-706B-41F0-888A-95F489A79E98}" type="pres">
      <dgm:prSet presAssocID="{11976709-8830-4A16-BF2B-DD7385E58385}" presName="spaceBetweenRectangles" presStyleCnt="0"/>
      <dgm:spPr/>
    </dgm:pt>
    <dgm:pt modelId="{628F08C7-2644-4D39-8B41-92C3248FDE13}" type="pres">
      <dgm:prSet presAssocID="{8E1611E5-B48E-4C0A-8B8B-01E611CA5A0F}" presName="parentLin" presStyleCnt="0"/>
      <dgm:spPr/>
    </dgm:pt>
    <dgm:pt modelId="{9A541732-D26F-4B27-A372-B215AEA1DA9F}" type="pres">
      <dgm:prSet presAssocID="{8E1611E5-B48E-4C0A-8B8B-01E611CA5A0F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601F45C0-3181-43C3-B385-3C09B57A4CA7}" type="pres">
      <dgm:prSet presAssocID="{8E1611E5-B48E-4C0A-8B8B-01E611CA5A0F}" presName="parentText" presStyleLbl="node1" presStyleIdx="1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53D02D-5345-4C7A-9B20-4D5224F3F7B9}" type="pres">
      <dgm:prSet presAssocID="{8E1611E5-B48E-4C0A-8B8B-01E611CA5A0F}" presName="negativeSpace" presStyleCnt="0"/>
      <dgm:spPr/>
    </dgm:pt>
    <dgm:pt modelId="{ECB0E2F8-4897-4721-B1A5-2FACFB3508CF}" type="pres">
      <dgm:prSet presAssocID="{8E1611E5-B48E-4C0A-8B8B-01E611CA5A0F}" presName="childText" presStyleLbl="conFgAcc1" presStyleIdx="1" presStyleCnt="3">
        <dgm:presLayoutVars>
          <dgm:bulletEnabled val="1"/>
        </dgm:presLayoutVars>
      </dgm:prSet>
      <dgm:spPr/>
    </dgm:pt>
    <dgm:pt modelId="{9EEABA7B-BDE7-4756-8E2F-FB74F0956A52}" type="pres">
      <dgm:prSet presAssocID="{75834606-A0A0-4A61-9693-FD4C35E3511F}" presName="spaceBetweenRectangles" presStyleCnt="0"/>
      <dgm:spPr/>
    </dgm:pt>
    <dgm:pt modelId="{BABF9D9F-6994-4F48-BE20-B34FAF5B08D9}" type="pres">
      <dgm:prSet presAssocID="{AB11D940-9A80-4F3E-99B0-CEFB5D90B34A}" presName="parentLin" presStyleCnt="0"/>
      <dgm:spPr/>
    </dgm:pt>
    <dgm:pt modelId="{BC73FA5D-EDE8-4B0D-9586-468539C92E6C}" type="pres">
      <dgm:prSet presAssocID="{AB11D940-9A80-4F3E-99B0-CEFB5D90B34A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9039C7A9-105D-4912-8242-EC5E69C1F767}" type="pres">
      <dgm:prSet presAssocID="{AB11D940-9A80-4F3E-99B0-CEFB5D90B34A}" presName="parentText" presStyleLbl="node1" presStyleIdx="2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678295-393F-4860-BFC0-95938349CE04}" type="pres">
      <dgm:prSet presAssocID="{AB11D940-9A80-4F3E-99B0-CEFB5D90B34A}" presName="negativeSpace" presStyleCnt="0"/>
      <dgm:spPr/>
    </dgm:pt>
    <dgm:pt modelId="{50F89DF9-A805-4E38-A476-48FBAA90FFFC}" type="pres">
      <dgm:prSet presAssocID="{AB11D940-9A80-4F3E-99B0-CEFB5D90B34A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8F0B8499-E862-42AF-8BEE-81F203E013D3}" srcId="{A8463C5B-B669-4935-AE02-0BAEB2EE5E24}" destId="{8E1611E5-B48E-4C0A-8B8B-01E611CA5A0F}" srcOrd="1" destOrd="0" parTransId="{0E47EA3C-4BED-470B-8A22-E8E2CF609B82}" sibTransId="{75834606-A0A0-4A61-9693-FD4C35E3511F}"/>
    <dgm:cxn modelId="{F171A98A-F2D4-4A07-BA6F-90377AC6A595}" type="presOf" srcId="{A8463C5B-B669-4935-AE02-0BAEB2EE5E24}" destId="{C1530EC0-2ED8-454A-9BF8-EE837D320C88}" srcOrd="0" destOrd="0" presId="urn:microsoft.com/office/officeart/2005/8/layout/list1"/>
    <dgm:cxn modelId="{31E70413-F894-4B29-A7E3-3E196F73C8F9}" srcId="{A8463C5B-B669-4935-AE02-0BAEB2EE5E24}" destId="{AB11D940-9A80-4F3E-99B0-CEFB5D90B34A}" srcOrd="2" destOrd="0" parTransId="{DDF99694-EC56-422B-AFC4-B485CD4D118C}" sibTransId="{30C2F451-2BB1-43F9-9562-4ECBF3A65EE1}"/>
    <dgm:cxn modelId="{B9B90E32-A937-41DC-B883-1C6C525B4BD1}" type="presOf" srcId="{4E15C4D0-3632-4C2D-8B16-68DE5C026E9D}" destId="{53AC71FC-F21D-4A3D-AC86-28E940A67300}" srcOrd="1" destOrd="0" presId="urn:microsoft.com/office/officeart/2005/8/layout/list1"/>
    <dgm:cxn modelId="{C569292B-6B94-46FA-BB94-035BA08D3E81}" type="presOf" srcId="{4E15C4D0-3632-4C2D-8B16-68DE5C026E9D}" destId="{C28AEED4-794E-44EC-B0D4-A73D2AC217F4}" srcOrd="0" destOrd="0" presId="urn:microsoft.com/office/officeart/2005/8/layout/list1"/>
    <dgm:cxn modelId="{A6D17A5E-4FCA-4E5D-A2BE-4717D1DB40CC}" type="presOf" srcId="{AB11D940-9A80-4F3E-99B0-CEFB5D90B34A}" destId="{9039C7A9-105D-4912-8242-EC5E69C1F767}" srcOrd="1" destOrd="0" presId="urn:microsoft.com/office/officeart/2005/8/layout/list1"/>
    <dgm:cxn modelId="{21899C8B-E935-4FEF-8911-CC52BF1351A7}" srcId="{A8463C5B-B669-4935-AE02-0BAEB2EE5E24}" destId="{4E15C4D0-3632-4C2D-8B16-68DE5C026E9D}" srcOrd="0" destOrd="0" parTransId="{70069CF7-2415-46A8-AF76-921E193E2022}" sibTransId="{11976709-8830-4A16-BF2B-DD7385E58385}"/>
    <dgm:cxn modelId="{C4397998-049B-42FC-893D-E4D386E4447B}" type="presOf" srcId="{AB11D940-9A80-4F3E-99B0-CEFB5D90B34A}" destId="{BC73FA5D-EDE8-4B0D-9586-468539C92E6C}" srcOrd="0" destOrd="0" presId="urn:microsoft.com/office/officeart/2005/8/layout/list1"/>
    <dgm:cxn modelId="{5AFF4E4B-FFFD-4326-89F7-8A88448054F8}" type="presOf" srcId="{8E1611E5-B48E-4C0A-8B8B-01E611CA5A0F}" destId="{601F45C0-3181-43C3-B385-3C09B57A4CA7}" srcOrd="1" destOrd="0" presId="urn:microsoft.com/office/officeart/2005/8/layout/list1"/>
    <dgm:cxn modelId="{5C735D12-2344-4CE2-B66A-7C5FB84A177E}" type="presOf" srcId="{8E1611E5-B48E-4C0A-8B8B-01E611CA5A0F}" destId="{9A541732-D26F-4B27-A372-B215AEA1DA9F}" srcOrd="0" destOrd="0" presId="urn:microsoft.com/office/officeart/2005/8/layout/list1"/>
    <dgm:cxn modelId="{52674FD0-C48E-40F8-A374-A11C6E5FB7D6}" type="presParOf" srcId="{C1530EC0-2ED8-454A-9BF8-EE837D320C88}" destId="{B08361A0-FC46-41BB-869A-33369DA464B0}" srcOrd="0" destOrd="0" presId="urn:microsoft.com/office/officeart/2005/8/layout/list1"/>
    <dgm:cxn modelId="{44A35E3C-25C4-451E-A42E-0EFAEFF06CB3}" type="presParOf" srcId="{B08361A0-FC46-41BB-869A-33369DA464B0}" destId="{C28AEED4-794E-44EC-B0D4-A73D2AC217F4}" srcOrd="0" destOrd="0" presId="urn:microsoft.com/office/officeart/2005/8/layout/list1"/>
    <dgm:cxn modelId="{30E18FD3-0965-4A12-9D89-FCBD651F15FE}" type="presParOf" srcId="{B08361A0-FC46-41BB-869A-33369DA464B0}" destId="{53AC71FC-F21D-4A3D-AC86-28E940A67300}" srcOrd="1" destOrd="0" presId="urn:microsoft.com/office/officeart/2005/8/layout/list1"/>
    <dgm:cxn modelId="{8B26EA98-9093-4961-9BF2-D532981B7E52}" type="presParOf" srcId="{C1530EC0-2ED8-454A-9BF8-EE837D320C88}" destId="{0C08B899-7EF9-4DB6-BB5A-8B1B91937575}" srcOrd="1" destOrd="0" presId="urn:microsoft.com/office/officeart/2005/8/layout/list1"/>
    <dgm:cxn modelId="{47E9DE1A-6960-40E3-AC1A-A55DB1ABD5B6}" type="presParOf" srcId="{C1530EC0-2ED8-454A-9BF8-EE837D320C88}" destId="{AEE0D249-AFC2-42EC-9B93-57133F51EA6C}" srcOrd="2" destOrd="0" presId="urn:microsoft.com/office/officeart/2005/8/layout/list1"/>
    <dgm:cxn modelId="{1916DB11-15C4-4B24-A285-D71AB98415D0}" type="presParOf" srcId="{C1530EC0-2ED8-454A-9BF8-EE837D320C88}" destId="{C7E6ECBC-706B-41F0-888A-95F489A79E98}" srcOrd="3" destOrd="0" presId="urn:microsoft.com/office/officeart/2005/8/layout/list1"/>
    <dgm:cxn modelId="{EA77A46A-BBF6-4351-A4A9-570CD272808E}" type="presParOf" srcId="{C1530EC0-2ED8-454A-9BF8-EE837D320C88}" destId="{628F08C7-2644-4D39-8B41-92C3248FDE13}" srcOrd="4" destOrd="0" presId="urn:microsoft.com/office/officeart/2005/8/layout/list1"/>
    <dgm:cxn modelId="{039423C6-8FB9-4798-BBCA-6667788C2559}" type="presParOf" srcId="{628F08C7-2644-4D39-8B41-92C3248FDE13}" destId="{9A541732-D26F-4B27-A372-B215AEA1DA9F}" srcOrd="0" destOrd="0" presId="urn:microsoft.com/office/officeart/2005/8/layout/list1"/>
    <dgm:cxn modelId="{F56C35C4-A86C-42CB-9C90-F3017293BF99}" type="presParOf" srcId="{628F08C7-2644-4D39-8B41-92C3248FDE13}" destId="{601F45C0-3181-43C3-B385-3C09B57A4CA7}" srcOrd="1" destOrd="0" presId="urn:microsoft.com/office/officeart/2005/8/layout/list1"/>
    <dgm:cxn modelId="{3B3B9707-9D7B-45EB-97DB-104F3F1E0DF1}" type="presParOf" srcId="{C1530EC0-2ED8-454A-9BF8-EE837D320C88}" destId="{C053D02D-5345-4C7A-9B20-4D5224F3F7B9}" srcOrd="5" destOrd="0" presId="urn:microsoft.com/office/officeart/2005/8/layout/list1"/>
    <dgm:cxn modelId="{D48EA0D2-60B7-4D3A-8C5F-3AC908B94BE3}" type="presParOf" srcId="{C1530EC0-2ED8-454A-9BF8-EE837D320C88}" destId="{ECB0E2F8-4897-4721-B1A5-2FACFB3508CF}" srcOrd="6" destOrd="0" presId="urn:microsoft.com/office/officeart/2005/8/layout/list1"/>
    <dgm:cxn modelId="{A7628863-2E43-47B9-855D-409065487317}" type="presParOf" srcId="{C1530EC0-2ED8-454A-9BF8-EE837D320C88}" destId="{9EEABA7B-BDE7-4756-8E2F-FB74F0956A52}" srcOrd="7" destOrd="0" presId="urn:microsoft.com/office/officeart/2005/8/layout/list1"/>
    <dgm:cxn modelId="{945EE32B-826B-4702-AEA7-E8B542649D6A}" type="presParOf" srcId="{C1530EC0-2ED8-454A-9BF8-EE837D320C88}" destId="{BABF9D9F-6994-4F48-BE20-B34FAF5B08D9}" srcOrd="8" destOrd="0" presId="urn:microsoft.com/office/officeart/2005/8/layout/list1"/>
    <dgm:cxn modelId="{925A234F-B861-4009-87DE-F444CAA824A2}" type="presParOf" srcId="{BABF9D9F-6994-4F48-BE20-B34FAF5B08D9}" destId="{BC73FA5D-EDE8-4B0D-9586-468539C92E6C}" srcOrd="0" destOrd="0" presId="urn:microsoft.com/office/officeart/2005/8/layout/list1"/>
    <dgm:cxn modelId="{B9FF8819-BE89-482F-B036-C8BD344B5E87}" type="presParOf" srcId="{BABF9D9F-6994-4F48-BE20-B34FAF5B08D9}" destId="{9039C7A9-105D-4912-8242-EC5E69C1F767}" srcOrd="1" destOrd="0" presId="urn:microsoft.com/office/officeart/2005/8/layout/list1"/>
    <dgm:cxn modelId="{4FF0BF5F-49B0-4BD4-8FF4-B013EDDABA92}" type="presParOf" srcId="{C1530EC0-2ED8-454A-9BF8-EE837D320C88}" destId="{4B678295-393F-4860-BFC0-95938349CE04}" srcOrd="9" destOrd="0" presId="urn:microsoft.com/office/officeart/2005/8/layout/list1"/>
    <dgm:cxn modelId="{606EDC4E-97C6-4A90-AAC8-A41BF0694D95}" type="presParOf" srcId="{C1530EC0-2ED8-454A-9BF8-EE837D320C88}" destId="{50F89DF9-A805-4E38-A476-48FBAA90FFF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EE0D249-AFC2-42EC-9B93-57133F51EA6C}">
      <dsp:nvSpPr>
        <dsp:cNvPr id="0" name=""/>
        <dsp:cNvSpPr/>
      </dsp:nvSpPr>
      <dsp:spPr>
        <a:xfrm>
          <a:off x="0" y="464019"/>
          <a:ext cx="609600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AC71FC-F21D-4A3D-AC86-28E940A67300}">
      <dsp:nvSpPr>
        <dsp:cNvPr id="0" name=""/>
        <dsp:cNvSpPr/>
      </dsp:nvSpPr>
      <dsp:spPr>
        <a:xfrm>
          <a:off x="290214" y="6459"/>
          <a:ext cx="5804291" cy="915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В сфере личностного развития</a:t>
          </a:r>
          <a:endParaRPr lang="ru-RU" sz="28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90214" y="6459"/>
        <a:ext cx="5804291" cy="915120"/>
      </dsp:txXfrm>
    </dsp:sp>
    <dsp:sp modelId="{ECB0E2F8-4897-4721-B1A5-2FACFB3508CF}">
      <dsp:nvSpPr>
        <dsp:cNvPr id="0" name=""/>
        <dsp:cNvSpPr/>
      </dsp:nvSpPr>
      <dsp:spPr>
        <a:xfrm>
          <a:off x="0" y="1870179"/>
          <a:ext cx="609600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1F45C0-3181-43C3-B385-3C09B57A4CA7}">
      <dsp:nvSpPr>
        <dsp:cNvPr id="0" name=""/>
        <dsp:cNvSpPr/>
      </dsp:nvSpPr>
      <dsp:spPr>
        <a:xfrm>
          <a:off x="290214" y="1412619"/>
          <a:ext cx="5804291" cy="915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В сфере общественных отношений</a:t>
          </a:r>
          <a:endParaRPr lang="ru-RU" sz="28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90214" y="1412619"/>
        <a:ext cx="5804291" cy="915120"/>
      </dsp:txXfrm>
    </dsp:sp>
    <dsp:sp modelId="{50F89DF9-A805-4E38-A476-48FBAA90FFFC}">
      <dsp:nvSpPr>
        <dsp:cNvPr id="0" name=""/>
        <dsp:cNvSpPr/>
      </dsp:nvSpPr>
      <dsp:spPr>
        <a:xfrm>
          <a:off x="0" y="3276340"/>
          <a:ext cx="609600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39C7A9-105D-4912-8242-EC5E69C1F767}">
      <dsp:nvSpPr>
        <dsp:cNvPr id="0" name=""/>
        <dsp:cNvSpPr/>
      </dsp:nvSpPr>
      <dsp:spPr>
        <a:xfrm>
          <a:off x="290214" y="2818780"/>
          <a:ext cx="5804291" cy="915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В сфере государственных отношений</a:t>
          </a:r>
          <a:endParaRPr lang="ru-RU" sz="28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90214" y="2818780"/>
        <a:ext cx="5804291" cy="9151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99D66D-6582-4CFF-8682-D348B6F2C42D}" type="datetimeFigureOut">
              <a:rPr lang="ru-RU" smtClean="0"/>
              <a:pPr/>
              <a:t>28.03.2017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388F22-DC68-4CB4-AA06-0C07F26AE11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549748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545B3-F613-4CF5-A860-8DA5485C2A7F}" type="datetimeFigureOut">
              <a:rPr lang="ru-RU" smtClean="0"/>
              <a:pPr/>
              <a:t>28.03.2017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AC8D9-B578-4FA5-968D-AC233D9FB9E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545B3-F613-4CF5-A860-8DA5485C2A7F}" type="datetimeFigureOut">
              <a:rPr lang="ru-RU" smtClean="0"/>
              <a:pPr/>
              <a:t>28.03.2017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AC8D9-B578-4FA5-968D-AC233D9FB9E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545B3-F613-4CF5-A860-8DA5485C2A7F}" type="datetimeFigureOut">
              <a:rPr lang="ru-RU" smtClean="0"/>
              <a:pPr/>
              <a:t>28.03.2017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AC8D9-B578-4FA5-968D-AC233D9FB9E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545B3-F613-4CF5-A860-8DA5485C2A7F}" type="datetimeFigureOut">
              <a:rPr lang="ru-RU" smtClean="0"/>
              <a:pPr/>
              <a:t>28.03.2017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AC8D9-B578-4FA5-968D-AC233D9FB9E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545B3-F613-4CF5-A860-8DA5485C2A7F}" type="datetimeFigureOut">
              <a:rPr lang="ru-RU" smtClean="0"/>
              <a:pPr/>
              <a:t>28.03.2017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AC8D9-B578-4FA5-968D-AC233D9FB9E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545B3-F613-4CF5-A860-8DA5485C2A7F}" type="datetimeFigureOut">
              <a:rPr lang="ru-RU" smtClean="0"/>
              <a:pPr/>
              <a:t>28.03.2017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AC8D9-B578-4FA5-968D-AC233D9FB9E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545B3-F613-4CF5-A860-8DA5485C2A7F}" type="datetimeFigureOut">
              <a:rPr lang="ru-RU" smtClean="0"/>
              <a:pPr/>
              <a:t>28.03.2017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AC8D9-B578-4FA5-968D-AC233D9FB9E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545B3-F613-4CF5-A860-8DA5485C2A7F}" type="datetimeFigureOut">
              <a:rPr lang="ru-RU" smtClean="0"/>
              <a:pPr/>
              <a:t>28.03.2017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AC8D9-B578-4FA5-968D-AC233D9FB9E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545B3-F613-4CF5-A860-8DA5485C2A7F}" type="datetimeFigureOut">
              <a:rPr lang="ru-RU" smtClean="0"/>
              <a:pPr/>
              <a:t>28.03.2017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AC8D9-B578-4FA5-968D-AC233D9FB9E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545B3-F613-4CF5-A860-8DA5485C2A7F}" type="datetimeFigureOut">
              <a:rPr lang="ru-RU" smtClean="0"/>
              <a:pPr/>
              <a:t>28.03.2017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AC8D9-B578-4FA5-968D-AC233D9FB9E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545B3-F613-4CF5-A860-8DA5485C2A7F}" type="datetimeFigureOut">
              <a:rPr lang="ru-RU" smtClean="0"/>
              <a:pPr/>
              <a:t>28.03.2017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AC8D9-B578-4FA5-968D-AC233D9FB9E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545B3-F613-4CF5-A860-8DA5485C2A7F}" type="datetimeFigureOut">
              <a:rPr lang="ru-RU" smtClean="0"/>
              <a:pPr/>
              <a:t>28.03.2017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AC8D9-B578-4FA5-968D-AC233D9FB9E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6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8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3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7" Type="http://schemas.openxmlformats.org/officeDocument/2006/relationships/image" Target="../media/image89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jpeg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124744"/>
            <a:ext cx="6624736" cy="2448271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Роль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классного руководителя 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формировании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духовно-нравственных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ценностей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обучающихся через внеурочную занятость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71600" y="1886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619672" y="116632"/>
            <a:ext cx="6593280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Муниципальное бюджетное общеобразовательное учреждение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средняя общеобразовательная школа № 5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83968" y="4365104"/>
            <a:ext cx="4536504" cy="9233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классный руководитель: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С.Р. Судакова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55976" y="6237312"/>
            <a:ext cx="1576970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ru-RU" smtClean="0">
                <a:latin typeface="Times New Roman" pitchFamily="18" charset="0"/>
                <a:cs typeface="Times New Roman" pitchFamily="18" charset="0"/>
              </a:rPr>
              <a:t>Светлый-2017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F:\2016-2017\Новая папка\выступление\9е классы СОШ 5 Светлый\IMG_904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07504" y="4077072"/>
            <a:ext cx="3997929" cy="2537748"/>
          </a:xfrm>
          <a:prstGeom prst="rect">
            <a:avLst/>
          </a:prstGeom>
          <a:noFill/>
        </p:spPr>
      </p:pic>
      <p:pic>
        <p:nvPicPr>
          <p:cNvPr id="1027" name="Picture 3" descr="F:\2016-2017\Новая папка\выступление\9е классы СОШ 5 Светлый\IMG_229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7092280" y="1052736"/>
            <a:ext cx="1360917" cy="16743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95936" y="548680"/>
            <a:ext cx="4618856" cy="452596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Учитель в роли начальника над детьми - самый большой идиотизм, какой может быть в школе. Не друг, не наставник, а начальник...</a:t>
            </a:r>
          </a:p>
          <a:p>
            <a:pPr algn="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Ролан Быков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://s40.radikal.ru/i090/1211/6a/b7ad309619ee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9512" y="1052736"/>
            <a:ext cx="3716541" cy="2880320"/>
          </a:xfrm>
          <a:prstGeom prst="rect">
            <a:avLst/>
          </a:prstGeom>
          <a:noFill/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251520" y="4426078"/>
            <a:ext cx="3672408" cy="120032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Советский и российский актёр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театра и кино,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театральный режиссёр,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кинорежиссёр, сценарист, педагог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23528" y="0"/>
            <a:ext cx="8820472" cy="6858000"/>
          </a:xfrm>
        </p:spPr>
        <p:txBody>
          <a:bodyPr>
            <a:normAutofit/>
          </a:bodyPr>
          <a:lstStyle/>
          <a:p>
            <a:pPr eaLnBrk="1" hangingPunct="1">
              <a:buFont typeface="Wingdings 2" pitchFamily="18" charset="2"/>
              <a:buNone/>
              <a:defRPr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Сколько написано в мире статей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 сколько прочитано лекций умных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О том, как воспитывать нам детей,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 Пытливых  и добрых,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          смешных  и шумных.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r" eaLnBrk="1" hangingPunct="1">
              <a:buFont typeface="Wingdings 2" pitchFamily="18" charset="2"/>
              <a:buNone/>
              <a:defRPr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«Воспитать человека»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Эдуард Асадов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Светлана\Desktop\Новая папка\выступление\9е классы СОШ 5 Светлый\IMG_874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9512" y="2924944"/>
            <a:ext cx="4633560" cy="28803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 rot="384643">
            <a:off x="6492402" y="-23874"/>
            <a:ext cx="2771800" cy="230832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Профессия от Бога,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 зарплата от директора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(или от правительства)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Народная мудрость</a:t>
            </a:r>
          </a:p>
        </p:txBody>
      </p:sp>
      <p:sp>
        <p:nvSpPr>
          <p:cNvPr id="5" name="TextBox 4"/>
          <p:cNvSpPr txBox="1"/>
          <p:nvPr/>
        </p:nvSpPr>
        <p:spPr>
          <a:xfrm rot="20758955">
            <a:off x="-57638" y="295924"/>
            <a:ext cx="2681838" cy="193899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Школа учит жизни, которой 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этой жизни не существует. </a:t>
            </a:r>
          </a:p>
          <a:p>
            <a:pPr algn="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Из дневников воспитанников</a:t>
            </a:r>
          </a:p>
        </p:txBody>
      </p:sp>
      <p:pic>
        <p:nvPicPr>
          <p:cNvPr id="1026" name="Picture 2" descr="C:\Users\Светлана\Desktop\Новая папка\выступление\9е классы СОШ 5 Светлый\IMG_223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267744" y="3645024"/>
            <a:ext cx="5132206" cy="302433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 rot="477834">
            <a:off x="6564819" y="2958112"/>
            <a:ext cx="2843572" cy="181588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Школа превращает бриллианты в камни. </a:t>
            </a:r>
          </a:p>
          <a:p>
            <a:pPr algn="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Из дневников воспитанников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99792" y="476672"/>
            <a:ext cx="3744416" cy="26776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Человек может раскрыться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только в творчестве.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Ибо он создан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 подобию творца.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 главное, что он должен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сотворить, - это семья.</a:t>
            </a:r>
            <a:r>
              <a:rPr lang="ru-RU" sz="2400" b="1" dirty="0" smtClean="0"/>
              <a:t> </a:t>
            </a:r>
          </a:p>
          <a:p>
            <a:pPr algn="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(Библия. Быт. 1, 26; 2,7)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 rot="21244724">
            <a:off x="-72761" y="2996489"/>
            <a:ext cx="2898882" cy="223922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Одна профессия 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от Бога – учитель, 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остальные – от учителя.</a:t>
            </a:r>
          </a:p>
          <a:p>
            <a:pPr algn="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Народная мудрость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79912" y="188640"/>
            <a:ext cx="5194920" cy="5649491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Целью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школы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всегда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должно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быть воспитание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гармоничной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личности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а не узкого специалиста.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Учитель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должен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помнить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что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встречаясь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даже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очень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одарённым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учеником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готовит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математика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прежде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всего, всесторонне развитую личность, и эту работу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выполняет в тесном единстве с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учителями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других дисциплин.</a:t>
            </a:r>
          </a:p>
          <a:p>
            <a:pPr algn="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Альберт Эйнштейн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www.faradayschools.com/wp-content/uploads/Einstein1921_by_F_Schmutzer_2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39552" y="188640"/>
            <a:ext cx="3024336" cy="3774025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07504" y="3995678"/>
            <a:ext cx="3816424" cy="286232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Альбе́рт</a:t>
            </a:r>
            <a:r>
              <a:rPr kumimoji="0" lang="ru-RU" sz="18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1800" b="1" i="0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Эйнште́йн</a:t>
            </a:r>
            <a:r>
              <a:rPr kumimoji="0" lang="ru-RU" sz="18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de-DE" sz="18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— физик-теоретик, </a:t>
            </a:r>
            <a:r>
              <a:rPr kumimoji="0" lang="de-DE" sz="1800" b="0" i="0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один</a:t>
            </a:r>
            <a:r>
              <a:rPr kumimoji="0" lang="de-DE" sz="18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de-DE" sz="1800" b="0" i="0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из</a:t>
            </a:r>
            <a:r>
              <a:rPr kumimoji="0" lang="de-DE" sz="18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de-DE" sz="1800" b="0" i="0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основателей</a:t>
            </a:r>
            <a:r>
              <a:rPr kumimoji="0" lang="de-DE" sz="18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de-DE" sz="1800" b="0" i="0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современной</a:t>
            </a:r>
            <a:r>
              <a:rPr kumimoji="0" lang="ru-RU" sz="18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теоретической</a:t>
            </a:r>
            <a:r>
              <a:rPr kumimoji="0" lang="ru-RU" sz="1800" b="0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физики</a:t>
            </a:r>
            <a:r>
              <a:rPr kumimoji="0" lang="de-DE" sz="18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de-DE" sz="1800" b="0" i="0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лауреат</a:t>
            </a:r>
            <a:r>
              <a:rPr kumimoji="0" lang="de-DE" sz="18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Нобелевской </a:t>
            </a:r>
            <a:r>
              <a:rPr kumimoji="0" lang="de-DE" sz="1800" b="0" i="0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премии</a:t>
            </a:r>
            <a:r>
              <a:rPr kumimoji="0" lang="de-DE" sz="18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endParaRPr kumimoji="0" lang="ru-RU" sz="18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800" b="0" i="0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по</a:t>
            </a:r>
            <a:r>
              <a:rPr kumimoji="0" lang="de-DE" sz="18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de-DE" sz="1800" b="0" i="0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физике</a:t>
            </a:r>
            <a:r>
              <a:rPr kumimoji="0" lang="de-DE" sz="18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1921 </a:t>
            </a:r>
            <a:r>
              <a:rPr kumimoji="0" lang="de-DE" sz="1800" b="0" i="0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года</a:t>
            </a:r>
            <a:r>
              <a:rPr kumimoji="0" lang="de-DE" sz="18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de-DE" sz="1800" b="0" i="0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общественный</a:t>
            </a:r>
            <a:r>
              <a:rPr kumimoji="0" lang="de-DE" sz="18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деятель-гуманист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ru-RU" sz="1800" b="0" i="0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</a:t>
            </a:r>
            <a:r>
              <a:rPr kumimoji="0" lang="de-DE" sz="18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очётный доктор около 20 ведущих университетов мира, член многих Академий наук,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de-DE" sz="18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 том числе иностранный почётный член АН СССР (1926).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59832" y="0"/>
            <a:ext cx="6084168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Один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директор школы посылал это письмо каждому учителю, которого брал на работу: "Уважаемый учитель! Я пережил концлагерь, мои глаза видели то, чего не должен видеть ни один человек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учёные-инженеры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строят газовые камеры;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квалифицированные врачи отравляют детей;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обученные медсёстры убивают младенцев;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выпускники высших учебных заведений расстреливают и сжигают детей и женщин... Поэтому я не доверяю образованности. Я прошу вас: помогайте ученикам стать людьми. Ваши усилия никогда не должны привести к появлению учёных чудовищ, тренированных психопатов, образованных Эйхманов. Чтение, письмо, арифметика важны только тогда, когда помогают нашим детям стать более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ЧЕЛОВЕЧНЫМИ".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Евгений Ямбург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6" name="Picture 2" descr="http://www.rusrep.ru/images/texts/1670/167045_10.jpe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51520" y="72008"/>
            <a:ext cx="2592288" cy="399212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4180344"/>
            <a:ext cx="2987824" cy="26776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Евгений Александрович Ямбург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 педагог и общественный деятель. Заслуженный учитель РФ, доктор педагогических наук, член-корреспондент РАО, директор Центра образования № 109 (Москва), больше известного как «Школа Ямбурга». Автор книг «Эта скучная наука управления», «Школа для всех», «Педагогический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декамерон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». Разработчик и автор адаптивной модели школы.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AutoShape 4"/>
          <p:cNvSpPr>
            <a:spLocks noChangeArrowheads="1"/>
          </p:cNvSpPr>
          <p:nvPr/>
        </p:nvSpPr>
        <p:spPr bwMode="auto">
          <a:xfrm>
            <a:off x="539552" y="0"/>
            <a:ext cx="8280920" cy="980728"/>
          </a:xfrm>
          <a:prstGeom prst="plaque">
            <a:avLst>
              <a:gd name="adj" fmla="val 16667"/>
            </a:avLst>
          </a:prstGeom>
          <a:solidFill>
            <a:srgbClr val="808000">
              <a:alpha val="41176"/>
            </a:srgbClr>
          </a:solidFill>
          <a:ln w="31750">
            <a:solidFill>
              <a:srgbClr val="808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899592" y="0"/>
            <a:ext cx="7920930" cy="1008410"/>
          </a:xfrm>
        </p:spPr>
        <p:txBody>
          <a:bodyPr anchorCtr="0">
            <a:normAutofit/>
          </a:bodyPr>
          <a:lstStyle/>
          <a:p>
            <a:pPr eaLnBrk="1" hangingPunct="1">
              <a:defRPr/>
            </a:pPr>
            <a:r>
              <a:rPr lang="ru-RU" sz="32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Национальный воспитательный идеал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0" y="980728"/>
            <a:ext cx="9144000" cy="5877272"/>
          </a:xfrm>
        </p:spPr>
        <p:txBody>
          <a:bodyPr>
            <a:noAutofit/>
          </a:bodyPr>
          <a:lstStyle/>
          <a:p>
            <a:pPr marL="514350" indent="-514350">
              <a:buSzPct val="140000"/>
              <a:defRPr/>
            </a:pPr>
            <a:r>
              <a:rPr lang="ru-RU" sz="2400" b="1" u="sng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Средние века</a:t>
            </a:r>
            <a:r>
              <a:rPr lang="ru-RU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514350" indent="-514350">
              <a:buSzPct val="140000"/>
              <a:buNone/>
              <a:defRPr/>
            </a:pPr>
            <a:r>
              <a:rPr lang="ru-RU" sz="24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sz="2400" dirty="0" smtClean="0">
                <a:solidFill>
                  <a:srgbClr val="3A2900"/>
                </a:solidFill>
                <a:latin typeface="Times New Roman" pitchFamily="18" charset="0"/>
                <a:cs typeface="Times New Roman" pitchFamily="18" charset="0"/>
              </a:rPr>
              <a:t>защитник православия и Святой Руси.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	          </a:t>
            </a:r>
          </a:p>
          <a:p>
            <a:pPr>
              <a:buSzPct val="140000"/>
              <a:defRPr/>
            </a:pPr>
            <a:r>
              <a:rPr lang="en-US" sz="2400" b="1" u="sng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XVIII </a:t>
            </a:r>
            <a:r>
              <a:rPr lang="ru-RU" sz="2400" b="1" u="sng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век</a:t>
            </a:r>
            <a:r>
              <a:rPr lang="ru-RU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:	</a:t>
            </a:r>
            <a:endParaRPr lang="ru-RU" sz="2400" b="1" u="sng" dirty="0" smtClean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SzPct val="140000"/>
              <a:buFont typeface="Wingdings" pitchFamily="2" charset="2"/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                     </a:t>
            </a:r>
            <a:r>
              <a:rPr lang="ru-RU" sz="2400" dirty="0" smtClean="0">
                <a:solidFill>
                  <a:srgbClr val="3A2900"/>
                </a:solidFill>
                <a:latin typeface="Times New Roman" pitchFamily="18" charset="0"/>
                <a:cs typeface="Times New Roman" pitchFamily="18" charset="0"/>
              </a:rPr>
              <a:t>человек государственный, слуга царю и Отечеству. </a:t>
            </a:r>
          </a:p>
          <a:p>
            <a:pPr>
              <a:buSzPct val="140000"/>
              <a:defRPr/>
            </a:pPr>
            <a:r>
              <a:rPr lang="ru-RU" sz="2400" b="1" u="sng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Советский период</a:t>
            </a:r>
            <a:r>
              <a:rPr lang="ru-RU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buSzPct val="140000"/>
              <a:buFont typeface="Wingdings" pitchFamily="2" charset="2"/>
              <a:buNone/>
              <a:defRPr/>
            </a:pPr>
            <a:r>
              <a:rPr lang="ru-RU" sz="2400" dirty="0" smtClean="0">
                <a:solidFill>
                  <a:srgbClr val="3A2900"/>
                </a:solidFill>
                <a:latin typeface="Times New Roman" pitchFamily="18" charset="0"/>
                <a:cs typeface="Times New Roman" pitchFamily="18" charset="0"/>
              </a:rPr>
              <a:t>                                   всесторонне развитая личность, </a:t>
            </a:r>
          </a:p>
          <a:p>
            <a:pPr eaLnBrk="1" hangingPunct="1">
              <a:buSzPct val="140000"/>
              <a:buFont typeface="Wingdings" pitchFamily="2" charset="2"/>
              <a:buNone/>
              <a:defRPr/>
            </a:pPr>
            <a:r>
              <a:rPr lang="ru-RU" sz="2400" dirty="0" smtClean="0">
                <a:solidFill>
                  <a:srgbClr val="3A2900"/>
                </a:solidFill>
                <a:latin typeface="Times New Roman" pitchFamily="18" charset="0"/>
                <a:cs typeface="Times New Roman" pitchFamily="18" charset="0"/>
              </a:rPr>
              <a:t>		                                             подчиняющая свою жизнь 	</a:t>
            </a:r>
            <a:r>
              <a:rPr lang="ru-RU" sz="2400" b="1" dirty="0" smtClean="0">
                <a:solidFill>
                  <a:srgbClr val="3A2900"/>
                </a:solidFill>
                <a:latin typeface="Times New Roman" pitchFamily="18" charset="0"/>
                <a:cs typeface="Times New Roman" pitchFamily="18" charset="0"/>
              </a:rPr>
              <a:t>						             </a:t>
            </a:r>
            <a:r>
              <a:rPr lang="ru-RU" sz="2400" dirty="0" smtClean="0">
                <a:solidFill>
                  <a:srgbClr val="3A2900"/>
                </a:solidFill>
                <a:latin typeface="Times New Roman" pitchFamily="18" charset="0"/>
                <a:cs typeface="Times New Roman" pitchFamily="18" charset="0"/>
              </a:rPr>
              <a:t>партии и народу.</a:t>
            </a:r>
            <a:endParaRPr lang="ru-RU" sz="2400" b="1" u="sng" dirty="0" smtClean="0">
              <a:solidFill>
                <a:srgbClr val="3A29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SzPct val="140000"/>
              <a:defRPr/>
            </a:pPr>
            <a:r>
              <a:rPr lang="ru-RU" sz="2400" b="1" u="sng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Современность</a:t>
            </a:r>
            <a:r>
              <a:rPr lang="ru-RU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400" b="1" u="sng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buSzPct val="140000"/>
              <a:buFont typeface="Wingdings" pitchFamily="2" charset="2"/>
              <a:buNone/>
              <a:defRPr/>
            </a:pPr>
            <a:r>
              <a:rPr lang="ru-RU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400" dirty="0" smtClean="0">
                <a:solidFill>
                  <a:srgbClr val="3A2900"/>
                </a:solidFill>
                <a:latin typeface="Times New Roman" pitchFamily="18" charset="0"/>
                <a:cs typeface="Times New Roman" pitchFamily="18" charset="0"/>
              </a:rPr>
              <a:t>высоконравственный, творческий, компетентный гражданин, принимающий судьбу Отечества как свою личную, осознающий ответственность за настоящее и будущее своей страны, 	                    укоренённый в духовных и культурных традициях многонационального народа Российской Федерации.</a:t>
            </a:r>
            <a:endParaRPr lang="en-US" sz="2400" dirty="0" smtClean="0">
              <a:solidFill>
                <a:srgbClr val="3A29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  <p:bldP spid="5122" grpId="0"/>
      <p:bldP spid="512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AutoShape 4"/>
          <p:cNvSpPr>
            <a:spLocks noChangeArrowheads="1"/>
          </p:cNvSpPr>
          <p:nvPr/>
        </p:nvSpPr>
        <p:spPr bwMode="auto">
          <a:xfrm>
            <a:off x="323528" y="0"/>
            <a:ext cx="8642350" cy="1295400"/>
          </a:xfrm>
          <a:prstGeom prst="plaque">
            <a:avLst>
              <a:gd name="adj" fmla="val 16667"/>
            </a:avLst>
          </a:prstGeom>
          <a:solidFill>
            <a:srgbClr val="0099CC">
              <a:alpha val="34901"/>
            </a:srgbClr>
          </a:solidFill>
          <a:ln w="31750">
            <a:solidFill>
              <a:srgbClr val="3333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charset="0"/>
            </a:endParaRP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528" y="0"/>
            <a:ext cx="8713788" cy="1143000"/>
          </a:xfrm>
        </p:spPr>
        <p:txBody>
          <a:bodyPr anchorCtr="0">
            <a:normAutofit/>
          </a:bodyPr>
          <a:lstStyle/>
          <a:p>
            <a:pPr eaLnBrk="1" hangingPunct="1">
              <a:defRPr/>
            </a:pPr>
            <a:r>
              <a:rPr lang="ru-RU" sz="32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Актуальность проблемы </a:t>
            </a:r>
            <a:br>
              <a:rPr lang="ru-RU" sz="32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духовно-нравственного воспитания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0" y="1412775"/>
            <a:ext cx="8964613" cy="5445225"/>
          </a:xfrm>
        </p:spPr>
        <p:txBody>
          <a:bodyPr>
            <a:noAutofit/>
          </a:bodyPr>
          <a:lstStyle/>
          <a:p>
            <a:pPr marL="457200" indent="-457200" eaLnBrk="1" hangingPunct="1">
              <a:buSzPct val="130000"/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Общество нуждается в подготовке широко образованных, высоко нравственных людей, обладающих не только знаниями, но и прекрасными чертами личности.</a:t>
            </a:r>
          </a:p>
          <a:p>
            <a:pPr marL="457200" indent="-457200" eaLnBrk="1" hangingPunct="1">
              <a:buSzPct val="130000"/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современном мире ребёнок развивается, окружённый множеством разнообразных источников сильного воздействия на него как позитивного, так и негативного характера на ещё только формирующуюся сферу нравственности.</a:t>
            </a:r>
          </a:p>
          <a:p>
            <a:pPr marL="457200" indent="-457200" eaLnBrk="1" hangingPunct="1">
              <a:buSzPct val="130000"/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Само по себе образование не гарантирует высокого уровня нравственной воспитанности. </a:t>
            </a:r>
          </a:p>
          <a:p>
            <a:pPr marL="457200" indent="-457200" eaLnBrk="1" hangingPunct="1">
              <a:buSzPct val="130000"/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Нравственные знания информируют ребёнка о нормах поведения в современном обществе, дают представления о последствиях нарушения этих норм или последствиях данного поступка для окружающих людей.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220072" y="6211669"/>
            <a:ext cx="3923928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Из Закона Российской Федерации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“Об образовании”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nimBg="1"/>
      <p:bldP spid="9218" grpId="0"/>
      <p:bldP spid="921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39552" y="0"/>
            <a:ext cx="8229601" cy="57606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100" b="1" kern="1200" dirty="0">
                <a:ln w="6350">
                  <a:noFill/>
                </a:ln>
                <a:solidFill>
                  <a:srgbClr val="C000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Базовые национальные ценности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620688"/>
            <a:ext cx="9144000" cy="6237312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95000"/>
              </a:lnSpc>
              <a:spcAft>
                <a:spcPts val="600"/>
              </a:spcAft>
              <a:buFont typeface="Wingdings" pitchFamily="2" charset="2"/>
              <a:buNone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Патриотизм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любовь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России. Любовь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 своему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народу. Любовь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 своей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«малой Родине». Служение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Отечеству.</a:t>
            </a:r>
            <a:endParaRPr lang="ru-RU" sz="2800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just" eaLnBrk="1" hangingPunct="1">
              <a:lnSpc>
                <a:spcPct val="95000"/>
              </a:lnSpc>
              <a:spcAft>
                <a:spcPts val="600"/>
              </a:spcAft>
              <a:buFont typeface="Wingdings" pitchFamily="2" charset="2"/>
              <a:buNone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8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Социальная солидарность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свобода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личная 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национальная. Доверие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людям. Справедливость. Милосердие. Доброта. Честь. Честность. Достоинство.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95000"/>
              </a:lnSpc>
              <a:spcAft>
                <a:spcPts val="600"/>
              </a:spcAft>
              <a:buFont typeface="Wingdings" pitchFamily="2" charset="2"/>
              <a:buNone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Гражданственность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правовое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государство. Гражданское общество. Долг перед Отечеством, старшими поколениями, семьей. Закон и правопорядок. Свобода совести и вероисповедания.</a:t>
            </a:r>
          </a:p>
          <a:p>
            <a:pPr algn="just" eaLnBrk="1" hangingPunct="1">
              <a:lnSpc>
                <a:spcPct val="95000"/>
              </a:lnSpc>
              <a:spcAft>
                <a:spcPts val="600"/>
              </a:spcAft>
              <a:buFont typeface="Wingdings" pitchFamily="2" charset="2"/>
              <a:buNone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28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Семья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любовь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 верность. Здоровье. Достаток. Почитание родителей. Забота о старших и младших. Продолжение рода.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67544" y="0"/>
            <a:ext cx="8229600" cy="62068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100" b="1" kern="1200" dirty="0">
                <a:ln w="6350">
                  <a:noFill/>
                </a:ln>
                <a:solidFill>
                  <a:srgbClr val="C000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Базовые национальные ценности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620688"/>
            <a:ext cx="9144000" cy="6237312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95000"/>
              </a:lnSpc>
              <a:spcAft>
                <a:spcPts val="600"/>
              </a:spcAft>
              <a:buFont typeface="Wingdings" pitchFamily="2" charset="2"/>
              <a:buNone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ru-RU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Труд и творчество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творчество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и созидание.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Целеустремленность 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настойчивость. Трудолюбие.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Бережливость.</a:t>
            </a:r>
            <a:endParaRPr lang="ru-RU" sz="2800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just" eaLnBrk="1" hangingPunct="1">
              <a:lnSpc>
                <a:spcPct val="95000"/>
              </a:lnSpc>
              <a:spcAft>
                <a:spcPts val="600"/>
              </a:spcAft>
              <a:buFont typeface="Wingdings" pitchFamily="2" charset="2"/>
              <a:buNone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ru-RU" sz="28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Наука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познание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Истина. Научная картина мира. Экологическое сознание.</a:t>
            </a:r>
          </a:p>
          <a:p>
            <a:pPr algn="just" eaLnBrk="1" hangingPunct="1">
              <a:lnSpc>
                <a:spcPct val="95000"/>
              </a:lnSpc>
              <a:spcAft>
                <a:spcPts val="600"/>
              </a:spcAft>
              <a:buFont typeface="Wingdings" pitchFamily="2" charset="2"/>
              <a:buNone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ru-RU" sz="28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Искусство и литература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красота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Гармония.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Духовный мир человека. Нравственный выбор. Смысл жизни.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Эстетическое развитие.</a:t>
            </a:r>
          </a:p>
          <a:p>
            <a:pPr algn="just" eaLnBrk="1" hangingPunct="1">
              <a:lnSpc>
                <a:spcPct val="95000"/>
              </a:lnSpc>
              <a:spcAft>
                <a:spcPts val="600"/>
              </a:spcAft>
              <a:buFont typeface="Wingdings" pitchFamily="2" charset="2"/>
              <a:buNone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ru-RU" sz="28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Природа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жизнь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Родная земля. Заповедная природа. Планета Земля.</a:t>
            </a:r>
          </a:p>
          <a:p>
            <a:pPr algn="just" eaLnBrk="1" hangingPunct="1">
              <a:lnSpc>
                <a:spcPct val="95000"/>
              </a:lnSpc>
              <a:spcAft>
                <a:spcPts val="600"/>
              </a:spcAft>
              <a:buFont typeface="Wingdings" pitchFamily="2" charset="2"/>
              <a:buNone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Человечество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мир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во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всём мире.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Многообразие культур 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народов.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Прогресс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человечества.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Международное сотрудничество.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 eaLnBrk="1" hangingPunct="1">
              <a:buClr>
                <a:srgbClr val="CCFFCC"/>
              </a:buClr>
              <a:buSzPct val="130000"/>
              <a:buFont typeface="Wingdings" pitchFamily="2" charset="2"/>
              <a:buNone/>
              <a:defRPr/>
            </a:pPr>
            <a:r>
              <a:rPr lang="ru-RU" sz="28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</a:p>
          <a:p>
            <a:pPr marL="0" indent="0" eaLnBrk="1" hangingPunct="1">
              <a:buClr>
                <a:srgbClr val="CCFFCC"/>
              </a:buClr>
              <a:buSzPct val="130000"/>
              <a:buFont typeface="Wingdings" pitchFamily="2" charset="2"/>
              <a:buNone/>
              <a:defRPr/>
            </a:pPr>
            <a:r>
              <a:rPr lang="ru-RU" sz="28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Воспитание, социально-педагогическая поддержка становления и развития высоконравственного, ответственного, творческого, инициативного, компетентного гражданина России.</a:t>
            </a:r>
          </a:p>
          <a:p>
            <a:pPr marL="0" indent="0" eaLnBrk="1" hangingPunct="1">
              <a:buClr>
                <a:srgbClr val="CCFFCC"/>
              </a:buClr>
              <a:buSzPct val="130000"/>
              <a:buFont typeface="Wingdings" pitchFamily="2" charset="2"/>
              <a:buNone/>
              <a:defRPr/>
            </a:pPr>
            <a:endParaRPr lang="ru-RU" sz="2000" dirty="0" smtClean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Clr>
                <a:srgbClr val="CCFFCC"/>
              </a:buClr>
              <a:buSzPct val="130000"/>
              <a:buFont typeface="Wingdings" pitchFamily="2" charset="2"/>
              <a:buNone/>
              <a:defRPr/>
            </a:pPr>
            <a:r>
              <a:rPr lang="ru-RU" sz="28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</a:p>
          <a:p>
            <a:pPr marL="0" indent="0" eaLnBrk="1" hangingPunct="1">
              <a:buClr>
                <a:srgbClr val="CCFFCC"/>
              </a:buClr>
              <a:buSzPct val="130000"/>
              <a:buFont typeface="Wingdings" pitchFamily="2" charset="2"/>
              <a:buNone/>
              <a:defRPr/>
            </a:pPr>
            <a:endParaRPr lang="ru-RU" sz="2400" b="1" dirty="0" smtClean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2071670" y="2428868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2"/>
          <p:cNvSpPr>
            <a:spLocks noChangeArrowheads="1"/>
          </p:cNvSpPr>
          <p:nvPr/>
        </p:nvSpPr>
        <p:spPr bwMode="auto">
          <a:xfrm>
            <a:off x="357188" y="5551488"/>
            <a:ext cx="7358062" cy="12001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2400" b="1">
                <a:latin typeface="Times" pitchFamily="18" charset="0"/>
                <a:cs typeface="Times New Roman" pitchFamily="18" charset="0"/>
              </a:rPr>
              <a:t>ВОЗМОЖНОСТИ ДУХОВНО-НРАВСТВЕННОГО ВОСПИТАНИЯ </a:t>
            </a:r>
            <a:r>
              <a:rPr lang="ru-RU" sz="2400" b="1" i="1">
                <a:solidFill>
                  <a:srgbClr val="7030A0"/>
                </a:solidFill>
                <a:latin typeface="Times" pitchFamily="18" charset="0"/>
                <a:cs typeface="Times New Roman" pitchFamily="18" charset="0"/>
              </a:rPr>
              <a:t>В ПРОЦЕССЕ ВЗАИМОДЕЙСТВИЯ СЕМЬИ И ШКОЛЫ</a:t>
            </a:r>
            <a:endParaRPr lang="ru-RU" sz="2400" b="1" i="1">
              <a:solidFill>
                <a:srgbClr val="7030A0"/>
              </a:solidFill>
              <a:latin typeface="Times" pitchFamily="18" charset="0"/>
            </a:endParaRPr>
          </a:p>
        </p:txBody>
      </p:sp>
      <p:sp>
        <p:nvSpPr>
          <p:cNvPr id="6147" name="Прямоугольник 3"/>
          <p:cNvSpPr>
            <a:spLocks noChangeArrowheads="1"/>
          </p:cNvSpPr>
          <p:nvPr/>
        </p:nvSpPr>
        <p:spPr bwMode="auto">
          <a:xfrm>
            <a:off x="285750" y="1893888"/>
            <a:ext cx="7143750" cy="1570037"/>
          </a:xfrm>
          <a:prstGeom prst="rect">
            <a:avLst/>
          </a:prstGeom>
          <a:solidFill>
            <a:srgbClr val="FFFFFF"/>
          </a:solidFill>
          <a:ln w="9525">
            <a:solidFill>
              <a:srgbClr val="6539D3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2400" b="1" dirty="0">
                <a:latin typeface="Times" pitchFamily="18" charset="0"/>
                <a:cs typeface="Times New Roman" pitchFamily="18" charset="0"/>
              </a:rPr>
              <a:t>ВОЗМОЖНОСТИ ДУХОВНО-НРАВСТВЕННОГО ВОСПИТАНИЯ </a:t>
            </a:r>
            <a:r>
              <a:rPr lang="ru-RU" sz="2400" b="1" i="1" dirty="0">
                <a:solidFill>
                  <a:srgbClr val="00B050"/>
                </a:solidFill>
                <a:latin typeface="Times" pitchFamily="18" charset="0"/>
                <a:cs typeface="Times New Roman" pitchFamily="18" charset="0"/>
              </a:rPr>
              <a:t>В ПРОЦЕССЕ  ВНЕУРОЧНОЙ И ВНЕШКОЛЬНОЙ  ДЕЯТЕЛЬНОСТИ</a:t>
            </a:r>
            <a:endParaRPr lang="ru-RU" sz="2400" b="1" i="1" dirty="0">
              <a:solidFill>
                <a:srgbClr val="00B050"/>
              </a:solidFill>
              <a:latin typeface="Times" pitchFamily="18" charset="0"/>
            </a:endParaRPr>
          </a:p>
        </p:txBody>
      </p:sp>
      <p:sp>
        <p:nvSpPr>
          <p:cNvPr id="6148" name="Прямоугольник 4"/>
          <p:cNvSpPr>
            <a:spLocks noChangeArrowheads="1"/>
          </p:cNvSpPr>
          <p:nvPr/>
        </p:nvSpPr>
        <p:spPr bwMode="auto">
          <a:xfrm>
            <a:off x="1714500" y="3679825"/>
            <a:ext cx="7143750" cy="15700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2400" b="1" dirty="0">
                <a:latin typeface="Times" pitchFamily="18" charset="0"/>
                <a:cs typeface="Times New Roman" pitchFamily="18" charset="0"/>
              </a:rPr>
              <a:t>ВОЗМОЖНОСТИ ДУХОВНО-НРАВСТВЕННОГО </a:t>
            </a:r>
            <a:br>
              <a:rPr lang="ru-RU" sz="2400" b="1" dirty="0">
                <a:latin typeface="Times" pitchFamily="18" charset="0"/>
                <a:cs typeface="Times New Roman" pitchFamily="18" charset="0"/>
              </a:rPr>
            </a:br>
            <a:r>
              <a:rPr lang="ru-RU" sz="2400" b="1" dirty="0">
                <a:latin typeface="Times" pitchFamily="18" charset="0"/>
                <a:cs typeface="Times New Roman" pitchFamily="18" charset="0"/>
              </a:rPr>
              <a:t>ВОСПИТАНИЯ </a:t>
            </a:r>
            <a:r>
              <a:rPr lang="ru-RU" sz="2400" b="1" i="1" dirty="0">
                <a:solidFill>
                  <a:srgbClr val="FF0000"/>
                </a:solidFill>
                <a:latin typeface="Times" pitchFamily="18" charset="0"/>
                <a:cs typeface="Times New Roman" pitchFamily="18" charset="0"/>
              </a:rPr>
              <a:t>В ПРОЦЕССЕ ОБЩЕСТВЕННО</a:t>
            </a:r>
            <a:br>
              <a:rPr lang="ru-RU" sz="2400" b="1" i="1" dirty="0">
                <a:solidFill>
                  <a:srgbClr val="FF0000"/>
                </a:solidFill>
                <a:latin typeface="Times" pitchFamily="18" charset="0"/>
                <a:cs typeface="Times New Roman" pitchFamily="18" charset="0"/>
              </a:rPr>
            </a:br>
            <a:r>
              <a:rPr lang="ru-RU" sz="2400" b="1" i="1" dirty="0">
                <a:solidFill>
                  <a:srgbClr val="FF0000"/>
                </a:solidFill>
                <a:latin typeface="Times" pitchFamily="18" charset="0"/>
                <a:cs typeface="Times New Roman" pitchFamily="18" charset="0"/>
              </a:rPr>
              <a:t> ПОЛЕЗНОЙ ДЕЯТЕЛЬНОСТИ</a:t>
            </a:r>
            <a:endParaRPr lang="ru-RU" sz="2400" b="1" i="1" dirty="0">
              <a:solidFill>
                <a:srgbClr val="FF0000"/>
              </a:solidFill>
              <a:latin typeface="Times" pitchFamily="18" charset="0"/>
            </a:endParaRPr>
          </a:p>
        </p:txBody>
      </p:sp>
      <p:sp>
        <p:nvSpPr>
          <p:cNvPr id="6149" name="Прямоугольник 5"/>
          <p:cNvSpPr>
            <a:spLocks noChangeArrowheads="1"/>
          </p:cNvSpPr>
          <p:nvPr/>
        </p:nvSpPr>
        <p:spPr bwMode="auto">
          <a:xfrm>
            <a:off x="1643063" y="107950"/>
            <a:ext cx="7143750" cy="1570038"/>
          </a:xfrm>
          <a:prstGeom prst="rect">
            <a:avLst/>
          </a:prstGeom>
          <a:solidFill>
            <a:srgbClr val="FFFFFF"/>
          </a:solidFill>
          <a:ln w="9525">
            <a:solidFill>
              <a:srgbClr val="6539D3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2400" b="1" dirty="0">
                <a:latin typeface="Times" pitchFamily="18" charset="0"/>
                <a:cs typeface="Times New Roman" pitchFamily="18" charset="0"/>
              </a:rPr>
              <a:t>ВОЗМОЖНОСТИ ДУХОВНО-НРАВСТВЕННОГО </a:t>
            </a:r>
            <a:br>
              <a:rPr lang="ru-RU" sz="2400" b="1" dirty="0">
                <a:latin typeface="Times" pitchFamily="18" charset="0"/>
                <a:cs typeface="Times New Roman" pitchFamily="18" charset="0"/>
              </a:rPr>
            </a:br>
            <a:r>
              <a:rPr lang="ru-RU" sz="2400" b="1" dirty="0">
                <a:latin typeface="Times" pitchFamily="18" charset="0"/>
                <a:cs typeface="Times New Roman" pitchFamily="18" charset="0"/>
              </a:rPr>
              <a:t>ВОСПИТАНИЯ </a:t>
            </a:r>
            <a:r>
              <a:rPr lang="ru-RU" sz="2400" b="1" i="1" dirty="0">
                <a:solidFill>
                  <a:srgbClr val="0070C0"/>
                </a:solidFill>
                <a:latin typeface="Times" pitchFamily="18" charset="0"/>
                <a:cs typeface="Times New Roman" pitchFamily="18" charset="0"/>
              </a:rPr>
              <a:t>В ПРОЦЕССЕ ОБУЧЕНИЯ </a:t>
            </a:r>
            <a:r>
              <a:rPr lang="ru-RU" sz="2400" b="1" dirty="0">
                <a:latin typeface="Times" pitchFamily="18" charset="0"/>
                <a:cs typeface="Times New Roman" pitchFamily="18" charset="0"/>
              </a:rPr>
              <a:t>(УРОКИ)</a:t>
            </a:r>
            <a:endParaRPr lang="ru-RU" sz="2400" b="1" dirty="0">
              <a:latin typeface="Times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0"/>
            <a:ext cx="9143999" cy="6858000"/>
          </a:xfrm>
        </p:spPr>
        <p:txBody>
          <a:bodyPr>
            <a:normAutofit/>
          </a:bodyPr>
          <a:lstStyle/>
          <a:p>
            <a:pPr algn="ctr" eaLnBrk="1" hangingPunct="1">
              <a:buFont typeface="Wingdings" pitchFamily="2" charset="2"/>
              <a:buNone/>
              <a:defRPr/>
            </a:pPr>
            <a:endParaRPr lang="ru-RU" sz="4400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Ориентируясь на формирование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личности обучающегося, признание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её ценности и необходимости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для современного общества,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нужно помнить,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что она формируется </a:t>
            </a:r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личностью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самого классного руководителя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Приоритетный национальный проект «Образование», реализуемый министерством, базируется на воспитании. Впервые в нём юридически закреплён статус классного руководителя. 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И моё глубокое убеждение, что именно  классные руководители  могут  внести огромный вклад в воспитание подрастающего поколения, а значит, в будущее нашей страны, её благополучие.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116632"/>
            <a:ext cx="8229600" cy="11430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Цель деятельности классного руководителя</a:t>
            </a:r>
          </a:p>
        </p:txBody>
      </p:sp>
      <p:sp>
        <p:nvSpPr>
          <p:cNvPr id="1024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1600200"/>
            <a:ext cx="5292080" cy="525780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создание условий для саморазвития и самореализации личности обучающегося, его успешной социализации в обществе</a:t>
            </a:r>
          </a:p>
        </p:txBody>
      </p:sp>
      <p:pic>
        <p:nvPicPr>
          <p:cNvPr id="4" name="Picture 2" descr="F:\2016-2017\Новая папка\выступление\9е классы СОШ 5 Светлый\IMG_895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364088" y="1700808"/>
            <a:ext cx="3672408" cy="48245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67544" y="0"/>
            <a:ext cx="8385175" cy="11684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ru-RU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Задачи деятельности классного руководителя</a:t>
            </a:r>
          </a:p>
        </p:txBody>
      </p:sp>
      <p:sp>
        <p:nvSpPr>
          <p:cNvPr id="921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1124745"/>
            <a:ext cx="9144000" cy="5733256"/>
          </a:xfrm>
        </p:spPr>
        <p:txBody>
          <a:bodyPr>
            <a:noAutofit/>
          </a:bodyPr>
          <a:lstStyle/>
          <a:p>
            <a:pPr marL="742950" indent="-742950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Формирование и развитие коллектива класса;</a:t>
            </a:r>
          </a:p>
          <a:p>
            <a:pPr marL="742950" indent="-742950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создание благоприятных психолого-педагогических условий для развития личности, самоутверждения каждого обучающегося, сохранения неповторимости и раскрытия его потенциальных способностей;</a:t>
            </a:r>
          </a:p>
          <a:p>
            <a:pPr marL="742950" indent="-742950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формирование здорового образа жизни;</a:t>
            </a:r>
          </a:p>
          <a:p>
            <a:pPr marL="742950" indent="-742950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организация системы отношений через разнообразные формы воспитывающей деятельности коллектива класса;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0"/>
            <a:ext cx="9396536" cy="6858000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5. защита прав и интересов обучающихся;</a:t>
            </a:r>
          </a:p>
          <a:p>
            <a:pPr marL="742950" indent="-742950" eaLnBrk="1" hangingPunct="1">
              <a:lnSpc>
                <a:spcPct val="90000"/>
              </a:lnSpc>
              <a:buNone/>
              <a:defRPr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6. организация системной работы с детьми в классе;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гуманизация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отношений между учениками, между ребятами и педагогическими работниками;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8. формирование у учащихся нравственных смыслов и духовных ориентиров;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9. организация социально значимой, творческой деятельности.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-252536" y="0"/>
            <a:ext cx="9396535" cy="6453336"/>
          </a:xfrm>
        </p:spPr>
        <p:txBody>
          <a:bodyPr>
            <a:noAutofit/>
          </a:bodyPr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Деятельность классного руководителя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целенаправленный, системный, планируемый процесс, строящийся на основе Устава ОУ и иных локальных актов, анализа предыдущей деятельности, позитивных и негативных тенденций общественной жизни, на основе личностно ориентированного подхода к обучающимся с учётом актуальных задач, стоящих перед педагогическим коллективом ОУ, и ситуации в коллективе класса, межэтнических и межконфессиональных отношений.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987824" y="6519446"/>
            <a:ext cx="6156176" cy="33855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Из Федеральных государственных образовательных стандартов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67544" y="0"/>
            <a:ext cx="4546848" cy="1196752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Что нужно знать?</a:t>
            </a:r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1124744"/>
            <a:ext cx="5003726" cy="5733256"/>
          </a:xfrm>
        </p:spPr>
        <p:txBody>
          <a:bodyPr>
            <a:normAutofit fontScale="85000" lnSpcReduction="20000"/>
          </a:bodyPr>
          <a:lstStyle/>
          <a:p>
            <a:pPr marL="742950" indent="-742950" eaLnBrk="1" hangingPunct="1">
              <a:buFont typeface="+mj-lt"/>
              <a:buAutoNum type="arabicPeriod"/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Психолого-педагогические основы работы с детьми конкретного возраста. </a:t>
            </a:r>
          </a:p>
          <a:p>
            <a:pPr marL="742950" indent="-742950" eaLnBrk="1" hangingPunct="1">
              <a:buFont typeface="+mj-lt"/>
              <a:buAutoNum type="arabicPeriod"/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Быть информированным о новейших тенденциях, способах и формах воспитательной деятельности. </a:t>
            </a:r>
          </a:p>
          <a:p>
            <a:pPr marL="742950" indent="-742950" eaLnBrk="1" hangingPunct="1">
              <a:buFont typeface="+mj-lt"/>
              <a:buAutoNum type="arabicPeriod"/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Владеть современными технологиями воспитания.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04047" y="1556792"/>
            <a:ext cx="3941121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Что нужно учитывать?</a:t>
            </a:r>
          </a:p>
        </p:txBody>
      </p:sp>
      <p:sp>
        <p:nvSpPr>
          <p:cNvPr id="1945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251520" y="1600200"/>
            <a:ext cx="5112568" cy="4525963"/>
          </a:xfrm>
        </p:spPr>
        <p:txBody>
          <a:bodyPr>
            <a:normAutofit fontScale="92500" lnSpcReduction="10000"/>
          </a:bodyPr>
          <a:lstStyle/>
          <a:p>
            <a:pPr marL="742950" indent="-742950" eaLnBrk="1" hangingPunct="1">
              <a:buFont typeface="+mj-lt"/>
              <a:buAutoNum type="arabicPeriod"/>
              <a:defRPr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Уровень воспитанности обучающихся. </a:t>
            </a:r>
          </a:p>
          <a:p>
            <a:pPr marL="742950" indent="-742950" eaLnBrk="1" hangingPunct="1">
              <a:buFont typeface="+mj-lt"/>
              <a:buAutoNum type="arabicPeriod"/>
              <a:defRPr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Социальные и материальные условия их жизни.</a:t>
            </a:r>
          </a:p>
          <a:p>
            <a:pPr marL="742950" indent="-742950" eaLnBrk="1" hangingPunct="1">
              <a:buFont typeface="+mj-lt"/>
              <a:buAutoNum type="arabicPeriod"/>
              <a:defRPr/>
            </a:pPr>
            <a:endParaRPr lang="ru-RU" sz="4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7" name="Picture 1" descr="F:\Лето-2012\Миколайки\IMG_039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508104" y="2852936"/>
            <a:ext cx="3262956" cy="244735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AutoShape 4"/>
          <p:cNvSpPr>
            <a:spLocks noChangeArrowheads="1"/>
          </p:cNvSpPr>
          <p:nvPr/>
        </p:nvSpPr>
        <p:spPr bwMode="auto">
          <a:xfrm>
            <a:off x="250825" y="0"/>
            <a:ext cx="8642350" cy="1268760"/>
          </a:xfrm>
          <a:prstGeom prst="plaque">
            <a:avLst>
              <a:gd name="adj" fmla="val 16667"/>
            </a:avLst>
          </a:prstGeom>
          <a:solidFill>
            <a:srgbClr val="CC99FF">
              <a:alpha val="34901"/>
            </a:srgbClr>
          </a:solidFill>
          <a:ln w="3175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536" y="188640"/>
            <a:ext cx="8229600" cy="576262"/>
          </a:xfrm>
        </p:spPr>
        <p:txBody>
          <a:bodyPr anchorCtr="0">
            <a:normAutofit fontScale="90000"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ru-RU" sz="4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harisma</a:t>
            </a:r>
            <a:r>
              <a:rPr lang="ru-RU" sz="4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4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как высшая степень педагогической одаренности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0" y="1124744"/>
            <a:ext cx="9144000" cy="5733257"/>
          </a:xfrm>
        </p:spPr>
        <p:txBody>
          <a:bodyPr>
            <a:noAutofit/>
          </a:bodyPr>
          <a:lstStyle/>
          <a:p>
            <a:pPr algn="ctr" eaLnBrk="1" hangingPunct="1">
              <a:lnSpc>
                <a:spcPct val="60000"/>
              </a:lnSpc>
              <a:buSzPct val="120000"/>
              <a:buFont typeface="Wingdings" pitchFamily="2" charset="2"/>
              <a:buNone/>
              <a:defRPr/>
            </a:pPr>
            <a:r>
              <a:rPr lang="ru-RU" sz="2000" u="sng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 smtClean="0"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60000"/>
              </a:lnSpc>
              <a:buSzPct val="120000"/>
              <a:buFont typeface="Wingdings" pitchFamily="2" charset="2"/>
              <a:buChar char="§"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яркая индивидуальность; </a:t>
            </a:r>
          </a:p>
          <a:p>
            <a:pPr eaLnBrk="1" hangingPunct="1">
              <a:lnSpc>
                <a:spcPct val="60000"/>
              </a:lnSpc>
              <a:buSzPct val="120000"/>
              <a:buFont typeface="Wingdings" pitchFamily="2" charset="2"/>
              <a:buChar char="§"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любовь к детям; </a:t>
            </a:r>
          </a:p>
          <a:p>
            <a:pPr eaLnBrk="1" hangingPunct="1">
              <a:lnSpc>
                <a:spcPct val="60000"/>
              </a:lnSpc>
              <a:buSzPct val="120000"/>
              <a:buFont typeface="Wingdings" pitchFamily="2" charset="2"/>
              <a:buChar char="§"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внутренняя сила, цельность, целеустремленность, притягивающая детей и взрослых; </a:t>
            </a:r>
          </a:p>
          <a:p>
            <a:pPr eaLnBrk="1" hangingPunct="1">
              <a:lnSpc>
                <a:spcPct val="60000"/>
              </a:lnSpc>
              <a:buSzPct val="120000"/>
              <a:buFont typeface="Wingdings" pitchFamily="2" charset="2"/>
              <a:buChar char="§"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"организационное и эмоциональное" лидерство; </a:t>
            </a:r>
          </a:p>
          <a:p>
            <a:pPr eaLnBrk="1" hangingPunct="1">
              <a:lnSpc>
                <a:spcPct val="60000"/>
              </a:lnSpc>
              <a:buSzPct val="120000"/>
              <a:buFont typeface="Wingdings" pitchFamily="2" charset="2"/>
              <a:buChar char="§"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способность генерировать идеи и увлекать ими; </a:t>
            </a:r>
          </a:p>
          <a:p>
            <a:pPr eaLnBrk="1" hangingPunct="1">
              <a:lnSpc>
                <a:spcPct val="60000"/>
              </a:lnSpc>
              <a:buSzPct val="120000"/>
              <a:buFont typeface="Wingdings" pitchFamily="2" charset="2"/>
              <a:buChar char="§"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широта и глубина интересов, целостное мировоззрение; </a:t>
            </a:r>
          </a:p>
          <a:p>
            <a:pPr eaLnBrk="1" hangingPunct="1">
              <a:lnSpc>
                <a:spcPct val="60000"/>
              </a:lnSpc>
              <a:buSzPct val="120000"/>
              <a:buFont typeface="Wingdings" pitchFamily="2" charset="2"/>
              <a:buChar char="§"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уверенность в своей миссии, в правильности избранного им пути;</a:t>
            </a:r>
          </a:p>
          <a:p>
            <a:pPr eaLnBrk="1" hangingPunct="1">
              <a:lnSpc>
                <a:spcPct val="60000"/>
              </a:lnSpc>
              <a:buSzPct val="120000"/>
              <a:buFont typeface="Wingdings" pitchFamily="2" charset="2"/>
              <a:buChar char="§"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высокая степень напряженности внутренней жизни, устремленность, возвышенный характер духовно-нравственной сферы (духовность); </a:t>
            </a:r>
          </a:p>
          <a:p>
            <a:pPr eaLnBrk="1" hangingPunct="1">
              <a:lnSpc>
                <a:spcPct val="60000"/>
              </a:lnSpc>
              <a:buSzPct val="120000"/>
              <a:buFont typeface="Wingdings" pitchFamily="2" charset="2"/>
              <a:buChar char="§"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творческое отношение к детям, к своему делу, к миру в целом; </a:t>
            </a:r>
          </a:p>
          <a:p>
            <a:pPr eaLnBrk="1" hangingPunct="1">
              <a:lnSpc>
                <a:spcPct val="60000"/>
              </a:lnSpc>
              <a:buSzPct val="120000"/>
              <a:buFont typeface="Wingdings" pitchFamily="2" charset="2"/>
              <a:buChar char="§"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творческое отношение к самому себе как личности - использование собственных возможностей достигает в таком учителе своей высшей формы;</a:t>
            </a:r>
          </a:p>
          <a:p>
            <a:pPr eaLnBrk="1" hangingPunct="1">
              <a:lnSpc>
                <a:spcPct val="60000"/>
              </a:lnSpc>
              <a:buSzPct val="120000"/>
              <a:buFont typeface="Wingdings" pitchFamily="2" charset="2"/>
              <a:buChar char="§"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гуманистический приоритет.</a:t>
            </a:r>
          </a:p>
          <a:p>
            <a:pPr eaLnBrk="1" hangingPunct="1">
              <a:lnSpc>
                <a:spcPct val="70000"/>
              </a:lnSpc>
              <a:defRPr/>
            </a:pPr>
            <a:endParaRPr lang="ru-RU" sz="2800" dirty="0" smtClean="0"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5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500"/>
                            </p:stCondLst>
                            <p:childTnLst>
                              <p:par>
                                <p:cTn id="6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5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50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2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2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2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1500"/>
                            </p:stCondLst>
                            <p:childTnLst>
                              <p:par>
                                <p:cTn id="8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2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2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2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2500"/>
                            </p:stCondLst>
                            <p:childTnLst>
                              <p:par>
                                <p:cTn id="8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229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229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229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nimBg="1"/>
      <p:bldP spid="12290" grpId="0"/>
      <p:bldP spid="12291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2"/>
          <p:cNvSpPr>
            <a:spLocks noChangeArrowheads="1"/>
          </p:cNvSpPr>
          <p:nvPr/>
        </p:nvSpPr>
        <p:spPr bwMode="auto">
          <a:xfrm>
            <a:off x="250825" y="0"/>
            <a:ext cx="8642350" cy="908720"/>
          </a:xfrm>
          <a:prstGeom prst="plaque">
            <a:avLst>
              <a:gd name="adj" fmla="val 16667"/>
            </a:avLst>
          </a:prstGeom>
          <a:solidFill>
            <a:srgbClr val="CC99FF">
              <a:alpha val="34901"/>
            </a:srgbClr>
          </a:solidFill>
          <a:ln w="3175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Arial" charset="0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395536" y="0"/>
            <a:ext cx="8229600" cy="908720"/>
          </a:xfrm>
        </p:spPr>
        <p:txBody>
          <a:bodyPr anchorCtr="0">
            <a:normAutofit fontScale="90000"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Технология развития чувства 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«педагогической любви»</a:t>
            </a:r>
          </a:p>
        </p:txBody>
      </p:sp>
      <p:sp>
        <p:nvSpPr>
          <p:cNvPr id="13316" name="Rectangle 4"/>
          <p:cNvSpPr>
            <a:spLocks noGrp="1" noChangeArrowheads="1"/>
          </p:cNvSpPr>
          <p:nvPr>
            <p:ph idx="4294967295"/>
          </p:nvPr>
        </p:nvSpPr>
        <p:spPr>
          <a:xfrm>
            <a:off x="0" y="908720"/>
            <a:ext cx="9144000" cy="5949280"/>
          </a:xfrm>
        </p:spPr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1.Постараться понять, что они - дети, потому и ведут себя как обычные дети.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 Постараться принять ребенка таким, каков он есть на самом деле - с "плюсами" и "минусами.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 Возможно более полно узнать, почему он стал "таким", и постараться "выработать" в себе понимание, сострадание и сочувствие к ребенку.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4. Найти позитивное в личности ребенка, выразить ему доверие, постараться включить его в общую деятельность (с заранее прогнозируемой позитивной оценкой).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5. Установить личный контакт с помощью средств невербального общения, создавать "ситуации успеха", оказывать ребенку позитивную словесную поддержку.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6. Не упустить момент словесного или эмоционального отклика с его стороны, принять действенное участие в проблемах и трудностях ребенка.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7. Не стесняться проявлять свою любовь к детям, открыто откликаться на проявление ответной любви, закреплять дружеский, сердечный, искренний тон в практике повседневного общения.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3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3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3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3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3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3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3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3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3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33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3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3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5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33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3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3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33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3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3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nimBg="1"/>
      <p:bldP spid="13315" grpId="0"/>
      <p:bldP spid="13316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95288" y="260350"/>
            <a:ext cx="8497887" cy="63373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 </a:t>
            </a:r>
            <a:endParaRPr lang="ru-RU" dirty="0" smtClean="0"/>
          </a:p>
        </p:txBody>
      </p:sp>
      <p:sp>
        <p:nvSpPr>
          <p:cNvPr id="16387" name="Oval 4"/>
          <p:cNvSpPr>
            <a:spLocks noChangeArrowheads="1"/>
          </p:cNvSpPr>
          <p:nvPr/>
        </p:nvSpPr>
        <p:spPr bwMode="auto">
          <a:xfrm>
            <a:off x="2771775" y="2349500"/>
            <a:ext cx="3384550" cy="20161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4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Функции </a:t>
            </a:r>
          </a:p>
          <a:p>
            <a:pPr algn="ctr"/>
            <a:r>
              <a:rPr lang="ru-RU" sz="36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кл. рук.</a:t>
            </a:r>
          </a:p>
        </p:txBody>
      </p:sp>
      <p:sp>
        <p:nvSpPr>
          <p:cNvPr id="55301" name="Oval 5"/>
          <p:cNvSpPr>
            <a:spLocks noChangeArrowheads="1"/>
          </p:cNvSpPr>
          <p:nvPr/>
        </p:nvSpPr>
        <p:spPr bwMode="auto">
          <a:xfrm>
            <a:off x="611188" y="620713"/>
            <a:ext cx="2881312" cy="18002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4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Организационно-</a:t>
            </a:r>
          </a:p>
          <a:p>
            <a:pPr algn="ctr">
              <a:defRPr/>
            </a:pPr>
            <a:r>
              <a:rPr lang="ru-RU" sz="24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координирующие</a:t>
            </a:r>
          </a:p>
        </p:txBody>
      </p:sp>
      <p:sp>
        <p:nvSpPr>
          <p:cNvPr id="55302" name="Oval 6"/>
          <p:cNvSpPr>
            <a:spLocks noChangeArrowheads="1"/>
          </p:cNvSpPr>
          <p:nvPr/>
        </p:nvSpPr>
        <p:spPr bwMode="auto">
          <a:xfrm>
            <a:off x="5219700" y="549275"/>
            <a:ext cx="3097213" cy="18002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400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Коммуникативные</a:t>
            </a:r>
          </a:p>
        </p:txBody>
      </p:sp>
      <p:sp>
        <p:nvSpPr>
          <p:cNvPr id="55303" name="Oval 7"/>
          <p:cNvSpPr>
            <a:spLocks noChangeArrowheads="1"/>
          </p:cNvSpPr>
          <p:nvPr/>
        </p:nvSpPr>
        <p:spPr bwMode="auto">
          <a:xfrm>
            <a:off x="5508104" y="4725144"/>
            <a:ext cx="2952750" cy="18002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400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Аналитико-</a:t>
            </a:r>
          </a:p>
          <a:p>
            <a:pPr algn="ctr">
              <a:defRPr/>
            </a:pPr>
            <a:r>
              <a:rPr lang="ru-RU" sz="2400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прогностические</a:t>
            </a:r>
          </a:p>
        </p:txBody>
      </p:sp>
      <p:sp>
        <p:nvSpPr>
          <p:cNvPr id="55304" name="Oval 8"/>
          <p:cNvSpPr>
            <a:spLocks noChangeArrowheads="1"/>
          </p:cNvSpPr>
          <p:nvPr/>
        </p:nvSpPr>
        <p:spPr bwMode="auto">
          <a:xfrm>
            <a:off x="467544" y="4581128"/>
            <a:ext cx="3095625" cy="18002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400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Контрольные</a:t>
            </a:r>
          </a:p>
        </p:txBody>
      </p:sp>
      <p:sp>
        <p:nvSpPr>
          <p:cNvPr id="16392" name="Line 11"/>
          <p:cNvSpPr>
            <a:spLocks noChangeShapeType="1"/>
          </p:cNvSpPr>
          <p:nvPr/>
        </p:nvSpPr>
        <p:spPr bwMode="auto">
          <a:xfrm>
            <a:off x="2843213" y="2205038"/>
            <a:ext cx="576262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6393" name="Line 12"/>
          <p:cNvSpPr>
            <a:spLocks noChangeShapeType="1"/>
          </p:cNvSpPr>
          <p:nvPr/>
        </p:nvSpPr>
        <p:spPr bwMode="auto">
          <a:xfrm flipH="1">
            <a:off x="5435600" y="2205038"/>
            <a:ext cx="576263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6394" name="Line 13"/>
          <p:cNvSpPr>
            <a:spLocks noChangeShapeType="1"/>
          </p:cNvSpPr>
          <p:nvPr/>
        </p:nvSpPr>
        <p:spPr bwMode="auto">
          <a:xfrm flipH="1">
            <a:off x="2627313" y="4149725"/>
            <a:ext cx="936625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6395" name="Line 14"/>
          <p:cNvSpPr>
            <a:spLocks noChangeShapeType="1"/>
          </p:cNvSpPr>
          <p:nvPr/>
        </p:nvSpPr>
        <p:spPr bwMode="auto">
          <a:xfrm>
            <a:off x="5364162" y="4221163"/>
            <a:ext cx="1152053" cy="50398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95536" y="0"/>
            <a:ext cx="8385175" cy="90872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4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40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Организационно-координирующие:</a:t>
            </a:r>
            <a:r>
              <a:rPr lang="ru-RU" sz="40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sp>
        <p:nvSpPr>
          <p:cNvPr id="2150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1124745"/>
            <a:ext cx="9144000" cy="5733256"/>
          </a:xfrm>
        </p:spPr>
        <p:txBody>
          <a:bodyPr>
            <a:normAutofit/>
          </a:bodyPr>
          <a:lstStyle/>
          <a:p>
            <a:pPr marL="514350" indent="-51435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обеспечение связи ОУ с семьей;</a:t>
            </a:r>
          </a:p>
          <a:p>
            <a:pPr marL="514350" indent="-51435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установление контактов с родителями (законными представителями) обучающихся, оказание им помощи в воспитании обучающихся (лично, через психолога, социального педагога, педагога ДО);</a:t>
            </a:r>
          </a:p>
          <a:p>
            <a:pPr marL="514350" indent="-51435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проведение консультаций, бесед с родителями (законными представителями) обучающихся;</a:t>
            </a:r>
          </a:p>
          <a:p>
            <a:pPr marL="514350" indent="-51435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взаимодействие с педагогическими работниками, а также учебно-вспомогательным персоналом ОУ;</a:t>
            </a:r>
          </a:p>
          <a:p>
            <a:pPr marL="514350" indent="-514350" eaLnBrk="1" hangingPunct="1">
              <a:lnSpc>
                <a:spcPct val="90000"/>
              </a:lnSpc>
              <a:buFont typeface="+mj-lt"/>
              <a:buAutoNum type="arabicPeriod"/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0"/>
            <a:ext cx="9468544" cy="6858000"/>
          </a:xfrm>
        </p:spPr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 организация в классе образовательного процесса, оптимального для развития положительного потенциала личности обучающихся в рамках деятельности общешкольного коллектива;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6. организация воспитательной работы с обучающимися через проведение "малых педсоветов", педагогических консилиумов, тематических и других мероприятий;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7. стимулирование и учёт разнообразной деятельности обучающихся, в том числе в системе дополнительного образования детей;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8. взаимодействие с каждым обучающимся и коллективом, класса в целом;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9. ведение документации (классный журнал, личные дела обучающихся, план работы классного руководителя)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67544" y="0"/>
            <a:ext cx="8229600" cy="90872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2. Коммуникативные:</a:t>
            </a:r>
          </a:p>
        </p:txBody>
      </p:sp>
      <p:sp>
        <p:nvSpPr>
          <p:cNvPr id="2355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908720"/>
            <a:ext cx="9324528" cy="5949279"/>
          </a:xfrm>
        </p:spPr>
        <p:txBody>
          <a:bodyPr>
            <a:noAutofit/>
          </a:bodyPr>
          <a:lstStyle/>
          <a:p>
            <a:pPr marL="742950" indent="-742950" eaLnBrk="1" hangingPunct="1">
              <a:buFont typeface="+mj-lt"/>
              <a:buAutoNum type="arabicPeriod"/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регулирование межличностных отношений между обучающимися;</a:t>
            </a:r>
          </a:p>
          <a:p>
            <a:pPr marL="742950" indent="-742950" eaLnBrk="1" hangingPunct="1">
              <a:buFont typeface="+mj-lt"/>
              <a:buAutoNum type="arabicPeriod"/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установление взаимодействия между педагогическими работниками и обучающимися;</a:t>
            </a:r>
          </a:p>
          <a:p>
            <a:pPr marL="742950" indent="-742950" eaLnBrk="1" hangingPunct="1">
              <a:buFont typeface="+mj-lt"/>
              <a:buAutoNum type="arabicPeriod"/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содействие общему благоприятному психологическому климату в коллективе класса;</a:t>
            </a:r>
          </a:p>
          <a:p>
            <a:pPr marL="742950" indent="-742950" eaLnBrk="1" hangingPunct="1">
              <a:buFont typeface="+mj-lt"/>
              <a:buAutoNum type="arabicPeriod"/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оказание помощи обучающимся в формировании коммуникативных качеств.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ru-RU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3. Аналитико-прогностические:</a:t>
            </a:r>
          </a:p>
        </p:txBody>
      </p:sp>
      <p:sp>
        <p:nvSpPr>
          <p:cNvPr id="2457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1600200"/>
            <a:ext cx="5338936" cy="4525963"/>
          </a:xfrm>
        </p:spPr>
        <p:txBody>
          <a:bodyPr>
            <a:noAutofit/>
          </a:bodyPr>
          <a:lstStyle/>
          <a:p>
            <a:pPr marL="742950" indent="-742950" eaLnBrk="1" hangingPunct="1">
              <a:buFont typeface="+mj-lt"/>
              <a:buAutoNum type="arabicPeriod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изучение индивидуальных особенностей обучающихся и динамики их развития;</a:t>
            </a:r>
          </a:p>
          <a:p>
            <a:pPr marL="742950" indent="-742950" eaLnBrk="1" hangingPunct="1">
              <a:buFont typeface="+mj-lt"/>
              <a:buAutoNum type="arabicPeriod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определение состояния и перспектив развития коллектива класса.</a:t>
            </a:r>
          </a:p>
        </p:txBody>
      </p:sp>
      <p:pic>
        <p:nvPicPr>
          <p:cNvPr id="4099" name="Picture 3" descr="F:\2016-2017\Новая папка\выступление\9е классы СОШ 5 Светлый\IMG_894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508104" y="1484784"/>
            <a:ext cx="3168352" cy="21101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4. Контрольные:</a:t>
            </a:r>
          </a:p>
        </p:txBody>
      </p:sp>
      <p:sp>
        <p:nvSpPr>
          <p:cNvPr id="2662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1600200"/>
            <a:ext cx="5580112" cy="4525963"/>
          </a:xfrm>
        </p:spPr>
        <p:txBody>
          <a:bodyPr>
            <a:normAutofit fontScale="85000" lnSpcReduction="20000"/>
          </a:bodyPr>
          <a:lstStyle/>
          <a:p>
            <a:pPr marL="742950" indent="-742950" eaLnBrk="1" hangingPunct="1">
              <a:buFont typeface="+mj-lt"/>
              <a:buAutoNum type="arabicPeriod"/>
              <a:defRPr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контроль за успеваемостью каждого обучающегося; 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контроль за посещаемостью учебных занятий обучающимися;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проведение разнонаправленных мероприятий, тренингов, тестирований и т.д. </a:t>
            </a:r>
          </a:p>
        </p:txBody>
      </p:sp>
      <p:pic>
        <p:nvPicPr>
          <p:cNvPr id="3074" name="Picture 2" descr="F:\2016-2017\Новая папка\выступление\9е классы СОШ 5 Светлый\IMG_901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796136" y="2852936"/>
            <a:ext cx="2919174" cy="19442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 idx="4294967295"/>
          </p:nvPr>
        </p:nvSpPr>
        <p:spPr>
          <a:xfrm>
            <a:off x="611560" y="2060848"/>
            <a:ext cx="7772400" cy="147002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МБОУСОШ № 5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75656" y="4509120"/>
            <a:ext cx="6171498" cy="70788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Внеурочная деятельность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ученик\Desktop\Безымянный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ученик\Desktop\Безымянный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949280"/>
          </a:xfrm>
          <a:prstGeom prst="rect">
            <a:avLst/>
          </a:prstGeom>
          <a:noFill/>
        </p:spPr>
      </p:pic>
      <p:pic>
        <p:nvPicPr>
          <p:cNvPr id="12289" name="Picture 1" descr="F:\Дети-2015\Мисяновский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436096" y="2204864"/>
            <a:ext cx="3271912" cy="24539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ученик\Desktop\Безымянный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88640"/>
            <a:ext cx="9144000" cy="6423028"/>
          </a:xfrm>
          <a:prstGeom prst="rect">
            <a:avLst/>
          </a:prstGeom>
          <a:noFill/>
        </p:spPr>
      </p:pic>
      <p:pic>
        <p:nvPicPr>
          <p:cNvPr id="11265" name="Picture 1" descr="F:\Дети-2015\2016-01-07 11-14-52 Скриншот экрана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932040" y="3861048"/>
            <a:ext cx="3960440" cy="26312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-2"/>
          <a:ext cx="9144000" cy="7010012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683568"/>
                <a:gridCol w="6048672"/>
                <a:gridCol w="2411760"/>
              </a:tblGrid>
              <a:tr h="548682">
                <a:tc gridSpan="3">
                  <a:txBody>
                    <a:bodyPr/>
                    <a:lstStyle/>
                    <a:p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Планирование внеурочной деятельности обучающихся с 5 по 11</a:t>
                      </a:r>
                      <a:r>
                        <a:rPr lang="ru-RU" sz="2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класс в МБОУ СОШ № 5 на 2016-17 </a:t>
                      </a:r>
                      <a:r>
                        <a:rPr lang="ru-RU" sz="28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уч</a:t>
                      </a:r>
                      <a:r>
                        <a:rPr lang="ru-RU" sz="2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. год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67898">
                <a:tc gridSpan="3"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1. Духовно-нравственное направление</a:t>
                      </a:r>
                      <a:endParaRPr lang="ru-RU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785925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Искусство городецкой росписи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Учитель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85925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Народные узоры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Учитель</a:t>
                      </a:r>
                    </a:p>
                  </a:txBody>
                  <a:tcPr/>
                </a:tc>
              </a:tr>
              <a:tr h="785925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Русская кухня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Учитель</a:t>
                      </a:r>
                    </a:p>
                  </a:txBody>
                  <a:tcPr/>
                </a:tc>
              </a:tr>
              <a:tr h="785925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Моя малая Родина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Учитель</a:t>
                      </a:r>
                    </a:p>
                  </a:txBody>
                  <a:tcPr/>
                </a:tc>
              </a:tr>
              <a:tr h="785925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Музыкальная гостиная «Фольклор – душа народа»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Учитель</a:t>
                      </a:r>
                    </a:p>
                  </a:txBody>
                  <a:tcPr/>
                </a:tc>
              </a:tr>
              <a:tr h="685694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Народные посиделки «Русская изба»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Учитель</a:t>
                      </a:r>
                    </a:p>
                  </a:txBody>
                  <a:tcPr/>
                </a:tc>
              </a:tr>
              <a:tr h="785925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Модуль «Я</a:t>
                      </a:r>
                      <a:r>
                        <a:rPr lang="ru-RU" sz="2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- </a:t>
                      </a:r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гражданин»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Классные руководители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0"/>
          <a:ext cx="9144000" cy="603075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899592"/>
                <a:gridCol w="5196408"/>
                <a:gridCol w="3048000"/>
              </a:tblGrid>
              <a:tr h="1124742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2.  </a:t>
                      </a:r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Спортивно-оздоровительное</a:t>
                      </a:r>
                      <a:r>
                        <a:rPr lang="en-US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</a:t>
                      </a:r>
                      <a:endParaRPr lang="en-US" sz="3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5595">
                <a:tc>
                  <a:txBody>
                    <a:bodyPr/>
                    <a:lstStyle/>
                    <a:p>
                      <a:pPr marL="514350" indent="-514350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>
                          <a:latin typeface="Times New Roman" pitchFamily="18" charset="0"/>
                          <a:cs typeface="Times New Roman" pitchFamily="18" charset="0"/>
                        </a:rPr>
                        <a:t>ОФП «</a:t>
                      </a:r>
                      <a:r>
                        <a:rPr lang="en-US" sz="3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Спортивные</a:t>
                      </a:r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игры</a:t>
                      </a:r>
                      <a:r>
                        <a:rPr lang="en-US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3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</a:pPr>
                      <a:r>
                        <a:rPr lang="ru-RU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Учитель</a:t>
                      </a:r>
                      <a:endParaRPr lang="ru-RU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11656">
                <a:tc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3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Баскетбол</a:t>
                      </a:r>
                      <a:endParaRPr lang="ru-RU" sz="3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Учитель</a:t>
                      </a:r>
                    </a:p>
                  </a:txBody>
                  <a:tcPr/>
                </a:tc>
              </a:tr>
              <a:tr h="569732">
                <a:tc>
                  <a:txBody>
                    <a:bodyPr/>
                    <a:lstStyle/>
                    <a:p>
                      <a:pPr marL="514350" indent="-514350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3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Волейбол</a:t>
                      </a:r>
                      <a:endParaRPr lang="en-US" sz="3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Учитель</a:t>
                      </a:r>
                    </a:p>
                  </a:txBody>
                  <a:tcPr/>
                </a:tc>
              </a:tr>
              <a:tr h="704445">
                <a:tc>
                  <a:txBody>
                    <a:bodyPr/>
                    <a:lstStyle/>
                    <a:p>
                      <a:pPr marL="514350" indent="-514350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3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Меткий</a:t>
                      </a:r>
                      <a:r>
                        <a:rPr lang="en-US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стрелок</a:t>
                      </a:r>
                      <a:endParaRPr lang="ru-RU" sz="3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</a:pPr>
                      <a:r>
                        <a:rPr lang="ru-RU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Учитель</a:t>
                      </a:r>
                      <a:endParaRPr lang="ru-RU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04445">
                <a:tc>
                  <a:txBody>
                    <a:bodyPr/>
                    <a:lstStyle/>
                    <a:p>
                      <a:pPr marL="514350" indent="-514350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3600" dirty="0" err="1">
                          <a:latin typeface="Times New Roman" pitchFamily="18" charset="0"/>
                          <a:cs typeface="Times New Roman" pitchFamily="18" charset="0"/>
                        </a:rPr>
                        <a:t>Спортивное</a:t>
                      </a:r>
                      <a:r>
                        <a:rPr lang="en-US" sz="36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itchFamily="18" charset="0"/>
                          <a:cs typeface="Times New Roman" pitchFamily="18" charset="0"/>
                        </a:rPr>
                        <a:t>многоборье</a:t>
                      </a:r>
                      <a:r>
                        <a:rPr lang="en-US" sz="3600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3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Учитель</a:t>
                      </a:r>
                    </a:p>
                  </a:txBody>
                  <a:tcPr/>
                </a:tc>
              </a:tr>
              <a:tr h="1576878">
                <a:tc>
                  <a:txBody>
                    <a:bodyPr/>
                    <a:lstStyle/>
                    <a:p>
                      <a:pPr marL="514350" indent="-514350">
                        <a:lnSpc>
                          <a:spcPct val="100000"/>
                        </a:lnSpc>
                        <a:buFont typeface="+mj-lt"/>
                        <a:buNone/>
                      </a:pPr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Модуль «</a:t>
                      </a:r>
                      <a:r>
                        <a:rPr lang="en-US" sz="3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Здоровье</a:t>
                      </a:r>
                      <a:r>
                        <a:rPr lang="en-US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en-US" sz="3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Спортивные</a:t>
                      </a:r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 соревнования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Классные руководители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2"/>
          <a:ext cx="8905696" cy="630648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89280"/>
                <a:gridCol w="5268416"/>
                <a:gridCol w="3048000"/>
              </a:tblGrid>
              <a:tr h="661500">
                <a:tc gridSpan="3">
                  <a:txBody>
                    <a:bodyPr/>
                    <a:lstStyle/>
                    <a:p>
                      <a:pPr marL="36131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 pitchFamily="18" charset="0"/>
                          <a:cs typeface="Times New Roman" pitchFamily="18" charset="0"/>
                        </a:rPr>
                        <a:t>3.  </a:t>
                      </a:r>
                      <a:r>
                        <a:rPr lang="en-US" sz="3200" dirty="0" err="1">
                          <a:latin typeface="Times New Roman" pitchFamily="18" charset="0"/>
                          <a:cs typeface="Times New Roman" pitchFamily="18" charset="0"/>
                        </a:rPr>
                        <a:t>Общекультурное</a:t>
                      </a:r>
                      <a:r>
                        <a:rPr lang="en-US" sz="32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dirty="0" err="1">
                          <a:latin typeface="Times New Roman" pitchFamily="18" charset="0"/>
                          <a:cs typeface="Times New Roman" pitchFamily="18" charset="0"/>
                        </a:rPr>
                        <a:t>направление</a:t>
                      </a:r>
                      <a:endParaRPr lang="ru-RU" sz="3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marL="361315" algn="ctr">
                        <a:lnSpc>
                          <a:spcPts val="1215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6615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en-US" sz="2800" dirty="0" err="1">
                          <a:latin typeface="Times New Roman" pitchFamily="18" charset="0"/>
                          <a:cs typeface="Times New Roman" pitchFamily="18" charset="0"/>
                        </a:rPr>
                        <a:t>Театр</a:t>
                      </a:r>
                      <a:r>
                        <a:rPr lang="en-US" sz="28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latin typeface="Times New Roman" pitchFamily="18" charset="0"/>
                          <a:cs typeface="Times New Roman" pitchFamily="18" charset="0"/>
                        </a:rPr>
                        <a:t>на</a:t>
                      </a:r>
                      <a:r>
                        <a:rPr lang="en-US" sz="28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немецком</a:t>
                      </a:r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языке</a:t>
                      </a:r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».</a:t>
                      </a:r>
                      <a:endParaRPr lang="ru-RU" sz="28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2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Учитель</a:t>
                      </a:r>
                    </a:p>
                  </a:txBody>
                  <a:tcPr anchor="ctr"/>
                </a:tc>
              </a:tr>
              <a:tr h="6615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err="1">
                          <a:latin typeface="Times New Roman" pitchFamily="18" charset="0"/>
                          <a:cs typeface="Times New Roman" pitchFamily="18" charset="0"/>
                        </a:rPr>
                        <a:t>Журналистика</a:t>
                      </a:r>
                      <a:r>
                        <a:rPr lang="en-US" sz="2800" dirty="0">
                          <a:latin typeface="Times New Roman" pitchFamily="18" charset="0"/>
                          <a:cs typeface="Times New Roman" pitchFamily="18" charset="0"/>
                        </a:rPr>
                        <a:t> «</a:t>
                      </a:r>
                      <a:r>
                        <a:rPr lang="en-US" sz="2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Проба</a:t>
                      </a:r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пера</a:t>
                      </a:r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28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2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Учитель</a:t>
                      </a:r>
                    </a:p>
                  </a:txBody>
                  <a:tcPr anchor="ctr"/>
                </a:tc>
              </a:tr>
              <a:tr h="6615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ru-RU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en-US" sz="2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Риторика</a:t>
                      </a:r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 – </a:t>
                      </a:r>
                      <a:r>
                        <a:rPr lang="en-US" sz="2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умение</a:t>
                      </a:r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говорить</a:t>
                      </a:r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».</a:t>
                      </a:r>
                      <a:endParaRPr lang="ru-RU" sz="28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2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Учитель</a:t>
                      </a:r>
                    </a:p>
                  </a:txBody>
                  <a:tcPr anchor="ctr"/>
                </a:tc>
              </a:tr>
              <a:tr h="6615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  <a:endParaRPr lang="ru-RU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en-US" sz="2800" dirty="0" err="1">
                          <a:latin typeface="Times New Roman" pitchFamily="18" charset="0"/>
                          <a:cs typeface="Times New Roman" pitchFamily="18" charset="0"/>
                        </a:rPr>
                        <a:t>Тайны</a:t>
                      </a:r>
                      <a:r>
                        <a:rPr lang="en-US" sz="28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latin typeface="Times New Roman" pitchFamily="18" charset="0"/>
                          <a:cs typeface="Times New Roman" pitchFamily="18" charset="0"/>
                        </a:rPr>
                        <a:t>русского</a:t>
                      </a:r>
                      <a:r>
                        <a:rPr lang="en-US" sz="28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latin typeface="Times New Roman" pitchFamily="18" charset="0"/>
                          <a:cs typeface="Times New Roman" pitchFamily="18" charset="0"/>
                        </a:rPr>
                        <a:t>языка</a:t>
                      </a:r>
                      <a:r>
                        <a:rPr lang="en-US" sz="2800" dirty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2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Учитель</a:t>
                      </a:r>
                    </a:p>
                  </a:txBody>
                  <a:tcPr anchor="ctr"/>
                </a:tc>
              </a:tr>
              <a:tr h="1143000"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lang="ru-RU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err="1">
                          <a:latin typeface="Times New Roman" pitchFamily="18" charset="0"/>
                          <a:cs typeface="Times New Roman" pitchFamily="18" charset="0"/>
                        </a:rPr>
                        <a:t>Музыкальные</a:t>
                      </a:r>
                      <a:r>
                        <a:rPr lang="en-US" sz="28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latin typeface="Times New Roman" pitchFamily="18" charset="0"/>
                          <a:cs typeface="Times New Roman" pitchFamily="18" charset="0"/>
                        </a:rPr>
                        <a:t>вечера</a:t>
                      </a:r>
                      <a:r>
                        <a:rPr lang="en-US" sz="2800" dirty="0">
                          <a:latin typeface="Times New Roman" pitchFamily="18" charset="0"/>
                          <a:cs typeface="Times New Roman" pitchFamily="18" charset="0"/>
                        </a:rPr>
                        <a:t> «</a:t>
                      </a:r>
                      <a:r>
                        <a:rPr lang="en-US" sz="2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Вмире</a:t>
                      </a:r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искусства</a:t>
                      </a:r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28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2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Учитель</a:t>
                      </a:r>
                    </a:p>
                  </a:txBody>
                  <a:tcPr anchor="ctr"/>
                </a:tc>
              </a:tr>
              <a:tr h="1143000"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  <a:endParaRPr lang="ru-RU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 pitchFamily="18" charset="0"/>
                          <a:cs typeface="Times New Roman" pitchFamily="18" charset="0"/>
                        </a:rPr>
                        <a:t>Модуль: «</a:t>
                      </a:r>
                      <a:r>
                        <a:rPr lang="en-US" sz="2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Школьный</a:t>
                      </a:r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 календарь событий»</a:t>
                      </a:r>
                      <a:endParaRPr lang="ru-RU" sz="2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Классные руководители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2"/>
          <a:ext cx="9144000" cy="704206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683568"/>
                <a:gridCol w="5904656"/>
                <a:gridCol w="2555776"/>
              </a:tblGrid>
              <a:tr h="627668">
                <a:tc gridSpan="3">
                  <a:txBody>
                    <a:bodyPr/>
                    <a:lstStyle/>
                    <a:p>
                      <a:r>
                        <a:rPr lang="ru-RU" sz="3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lang="en-US" sz="3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.  </a:t>
                      </a:r>
                      <a:r>
                        <a:rPr lang="en-US" sz="3200" kern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Общеинтеллектуальное</a:t>
                      </a:r>
                      <a:r>
                        <a:rPr lang="en-US" sz="3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3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kern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</a:t>
                      </a:r>
                      <a:endParaRPr lang="ru-RU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098420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en-US" sz="2800" kern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Математическая</a:t>
                      </a:r>
                      <a:endParaRPr lang="ru-RU" sz="2800" kern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en-US" sz="2800" kern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мозаика</a:t>
                      </a:r>
                      <a:r>
                        <a:rPr lang="en-US" sz="2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</a:t>
                      </a:r>
                      <a:r>
                        <a:rPr lang="ru-RU" sz="2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ь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27668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en-US" sz="2800" kern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Робототехника</a:t>
                      </a:r>
                      <a:r>
                        <a:rPr lang="en-US" sz="2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</a:t>
                      </a:r>
                      <a:r>
                        <a:rPr lang="ru-RU" sz="2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ь</a:t>
                      </a:r>
                      <a:endParaRPr lang="ru-RU" sz="28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27668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kern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Литературная</a:t>
                      </a:r>
                      <a:r>
                        <a:rPr lang="en-US" sz="2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kern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мастерская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</a:t>
                      </a:r>
                      <a:r>
                        <a:rPr lang="ru-RU" sz="2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ь</a:t>
                      </a:r>
                      <a:endParaRPr lang="ru-RU" sz="28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098420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en-US" sz="2800" kern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Решение</a:t>
                      </a:r>
                      <a:r>
                        <a:rPr lang="en-US" sz="2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kern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олимпиадных</a:t>
                      </a:r>
                      <a:endParaRPr lang="ru-RU" sz="2800" kern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en-US" sz="2800" kern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задач</a:t>
                      </a:r>
                      <a:r>
                        <a:rPr lang="en-US" sz="2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</a:t>
                      </a:r>
                      <a:r>
                        <a:rPr lang="ru-RU" sz="2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ь</a:t>
                      </a:r>
                      <a:endParaRPr lang="ru-RU" sz="28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27668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en-US" sz="2800" kern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По</a:t>
                      </a:r>
                      <a:r>
                        <a:rPr lang="en-US" sz="2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kern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страницам</a:t>
                      </a:r>
                      <a:r>
                        <a:rPr lang="en-US" sz="2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kern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истории</a:t>
                      </a:r>
                      <a:r>
                        <a:rPr lang="en-US" sz="2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</a:t>
                      </a:r>
                      <a:r>
                        <a:rPr lang="ru-RU" sz="2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ь</a:t>
                      </a:r>
                      <a:endParaRPr lang="ru-RU" sz="28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27668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kern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Химическая</a:t>
                      </a:r>
                      <a:r>
                        <a:rPr lang="en-US" sz="2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kern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лаборатория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</a:t>
                      </a:r>
                      <a:r>
                        <a:rPr lang="ru-RU" sz="2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ь</a:t>
                      </a:r>
                      <a:endParaRPr lang="ru-RU" sz="28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522819"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ru-RU" sz="4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Модуль: «</a:t>
                      </a:r>
                      <a:r>
                        <a:rPr lang="en-US" sz="2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Путь</a:t>
                      </a:r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 к </a:t>
                      </a:r>
                      <a:r>
                        <a:rPr lang="en-US" sz="2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успеху</a:t>
                      </a:r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28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lang="en-US" sz="2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участие</a:t>
                      </a:r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 в </a:t>
                      </a:r>
                      <a:r>
                        <a:rPr lang="en-US" sz="2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конкурсах</a:t>
                      </a:r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endParaRPr lang="ru-RU" sz="28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2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олимпиадах</a:t>
                      </a:r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4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 pitchFamily="18" charset="0"/>
                          <a:cs typeface="Times New Roman" pitchFamily="18" charset="0"/>
                        </a:rPr>
                        <a:t>Учителя </a:t>
                      </a:r>
                      <a:r>
                        <a:rPr lang="en-US" sz="2800" dirty="0" err="1">
                          <a:latin typeface="Times New Roman" pitchFamily="18" charset="0"/>
                          <a:cs typeface="Times New Roman" pitchFamily="18" charset="0"/>
                        </a:rPr>
                        <a:t>по</a:t>
                      </a:r>
                      <a:r>
                        <a:rPr lang="en-US" sz="28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latin typeface="Times New Roman" pitchFamily="18" charset="0"/>
                          <a:cs typeface="Times New Roman" pitchFamily="18" charset="0"/>
                        </a:rPr>
                        <a:t>предметам</a:t>
                      </a:r>
                      <a:r>
                        <a:rPr lang="en-US" sz="2800" dirty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latin typeface="Times New Roman" pitchFamily="18" charset="0"/>
                          <a:cs typeface="Times New Roman" pitchFamily="18" charset="0"/>
                        </a:rPr>
                        <a:t>классные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latin typeface="Times New Roman" pitchFamily="18" charset="0"/>
                          <a:cs typeface="Times New Roman" pitchFamily="18" charset="0"/>
                        </a:rPr>
                        <a:t>руководители</a:t>
                      </a:r>
                      <a:endParaRPr lang="ru-RU" sz="2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41943"/>
          <a:ext cx="9144000" cy="6933642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539552"/>
                <a:gridCol w="5556448"/>
                <a:gridCol w="3048000"/>
              </a:tblGrid>
              <a:tr h="709876">
                <a:tc gridSpan="3">
                  <a:txBody>
                    <a:bodyPr/>
                    <a:lstStyle/>
                    <a:p>
                      <a:pPr marL="48895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Times New Roman" pitchFamily="18" charset="0"/>
                          <a:cs typeface="Times New Roman" pitchFamily="18" charset="0"/>
                        </a:rPr>
                        <a:t>5.  </a:t>
                      </a:r>
                      <a:r>
                        <a:rPr lang="en-US" sz="2400" dirty="0" err="1">
                          <a:latin typeface="Times New Roman" pitchFamily="18" charset="0"/>
                          <a:cs typeface="Times New Roman" pitchFamily="18" charset="0"/>
                        </a:rPr>
                        <a:t>Социальное</a:t>
                      </a:r>
                      <a:r>
                        <a:rPr lang="en-US" sz="24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latin typeface="Times New Roman" pitchFamily="18" charset="0"/>
                          <a:cs typeface="Times New Roman" pitchFamily="18" charset="0"/>
                        </a:rPr>
                        <a:t>направление</a:t>
                      </a: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marL="488950" algn="ctr">
                        <a:lnSpc>
                          <a:spcPts val="121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695957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6350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>
                          <a:latin typeface="Times New Roman" pitchFamily="18" charset="0"/>
                          <a:cs typeface="Times New Roman" pitchFamily="18" charset="0"/>
                        </a:rPr>
                        <a:t>Клуб</a:t>
                      </a:r>
                      <a:r>
                        <a:rPr lang="en-US" sz="24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путешественников</a:t>
                      </a: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Большая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регата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24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</a:t>
                      </a:r>
                      <a:r>
                        <a:rPr lang="ru-RU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ь</a:t>
                      </a:r>
                      <a:endParaRPr lang="ru-RU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9604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6350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>
                          <a:latin typeface="Times New Roman" pitchFamily="18" charset="0"/>
                          <a:cs typeface="Times New Roman" pitchFamily="18" charset="0"/>
                        </a:rPr>
                        <a:t>Агитбригада</a:t>
                      </a:r>
                      <a:r>
                        <a:rPr lang="en-US" sz="2400" dirty="0">
                          <a:latin typeface="Times New Roman" pitchFamily="18" charset="0"/>
                          <a:cs typeface="Times New Roman" pitchFamily="18" charset="0"/>
                        </a:rPr>
                        <a:t> «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Детскоев</a:t>
                      </a: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ремя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24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</a:t>
                      </a:r>
                      <a:r>
                        <a:rPr lang="ru-RU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ь</a:t>
                      </a:r>
                      <a:endParaRPr lang="ru-RU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95957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6350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en-US" sz="2400" dirty="0" err="1">
                          <a:latin typeface="Times New Roman" pitchFamily="18" charset="0"/>
                          <a:cs typeface="Times New Roman" pitchFamily="18" charset="0"/>
                        </a:rPr>
                        <a:t>Школьный</a:t>
                      </a:r>
                      <a:r>
                        <a:rPr lang="en-US" sz="24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latin typeface="Times New Roman" pitchFamily="18" charset="0"/>
                          <a:cs typeface="Times New Roman" pitchFamily="18" charset="0"/>
                        </a:rPr>
                        <a:t>музей</a:t>
                      </a:r>
                      <a:r>
                        <a:rPr lang="en-US" sz="2400" dirty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en-US" sz="2400" dirty="0" err="1">
                          <a:latin typeface="Times New Roman" pitchFamily="18" charset="0"/>
                          <a:cs typeface="Times New Roman" pitchFamily="18" charset="0"/>
                        </a:rPr>
                        <a:t>Вчера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Сегодня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Завтра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24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</a:t>
                      </a:r>
                      <a:r>
                        <a:rPr lang="ru-RU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ь</a:t>
                      </a:r>
                      <a:endParaRPr lang="ru-RU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3497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635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en-US" sz="2400" dirty="0" err="1">
                          <a:latin typeface="Times New Roman" pitchFamily="18" charset="0"/>
                          <a:cs typeface="Times New Roman" pitchFamily="18" charset="0"/>
                        </a:rPr>
                        <a:t>Школьная</a:t>
                      </a:r>
                      <a:r>
                        <a:rPr lang="en-US" sz="24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latin typeface="Times New Roman" pitchFamily="18" charset="0"/>
                          <a:cs typeface="Times New Roman" pitchFamily="18" charset="0"/>
                        </a:rPr>
                        <a:t>газета</a:t>
                      </a:r>
                      <a:r>
                        <a:rPr lang="en-US" sz="2400" dirty="0">
                          <a:latin typeface="Times New Roman" pitchFamily="18" charset="0"/>
                          <a:cs typeface="Times New Roman" pitchFamily="18" charset="0"/>
                        </a:rPr>
                        <a:t>» </a:t>
                      </a: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</a:t>
                      </a:r>
                      <a:r>
                        <a:rPr lang="ru-RU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ь</a:t>
                      </a:r>
                      <a:endParaRPr lang="ru-RU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70987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635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latin typeface="Times New Roman" pitchFamily="18" charset="0"/>
                          <a:cs typeface="Times New Roman" pitchFamily="18" charset="0"/>
                        </a:rPr>
                        <a:t>«Новости на пять»</a:t>
                      </a:r>
                      <a:endParaRPr lang="ru-RU" sz="2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</a:t>
                      </a:r>
                      <a:r>
                        <a:rPr lang="ru-RU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ь</a:t>
                      </a:r>
                      <a:endParaRPr lang="ru-RU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70987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635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en-US" sz="2400" dirty="0" err="1">
                          <a:latin typeface="Times New Roman" pitchFamily="18" charset="0"/>
                          <a:cs typeface="Times New Roman" pitchFamily="18" charset="0"/>
                        </a:rPr>
                        <a:t>Школа</a:t>
                      </a:r>
                      <a:r>
                        <a:rPr lang="en-US" sz="24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latin typeface="Times New Roman" pitchFamily="18" charset="0"/>
                          <a:cs typeface="Times New Roman" pitchFamily="18" charset="0"/>
                        </a:rPr>
                        <a:t>волонтеров</a:t>
                      </a:r>
                      <a:r>
                        <a:rPr lang="en-US" sz="2400" dirty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Учител</a:t>
                      </a:r>
                      <a:r>
                        <a:rPr lang="ru-RU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ь</a:t>
                      </a:r>
                      <a:endParaRPr lang="ru-RU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043935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6350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latin typeface="Times New Roman" pitchFamily="18" charset="0"/>
                          <a:cs typeface="Times New Roman" pitchFamily="18" charset="0"/>
                        </a:rPr>
                        <a:t>Модуль «</a:t>
                      </a:r>
                      <a:r>
                        <a:rPr lang="en-US" sz="2400" dirty="0" err="1">
                          <a:latin typeface="Times New Roman" pitchFamily="18" charset="0"/>
                          <a:cs typeface="Times New Roman" pitchFamily="18" charset="0"/>
                        </a:rPr>
                        <a:t>Человек</a:t>
                      </a:r>
                      <a:r>
                        <a:rPr lang="en-US" sz="24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обществе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24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350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Классные</a:t>
                      </a: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руководители</a:t>
                      </a:r>
                      <a:endParaRPr lang="ru-RU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635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129045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0160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latin typeface="Times New Roman" pitchFamily="18" charset="0"/>
                          <a:cs typeface="Times New Roman" pitchFamily="18" charset="0"/>
                        </a:rPr>
                        <a:t>Модуль </a:t>
                      </a:r>
                      <a:r>
                        <a:rPr lang="en-US" sz="2400" dirty="0" err="1">
                          <a:latin typeface="Times New Roman" pitchFamily="18" charset="0"/>
                          <a:cs typeface="Times New Roman" pitchFamily="18" charset="0"/>
                        </a:rPr>
                        <a:t>по</a:t>
                      </a:r>
                      <a:r>
                        <a:rPr lang="en-US" sz="24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профилактик</a:t>
                      </a: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а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правонарушений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:«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Добрая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дорога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детства</a:t>
                      </a:r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».</a:t>
                      </a:r>
                      <a:endParaRPr lang="ru-RU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35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Сотрудник</a:t>
                      </a: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2492896"/>
            <a:ext cx="8686800" cy="216024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Агитбригада «Ритм»</a:t>
            </a:r>
          </a:p>
          <a:p>
            <a:pPr marL="514350" indent="-514350"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Кружок «Золотое перо России»</a:t>
            </a:r>
          </a:p>
          <a:p>
            <a:pPr marL="514350" indent="-514350"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Кружок «Школьная газета «Пятёрочка»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260648"/>
            <a:ext cx="8064896" cy="1077218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Внеурочная деятельность в 2015-2016 учебном году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НОВЫЕ ФОРМЫ</a:t>
            </a:r>
          </a:p>
        </p:txBody>
      </p:sp>
      <p:sp>
        <p:nvSpPr>
          <p:cNvPr id="188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51274" y="1484784"/>
            <a:ext cx="5292725" cy="5373216"/>
          </a:xfrm>
        </p:spPr>
        <p:txBody>
          <a:bodyPr>
            <a:normAutofit/>
          </a:bodyPr>
          <a:lstStyle/>
          <a:p>
            <a:pPr eaLnBrk="1" hangingPunct="1">
              <a:lnSpc>
                <a:spcPct val="70000"/>
              </a:lnSpc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День коллективного планирования </a:t>
            </a:r>
          </a:p>
          <a:p>
            <a:pPr eaLnBrk="1" hangingPunct="1">
              <a:lnSpc>
                <a:spcPct val="70000"/>
              </a:lnSpc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Волшебное седло</a:t>
            </a:r>
          </a:p>
          <a:p>
            <a:pPr eaLnBrk="1" hangingPunct="1">
              <a:lnSpc>
                <a:spcPct val="70000"/>
              </a:lnSpc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"Разброс мнений" </a:t>
            </a:r>
          </a:p>
          <a:p>
            <a:pPr eaLnBrk="1" hangingPunct="1">
              <a:lnSpc>
                <a:spcPct val="70000"/>
              </a:lnSpc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«Своя игра» или «Кот в мешке», «Вопрос-аукцион», «Счастливый случай»</a:t>
            </a:r>
          </a:p>
          <a:p>
            <a:pPr eaLnBrk="1" hangingPunct="1">
              <a:lnSpc>
                <a:spcPct val="70000"/>
              </a:lnSpc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«Кулинарное шоу»</a:t>
            </a:r>
          </a:p>
          <a:p>
            <a:pPr eaLnBrk="1" hangingPunct="1">
              <a:lnSpc>
                <a:spcPct val="70000"/>
              </a:lnSpc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Потехи- Аукцион талантов. </a:t>
            </a:r>
          </a:p>
          <a:p>
            <a:pPr eaLnBrk="1" hangingPunct="1">
              <a:lnSpc>
                <a:spcPct val="70000"/>
              </a:lnSpc>
            </a:pP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99526" y="2852936"/>
            <a:ext cx="3265156" cy="2448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418" grpId="0"/>
      <p:bldP spid="188419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51720" y="2420888"/>
            <a:ext cx="4509311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Газета «Пятёрочка»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C:\Users\Светлана\Desktop\1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4107341" cy="6237312"/>
          </a:xfrm>
          <a:prstGeom prst="rect">
            <a:avLst/>
          </a:prstGeom>
          <a:noFill/>
        </p:spPr>
      </p:pic>
      <p:pic>
        <p:nvPicPr>
          <p:cNvPr id="90115" name="Picture 3" descr="C:\Users\Светлана\Desktop\2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923929" y="0"/>
            <a:ext cx="5220072" cy="63093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Светлана\Desktop\3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07504" y="855780"/>
            <a:ext cx="9036496" cy="55255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C:\Users\Светлана\Desktop\5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427805"/>
            <a:ext cx="9144000" cy="59535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755576" y="1052736"/>
            <a:ext cx="7772400" cy="147002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Интересные факты и события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9154" name="Picture 2" descr="C:\Users\Светлана\Desktop\Выпускной. Шарики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23728" y="2996952"/>
            <a:ext cx="5184576" cy="3600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4572000" cy="494116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2013 год</a:t>
            </a: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Областной конкурс «Вечное слово»</a:t>
            </a: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Новицкая К. и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Аппельганс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В.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Светлана\Desktop\Безымянный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644008" y="0"/>
            <a:ext cx="5328592" cy="6840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404664"/>
            <a:ext cx="8229600" cy="1540768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2013 год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 место во всероссийском конкурсе «Применение ИМЭУ в образовательном процессе»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03" name="Picture 3" descr="F:\Лето-2012\Статья в газету\Нуждина М. и Федотов Д., ученики 6 А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331640" y="1988840"/>
            <a:ext cx="5912205" cy="44341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2348880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Участие в конкурсах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2013 год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 место в областном конкурсе «Семья – прекраснейшая жемчужина жизни»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Мама\Desktop\103D5000\Фотки коллег\DSC0018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492896"/>
            <a:ext cx="5628118" cy="42210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88641"/>
            <a:ext cx="8229600" cy="1512167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 место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2013 год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Областной конкурс «История родного края»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I:\Перенос со старого компа\Мама старый комп\1 полугодие 2011\Фотки зоопарк и др\IMG_003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24658"/>
            <a:ext cx="5760640" cy="44832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260648"/>
            <a:ext cx="7128792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Всероссийский конкурс «Герои Великой Победы»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Светлана\Desktop\герои великой победы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091159" y="2060848"/>
            <a:ext cx="4817263" cy="3330826"/>
          </a:xfrm>
          <a:prstGeom prst="rect">
            <a:avLst/>
          </a:prstGeom>
          <a:noFill/>
        </p:spPr>
      </p:pic>
      <p:pic>
        <p:nvPicPr>
          <p:cNvPr id="3076" name="Picture 4" descr="C:\Users\Светлана\Desktop\Безымянный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23528" y="1556792"/>
            <a:ext cx="3672408" cy="4680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548680"/>
            <a:ext cx="2977866" cy="15696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Всероссийский 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портал-проект 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Карта памяти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C:\Users\Светлана\Desktop\Безымянный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203848" y="116632"/>
            <a:ext cx="5948266" cy="67413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F:\Фотки из фотика\IMG_184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2276872"/>
            <a:ext cx="2627784" cy="288032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51520" y="188640"/>
            <a:ext cx="4239430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Встречи с известными людьми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4515" name="Picture 3" descr="F:\Фотки из фотика\IMG_185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929754" y="2132856"/>
            <a:ext cx="2214246" cy="2952328"/>
          </a:xfrm>
          <a:prstGeom prst="rect">
            <a:avLst/>
          </a:prstGeom>
          <a:noFill/>
        </p:spPr>
      </p:pic>
      <p:pic>
        <p:nvPicPr>
          <p:cNvPr id="64518" name="Picture 6" descr="F:\2014-5год\Мои фотки\1 сентября\Новая папка\3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555776" y="692696"/>
            <a:ext cx="4064000" cy="3048000"/>
          </a:xfrm>
          <a:prstGeom prst="rect">
            <a:avLst/>
          </a:prstGeom>
          <a:noFill/>
        </p:spPr>
      </p:pic>
      <p:pic>
        <p:nvPicPr>
          <p:cNvPr id="8" name="Picture 6" descr="C:\Users\Светлана\Desktop\Для оформления стенда\Региональная литературная акция Я пишу сочинение Синкевич Екатерина - победитель\6b798759d55d6747c965831c03e4d9ce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771800" y="3789040"/>
            <a:ext cx="4271120" cy="28463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260648"/>
            <a:ext cx="5218801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Экскурсии в Зеленоградск и не только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5539" name="Picture 3" descr="F:\Фотки-осень-2015\image (2).jpg"/>
          <p:cNvPicPr>
            <a:picLocks noChangeAspect="1" noChangeArrowheads="1"/>
          </p:cNvPicPr>
          <p:nvPr/>
        </p:nvPicPr>
        <p:blipFill>
          <a:blip r:embed="rId2" cstate="email">
            <a:lum bright="20000"/>
          </a:blip>
          <a:srcRect/>
          <a:stretch>
            <a:fillRect/>
          </a:stretch>
        </p:blipFill>
        <p:spPr bwMode="auto">
          <a:xfrm>
            <a:off x="611560" y="764704"/>
            <a:ext cx="7680853" cy="3816424"/>
          </a:xfrm>
          <a:prstGeom prst="rect">
            <a:avLst/>
          </a:prstGeom>
          <a:noFill/>
        </p:spPr>
      </p:pic>
      <p:pic>
        <p:nvPicPr>
          <p:cNvPr id="65540" name="Picture 4" descr="F:\Фотки-осень-2015\image (4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259632" y="4509120"/>
            <a:ext cx="2758951" cy="2060592"/>
          </a:xfrm>
          <a:prstGeom prst="rect">
            <a:avLst/>
          </a:prstGeom>
          <a:noFill/>
        </p:spPr>
      </p:pic>
      <p:pic>
        <p:nvPicPr>
          <p:cNvPr id="8193" name="Picture 1" descr="F:\2014-5год\С рабочего стола\Лето-2012\МБОУСОШ № 5, г. Светлый\Фотографии\Номинация-Православная семья. Название-Мой класс-моя вторая семья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076056" y="3881669"/>
            <a:ext cx="2232248" cy="29763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7" name="Picture 3" descr="F:\МАМА\Фотки 5-6 класс\IMG_009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508104" y="0"/>
            <a:ext cx="3487936" cy="2615952"/>
          </a:xfrm>
          <a:prstGeom prst="rect">
            <a:avLst/>
          </a:prstGeom>
          <a:noFill/>
        </p:spPr>
      </p:pic>
      <p:pic>
        <p:nvPicPr>
          <p:cNvPr id="52228" name="Picture 4" descr="F:\МАМА\Фотки 5-6 класс\IMG_044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436096" y="3861048"/>
            <a:ext cx="3528392" cy="2646294"/>
          </a:xfrm>
          <a:prstGeom prst="rect">
            <a:avLst/>
          </a:prstGeom>
          <a:noFill/>
        </p:spPr>
      </p:pic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79512" y="0"/>
            <a:ext cx="2880320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23528" y="3861048"/>
            <a:ext cx="3840427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339752" y="2132856"/>
            <a:ext cx="3672408" cy="2754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3203848" y="116632"/>
            <a:ext cx="2826928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рамках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внеурочки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F:\МАМА\Фотки 5-6 класс\IMG_093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364088" y="692696"/>
            <a:ext cx="3391925" cy="2543944"/>
          </a:xfrm>
          <a:prstGeom prst="rect">
            <a:avLst/>
          </a:prstGeom>
          <a:noFill/>
        </p:spPr>
      </p:pic>
      <p:pic>
        <p:nvPicPr>
          <p:cNvPr id="53251" name="Picture 3" descr="F:\МАМА\Фотки 5-6 класс\IMG_0918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95536" y="620688"/>
            <a:ext cx="3816424" cy="2862318"/>
          </a:xfrm>
          <a:prstGeom prst="rect">
            <a:avLst/>
          </a:prstGeom>
          <a:noFill/>
        </p:spPr>
      </p:pic>
      <p:pic>
        <p:nvPicPr>
          <p:cNvPr id="53252" name="Picture 4" descr="F:\МАМА\Фотки 5-6 класс\IMG_0958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51520" y="3933056"/>
            <a:ext cx="3679957" cy="2759968"/>
          </a:xfrm>
          <a:prstGeom prst="rect">
            <a:avLst/>
          </a:prstGeom>
          <a:noFill/>
        </p:spPr>
      </p:pic>
      <p:pic>
        <p:nvPicPr>
          <p:cNvPr id="53253" name="Picture 5" descr="F:\МАМА\Фотки 5-6 класс\IMG_0964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004048" y="3933056"/>
            <a:ext cx="3583947" cy="268796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115616" y="0"/>
            <a:ext cx="6962099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Классные часы в школьном музее им.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А.Маринеско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87624" y="3573016"/>
            <a:ext cx="7397666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Ежегодная всероссийская акция «Покорми птиц зимой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F:\МАМА\Фотки 5-6 класс\IMG_104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51520" y="764704"/>
            <a:ext cx="3103893" cy="2327920"/>
          </a:xfrm>
          <a:prstGeom prst="rect">
            <a:avLst/>
          </a:prstGeom>
          <a:noFill/>
        </p:spPr>
      </p:pic>
      <p:pic>
        <p:nvPicPr>
          <p:cNvPr id="54275" name="Picture 3" descr="F:\МАМА\Фотки 5-6 класс\IMG_1048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724128" y="260648"/>
            <a:ext cx="3295915" cy="2471936"/>
          </a:xfrm>
          <a:prstGeom prst="rect">
            <a:avLst/>
          </a:prstGeom>
          <a:noFill/>
        </p:spPr>
      </p:pic>
      <p:pic>
        <p:nvPicPr>
          <p:cNvPr id="6" name="Picture 2" descr="F:\Лето-2012\фотки для одноклассников\IMG_0806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79512" y="3933056"/>
            <a:ext cx="2976330" cy="2232248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467544" y="3212976"/>
            <a:ext cx="3453638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Походы в лес за грибами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55576" y="188640"/>
            <a:ext cx="410715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Экскурсии на «Крузенштерн»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4277" name="Picture 5" descr="http://arhsvoboda.ru/wp-content/uploads/2015/06/kruzenshtern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482643" y="980728"/>
            <a:ext cx="2457509" cy="1916832"/>
          </a:xfrm>
          <a:prstGeom prst="rect">
            <a:avLst/>
          </a:prstGeom>
          <a:noFill/>
        </p:spPr>
      </p:pic>
      <p:pic>
        <p:nvPicPr>
          <p:cNvPr id="54278" name="Picture 6" descr="F:\2014-5год\Мои фотки\6 сентября, лес Фотки\6 сентября, лес 029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499992" y="3356992"/>
            <a:ext cx="4032448" cy="30243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F:\МАМА\Фотки 5-6 класс\IMG_112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55576" y="836712"/>
            <a:ext cx="3456384" cy="2592288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39552" y="188640"/>
            <a:ext cx="6188938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Открытые уроки, посвящённые русской письменности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6323" name="Picture 3" descr="F:\МАМА\Фотки 5-6 класс\IMG_112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436096" y="908720"/>
            <a:ext cx="3240360" cy="2430270"/>
          </a:xfrm>
          <a:prstGeom prst="rect">
            <a:avLst/>
          </a:prstGeom>
          <a:noFill/>
        </p:spPr>
      </p:pic>
      <p:pic>
        <p:nvPicPr>
          <p:cNvPr id="5" name="Picture 5" descr="snapshot20080314232341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976">
            <a:off x="250365" y="4098229"/>
            <a:ext cx="3551626" cy="2663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21340222">
            <a:off x="5400940" y="3956299"/>
            <a:ext cx="3643770" cy="2768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83568" y="3501008"/>
            <a:ext cx="6373283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Открытые мероприятия, посвящённые русской классике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1" name="Picture 3" descr="F:\Отрывки видео и фото о Данко\Что осталось от фильма фото\2 (2)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339752" y="764704"/>
            <a:ext cx="4104456" cy="2677594"/>
          </a:xfrm>
          <a:prstGeom prst="rect">
            <a:avLst/>
          </a:prstGeom>
          <a:noFill/>
        </p:spPr>
      </p:pic>
      <p:pic>
        <p:nvPicPr>
          <p:cNvPr id="58372" name="Picture 4" descr="F:\Отрывки видео и фото о Данко\Что осталось от фильма фото\Иллюстрации и синонимы\3 Синонимы к разумному эгоизму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504" y="3573016"/>
            <a:ext cx="4212468" cy="2808312"/>
          </a:xfrm>
          <a:prstGeom prst="rect">
            <a:avLst/>
          </a:prstGeom>
          <a:noFill/>
        </p:spPr>
      </p:pic>
      <p:pic>
        <p:nvPicPr>
          <p:cNvPr id="58373" name="Picture 5" descr="F:\Отрывки видео и фото о Данко\Что осталось от фильма фото\5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788024" y="3933056"/>
            <a:ext cx="4098917" cy="2076075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07504" y="188640"/>
            <a:ext cx="8777146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Участие в школьных фестивалях, посвящённых русской классике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Что особенно запомнилось?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1" name="Picture 11" descr="http://euroviza.vn.ua/wp-content/uploads/2012/11/polsha_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95536" y="1052736"/>
            <a:ext cx="3335016" cy="266801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5328592" cy="63408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Польша.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Миколайки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 descr="F:\Лето-2012\Миколайки\IMG_0399.JPG"/>
          <p:cNvPicPr>
            <a:picLocks noChangeAspect="1" noChangeArrowheads="1"/>
          </p:cNvPicPr>
          <p:nvPr/>
        </p:nvPicPr>
        <p:blipFill>
          <a:blip r:embed="rId3" cstate="email">
            <a:lum bright="20000"/>
          </a:blip>
          <a:srcRect/>
          <a:stretch>
            <a:fillRect/>
          </a:stretch>
        </p:blipFill>
        <p:spPr bwMode="auto">
          <a:xfrm>
            <a:off x="3995936" y="1196752"/>
            <a:ext cx="4933822" cy="2378943"/>
          </a:xfrm>
          <a:prstGeom prst="rect">
            <a:avLst/>
          </a:prstGeom>
          <a:noFill/>
        </p:spPr>
      </p:pic>
      <p:pic>
        <p:nvPicPr>
          <p:cNvPr id="5124" name="Picture 4" descr="F:\Лето-2012\Миколайки\IMG_0401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724128" y="4077071"/>
            <a:ext cx="3419872" cy="2565051"/>
          </a:xfrm>
          <a:prstGeom prst="rect">
            <a:avLst/>
          </a:prstGeom>
          <a:noFill/>
        </p:spPr>
      </p:pic>
      <p:pic>
        <p:nvPicPr>
          <p:cNvPr id="5125" name="Picture 5" descr="F:\Лето-2012\Миколайки\P1000437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987824" y="4005064"/>
            <a:ext cx="2664296" cy="2538282"/>
          </a:xfrm>
          <a:prstGeom prst="rect">
            <a:avLst/>
          </a:prstGeom>
          <a:noFill/>
        </p:spPr>
      </p:pic>
      <p:pic>
        <p:nvPicPr>
          <p:cNvPr id="5126" name="Picture 6" descr="F:\Лето-2012\Миколайки\P1000507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4365104"/>
            <a:ext cx="3024336" cy="22682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260649"/>
            <a:ext cx="7772400" cy="57606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l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Польша. Детский лагерь «Прима»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7346" name="Picture 2" descr="F:\МАМА\Фотки 5-6 класс\IMG_113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843808" y="908720"/>
            <a:ext cx="3679957" cy="2759968"/>
          </a:xfrm>
          <a:prstGeom prst="rect">
            <a:avLst/>
          </a:prstGeom>
          <a:noFill/>
        </p:spPr>
      </p:pic>
      <p:pic>
        <p:nvPicPr>
          <p:cNvPr id="57348" name="Picture 4" descr="F:\МАМА\Фотки 5-6 класс\IMG_113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43608" y="4149080"/>
            <a:ext cx="2952328" cy="2214246"/>
          </a:xfrm>
          <a:prstGeom prst="rect">
            <a:avLst/>
          </a:prstGeom>
          <a:noFill/>
        </p:spPr>
      </p:pic>
      <p:pic>
        <p:nvPicPr>
          <p:cNvPr id="57349" name="Picture 5" descr="F:\МАМА\Фотки 5-6 класс\IMG_1146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004048" y="4077072"/>
            <a:ext cx="3103893" cy="23279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332656"/>
            <a:ext cx="4818563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Зимний лагерь в Польше. Закопане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6562" name="Picture 2" descr="F:\2014 год\С рабочего стола\Закопане\IMG_132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3933056"/>
            <a:ext cx="2799408" cy="2099556"/>
          </a:xfrm>
          <a:prstGeom prst="rect">
            <a:avLst/>
          </a:prstGeom>
          <a:noFill/>
        </p:spPr>
      </p:pic>
      <p:pic>
        <p:nvPicPr>
          <p:cNvPr id="66563" name="Picture 3" descr="F:\2014 год\С рабочего стола\Закопане\IMG_133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23528" y="1052736"/>
            <a:ext cx="3168352" cy="2376264"/>
          </a:xfrm>
          <a:prstGeom prst="rect">
            <a:avLst/>
          </a:prstGeom>
          <a:noFill/>
        </p:spPr>
      </p:pic>
      <p:pic>
        <p:nvPicPr>
          <p:cNvPr id="66564" name="Picture 4" descr="F:\2014 год\С рабочего стола\Закопане\IMG_1343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940152" y="3429000"/>
            <a:ext cx="2945258" cy="3096344"/>
          </a:xfrm>
          <a:prstGeom prst="rect">
            <a:avLst/>
          </a:prstGeom>
          <a:noFill/>
        </p:spPr>
      </p:pic>
      <p:pic>
        <p:nvPicPr>
          <p:cNvPr id="66565" name="Picture 5" descr="F:\2014 год\С рабочего стола\Закопане\IMG_1347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872088" y="620688"/>
            <a:ext cx="3271912" cy="2453934"/>
          </a:xfrm>
          <a:prstGeom prst="rect">
            <a:avLst/>
          </a:prstGeom>
          <a:noFill/>
        </p:spPr>
      </p:pic>
      <p:pic>
        <p:nvPicPr>
          <p:cNvPr id="66567" name="Picture 7" descr="F:\2014 год\С рабочего стола\Закопане\IMG_1393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483768" y="3861048"/>
            <a:ext cx="3487936" cy="26159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9" name="Picture 5" descr="F:\МАМА\Берлин\DSC0048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39552" y="908720"/>
            <a:ext cx="4004381" cy="300328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67544" y="260648"/>
            <a:ext cx="1217321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Берлин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7588" name="Picture 4" descr="F:\МАМА\Берлин\DSC0048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831632" y="0"/>
            <a:ext cx="3312368" cy="2484276"/>
          </a:xfrm>
          <a:prstGeom prst="rect">
            <a:avLst/>
          </a:prstGeom>
          <a:noFill/>
        </p:spPr>
      </p:pic>
      <p:pic>
        <p:nvPicPr>
          <p:cNvPr id="67591" name="Picture 7" descr="F:\МАМА\Берлин\DSC00495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259632" y="4293096"/>
            <a:ext cx="2688299" cy="2016224"/>
          </a:xfrm>
          <a:prstGeom prst="rect">
            <a:avLst/>
          </a:prstGeom>
          <a:noFill/>
        </p:spPr>
      </p:pic>
      <p:pic>
        <p:nvPicPr>
          <p:cNvPr id="67592" name="Picture 8" descr="F:\МАМА\Берлин\DSC00508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724128" y="2708920"/>
            <a:ext cx="2754306" cy="3672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88640"/>
            <a:ext cx="8114401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75-летие Великой Победы. Столица нашей Родины - Москва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187624" y="836712"/>
            <a:ext cx="2952328" cy="272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1" name="Picture 3" descr="F:\2015 год-лето\Москва\Москва\5dt9JlpIEgs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796136" y="908720"/>
            <a:ext cx="3209925" cy="5715000"/>
          </a:xfrm>
          <a:prstGeom prst="rect">
            <a:avLst/>
          </a:prstGeom>
          <a:noFill/>
        </p:spPr>
      </p:pic>
      <p:pic>
        <p:nvPicPr>
          <p:cNvPr id="68612" name="Picture 4" descr="F:\2015 год-лето\Москва\Москва\5aEkWTmyxl0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95536" y="3717032"/>
            <a:ext cx="5243736" cy="2945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F:\2015 год-лето\Москва\Москва\G7f_xnKTq8E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524000" y="2132856"/>
            <a:ext cx="7620000" cy="4279900"/>
          </a:xfrm>
          <a:prstGeom prst="rect">
            <a:avLst/>
          </a:prstGeom>
          <a:noFill/>
        </p:spPr>
      </p:pic>
      <p:pic>
        <p:nvPicPr>
          <p:cNvPr id="69635" name="Picture 3" descr="F:\2015 год-лето\Москва\Москва\ggeJsBRxxb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836712"/>
            <a:ext cx="3737992" cy="2803494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07504" y="0"/>
            <a:ext cx="3625801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75-летие Великой Победы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F:\2015 год-лето\Ассамблея\2015-08-01 11-23-06 Скриншот экрана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51520" y="836712"/>
            <a:ext cx="4168439" cy="252546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23528" y="188640"/>
            <a:ext cx="381970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Международная ассамблея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0662" name="Picture 6" descr="F:\2015 год-лето\Ассамблея\IMG_228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51520" y="3717032"/>
            <a:ext cx="6158071" cy="2979712"/>
          </a:xfrm>
          <a:prstGeom prst="rect">
            <a:avLst/>
          </a:prstGeom>
          <a:noFill/>
        </p:spPr>
      </p:pic>
      <p:pic>
        <p:nvPicPr>
          <p:cNvPr id="70661" name="Picture 5" descr="F:\2015 год-лето\Ассамблея\IMG_2227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436096" y="908720"/>
            <a:ext cx="3240360" cy="43204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1640" y="548680"/>
            <a:ext cx="2353734" cy="1765300"/>
          </a:xfrm>
          <a:prstGeom prst="rect">
            <a:avLst/>
          </a:prstGeom>
        </p:spPr>
      </p:pic>
      <p:pic>
        <p:nvPicPr>
          <p:cNvPr id="4098" name="Picture 2" descr="C:\Users\Светлана\Desktop\Для оформления стенда\8 А участвовал во всех региональных литературных акциях, посвящённых Великой Отечественной войне и вшкольных фестивалях, посвящённых ВОВ\2015-08-25 11-19-07 Скриншот экрана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572000" y="4128790"/>
            <a:ext cx="4108500" cy="2729210"/>
          </a:xfrm>
          <a:prstGeom prst="rect">
            <a:avLst/>
          </a:prstGeom>
          <a:noFill/>
        </p:spPr>
      </p:pic>
      <p:pic>
        <p:nvPicPr>
          <p:cNvPr id="4099" name="Picture 3" descr="C:\Users\Светлана\Desktop\Для оформления стенда\8 А участвовал во всех региональных литературных акциях, посвящённых Великой Отечественной войне и вшкольных фестивалях, посвящённых ВОВ\IMG_2021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652120" y="0"/>
            <a:ext cx="3007883" cy="2255912"/>
          </a:xfrm>
          <a:prstGeom prst="rect">
            <a:avLst/>
          </a:prstGeom>
          <a:noFill/>
        </p:spPr>
      </p:pic>
      <p:pic>
        <p:nvPicPr>
          <p:cNvPr id="4101" name="Picture 5" descr="C:\Users\Светлана\Desktop\Для оформления стенда\Региональная литературная акция Я пишу сочинение Синкевич Екатерина - победитель\e9a27a2bf1ba7ddcc5dd5a0048dc55bc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11560" y="2276872"/>
            <a:ext cx="5205150" cy="2232248"/>
          </a:xfrm>
          <a:prstGeom prst="rect">
            <a:avLst/>
          </a:prstGeom>
          <a:noFill/>
        </p:spPr>
      </p:pic>
      <p:pic>
        <p:nvPicPr>
          <p:cNvPr id="9" name="Picture 5" descr="F:\Фотки-осень-2015\image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55576" y="4326396"/>
            <a:ext cx="3375472" cy="2531604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323528" y="0"/>
            <a:ext cx="4690451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Мероприятия, посвящённые Великой Победе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3" name="Picture 7" descr="C:\Users\Светлана\Desktop\Для оформления стенда\Региональная литературная акция Я пишу сочинение Синкевич Екатерина - победитель\c4f07d6ff63a15e207783d7c2936261d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6601072" y="2276872"/>
            <a:ext cx="2542928" cy="16946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226567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Чем я горжусь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64704"/>
            <a:ext cx="9144000" cy="609329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1. Региональный конкурс авторских работ «Моя семья в годы Великой Отечественной Войны»-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Мисяновский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А. - 1 место</a:t>
            </a:r>
          </a:p>
          <a:p>
            <a:pPr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2. Региональная литературная акция «Я пишу сочинение»-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Синкевич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Екатерина – победитель</a:t>
            </a:r>
          </a:p>
          <a:p>
            <a:pPr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3. Победитель Всероссийского конкурса «Герои Великой Победы» -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Садкова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Арина в номинации «Проба пера»</a:t>
            </a:r>
          </a:p>
          <a:p>
            <a:pPr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4. Оформление кабинета ко дню Победы. Заняла 1 место в конкурсе.</a:t>
            </a:r>
          </a:p>
          <a:p>
            <a:pPr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5. Международная ассамблея: «Исторические личности в диалоге городов-партнёров. Великие имена на карте города». </a:t>
            </a:r>
          </a:p>
          <a:p>
            <a:pPr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6. Все классы, где я работала в 2014-2015, 2015-16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у.г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., участвовали во всех литературных акциях, посвящённых Великой Победе  </a:t>
            </a:r>
          </a:p>
          <a:p>
            <a:pPr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88640"/>
            <a:ext cx="8424936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Участие в мероприятиях, посвящённых Великой Победе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324528" cy="6858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7. Всероссийский проект проекта «Карта памяти» - благодарность за участие и почётная грамота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8. Конкурс сочинений и рисунков «Великой Победе посвящается», проводимый газетой «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Светловские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вести»: в номинации «Литературное творчество» - 1 место – М.Гуртовая, 2 место – А.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Какоткин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В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номиниции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рисунки – 1 место – С.Коршунова.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9. Областной конкурс «Вечное слово» на муниципальном уровне, в номинации «Художественное слово» - 1 место –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Садкова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А., проект «Память, опалённая войной» – 1 место.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10. Всероссийский конкурс «Наши бабушки. Наша история», организованный сайтом Дневник.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-– победитель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Садкова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Арина.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11. Окружной  конкурс эссе на тему «Письма на фронт» в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Светловском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городском округе, посвященного 70-летию Победы в Великой Отечественной войне 1941-1945 гг. – участие.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12. Всероссийский творческий конкурс сочинений, посвященного 70-летию Победы в Великой Отечественной войне «Когда была война» - участие.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13. Всероссийский конкурс сочинений, посвященного 70-летию Победы в Великой Отечественной войне «Когда была война», проводимый Академией Развития Творчества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АРТ-талант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 - 2 место –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Какоткин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14. Акция «Поможем ветеранам» - 8 А класс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15. Уборка на территории мемориальных захоронений и памятников, воздвигнутых в честь погибших солдат в годы ВОВ.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16. «Вахта памяти» - 8 А.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17. Напечатали в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Светловских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вестях» сочинение Садковой Арины «Ночная ведьма».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18. 22 июня. Шествие по Светлому со свечами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18. Штурм Кёнигсберга - возложение цветов на 1.200.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20. Участие в эстафете "Вахта Памяти" 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светловском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гор. округе. Перенос знамени Победы из гор. библиотеки в школу № 5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21. Цикл мероприятий в школе и в гор. библиотеке, посвящённых блокаде Ленинграда, штурму Кёнигсберга.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22. Семинар «70 лет Нюрнбергскому процессу».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23. Автопробег в канун 9 мая.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24. Окружная акция "Поможем ветеранам".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25. Цикл лекций, посвящённых Великой Отечественной войне, в школьном музее и в городском музее "Доблести и славы".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26. Заседание в гор. библиотеке, на котором происходило вручение юбилейных медалей ветеранам ВОВ и труженикам тыла. Подготовка выступления.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27. Школьный фестиваль патриотической песни "Наши песни войны и Победы".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28. Участие в детском окружном хоре в честь Дня Победы.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29. Москва. Парад Победы. 9 мая 2015 года.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30. Участие в шествии Бессмертного полка на 9 мая.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Grp="1" noChangeArrowheads="1"/>
          </p:cNvSpPr>
          <p:nvPr>
            <p:ph type="title"/>
          </p:nvPr>
        </p:nvSpPr>
        <p:spPr>
          <a:xfrm>
            <a:off x="395536" y="0"/>
            <a:ext cx="8229600" cy="778098"/>
          </a:xfrm>
        </p:spPr>
        <p:txBody>
          <a:bodyPr/>
          <a:lstStyle/>
          <a:p>
            <a:pPr eaLnBrk="1" hangingPunct="1"/>
            <a:r>
              <a:rPr lang="ru-RU" sz="32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 Формирование  </a:t>
            </a:r>
            <a:r>
              <a:rPr lang="ru-RU" sz="3600" b="1" i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образа выпускника</a:t>
            </a:r>
            <a:r>
              <a:rPr lang="ru-RU" sz="32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1267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0" y="836712"/>
            <a:ext cx="4788024" cy="6021288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Личность педагога (классного руководителя, учителя)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Учебная деятельность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Внеклассная работа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Внутрисемейные отношения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Литература и искусство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Знакомство с жизнью и деятельностью, нравственными позициями выдающихся людей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Вещно-предметное пространство</a:t>
            </a:r>
          </a:p>
        </p:txBody>
      </p:sp>
      <p:pic>
        <p:nvPicPr>
          <p:cNvPr id="48130" name="Picture 2" descr="https://pp.vk.me/c618116/v618116993/167d3/YBUz_md2CE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21334303">
            <a:off x="4737424" y="823242"/>
            <a:ext cx="4133315" cy="2818170"/>
          </a:xfrm>
          <a:prstGeom prst="rect">
            <a:avLst/>
          </a:prstGeom>
          <a:noFill/>
        </p:spPr>
      </p:pic>
      <p:pic>
        <p:nvPicPr>
          <p:cNvPr id="48132" name="Picture 4" descr="http://img.rufox.ru/files/big2/55202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293427">
            <a:off x="4954864" y="4165408"/>
            <a:ext cx="3863752" cy="23897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630090" y="1340768"/>
            <a:ext cx="7513910" cy="4680818"/>
          </a:xfrm>
        </p:spPr>
        <p:txBody>
          <a:bodyPr>
            <a:normAutofit fontScale="92500"/>
          </a:bodyPr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34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Перед современным учительством стоит сложнейшая задача – возрождение духовности и нравственности.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endParaRPr lang="ru-RU" sz="3400" dirty="0" smtClean="0">
              <a:solidFill>
                <a:srgbClr val="0000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34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Школа – это место, где дети получают не только образование, но и где происходит формирование духовно-ценностных ориентиров.</a:t>
            </a:r>
          </a:p>
          <a:p>
            <a:pPr algn="r" eaLnBrk="1" hangingPunct="1">
              <a:buFont typeface="Wingdings" pitchFamily="2" charset="2"/>
              <a:buNone/>
              <a:defRPr/>
            </a:pPr>
            <a:r>
              <a:rPr lang="ru-RU" sz="34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В.В.Путин</a:t>
            </a:r>
          </a:p>
        </p:txBody>
      </p:sp>
      <p:pic>
        <p:nvPicPr>
          <p:cNvPr id="1026" name="Picture 2" descr="http://www.theatreglas.ru/uploads/2016/01/Vladimir_Putin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07504" y="836712"/>
            <a:ext cx="1748721" cy="25110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203848" y="1484784"/>
            <a:ext cx="5940152" cy="3816424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Без памяти – нет истории, </a:t>
            </a:r>
            <a:b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без истории – нет культуры, </a:t>
            </a:r>
            <a:b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без культуры – нет духовности, </a:t>
            </a:r>
            <a:b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без духовности – нет воспитания, </a:t>
            </a:r>
            <a:b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без воспитания – нет Человека, </a:t>
            </a:r>
            <a:b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без Человека – нет Народа и Страны!</a:t>
            </a:r>
            <a:r>
              <a:rPr lang="ru-RU" sz="3200" dirty="0" smtClean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smtClean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smtClean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86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5508104" y="5589240"/>
            <a:ext cx="3470350" cy="650875"/>
          </a:xfrm>
        </p:spPr>
        <p:txBody>
          <a:bodyPr>
            <a:normAutofit fontScale="47500" lnSpcReduction="20000"/>
          </a:bodyPr>
          <a:lstStyle/>
          <a:p>
            <a:pPr algn="r">
              <a:buNone/>
              <a:defRPr/>
            </a:pPr>
            <a:r>
              <a:rPr lang="ru-RU" dirty="0" smtClean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В.А. КАРАКОВСКИЙ,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советский и российский педагог. Народный учитель СССР</a:t>
            </a:r>
            <a:r>
              <a:rPr lang="ru-RU" dirty="0" smtClean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5122" name="Picture 2" descr="https://pp.vk.me/c630923/v630923210/2f4f0/TrPVl9gich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07504" y="836712"/>
            <a:ext cx="3285251" cy="3384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5517232"/>
            <a:ext cx="8712968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Учительский тост: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«Желаю терпеливых родителей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 благодарного начальства, добрых детей и дружелюбно настроенных коллег, и… продолжение следует…»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4754" name="Picture 2" descr="C:\Users\Светлана\Desktop\Новая папка\выступление\9е классы СОШ 5 Светлый\IMG_225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11560" y="188640"/>
            <a:ext cx="7848872" cy="52293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 rot="20941727">
            <a:off x="457200" y="1600201"/>
            <a:ext cx="8229600" cy="103671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ru-RU" sz="44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СПАСИБО  ЗА ВНИМАНИЕ!!!</a:t>
            </a:r>
            <a:endParaRPr lang="ru-RU" sz="4400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1696</TotalTime>
  <Words>2862</Words>
  <Application>Microsoft Office PowerPoint</Application>
  <PresentationFormat>Экран (4:3)</PresentationFormat>
  <Paragraphs>389</Paragraphs>
  <Slides>76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76</vt:i4>
      </vt:variant>
    </vt:vector>
  </HeadingPairs>
  <TitlesOfParts>
    <vt:vector size="77" baseType="lpstr">
      <vt:lpstr>Тема Office</vt:lpstr>
      <vt:lpstr>Роль классного руководителя в формировании духовно-нравственных ценностей обучающихся через внеурочную занятость</vt:lpstr>
      <vt:lpstr>Слайд 2</vt:lpstr>
      <vt:lpstr>Слайд 3</vt:lpstr>
      <vt:lpstr>Слайд 4</vt:lpstr>
      <vt:lpstr>Слайд 5</vt:lpstr>
      <vt:lpstr>Слайд 6</vt:lpstr>
      <vt:lpstr>Национальный воспитательный идеал</vt:lpstr>
      <vt:lpstr>Актуальность проблемы  духовно-нравственного воспитания</vt:lpstr>
      <vt:lpstr>Базовые национальные ценности</vt:lpstr>
      <vt:lpstr>Базовые национальные ценности</vt:lpstr>
      <vt:lpstr>Слайд 11</vt:lpstr>
      <vt:lpstr>Слайд 12</vt:lpstr>
      <vt:lpstr>Слайд 13</vt:lpstr>
      <vt:lpstr>Слайд 14</vt:lpstr>
      <vt:lpstr>Цель деятельности классного руководителя</vt:lpstr>
      <vt:lpstr>Задачи деятельности классного руководителя</vt:lpstr>
      <vt:lpstr>Слайд 17</vt:lpstr>
      <vt:lpstr>Слайд 18</vt:lpstr>
      <vt:lpstr>Что нужно знать?</vt:lpstr>
      <vt:lpstr>Что нужно учитывать?</vt:lpstr>
      <vt:lpstr>harisma  как высшая степень педагогической одаренности</vt:lpstr>
      <vt:lpstr>Технология развития чувства  «педагогической любви»</vt:lpstr>
      <vt:lpstr>Слайд 23</vt:lpstr>
      <vt:lpstr>1. Организационно-координирующие:  </vt:lpstr>
      <vt:lpstr>Слайд 25</vt:lpstr>
      <vt:lpstr>2. Коммуникативные:</vt:lpstr>
      <vt:lpstr>3. Аналитико-прогностические:</vt:lpstr>
      <vt:lpstr>4. Контрольные:</vt:lpstr>
      <vt:lpstr>МБОУСОШ № 5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НОВЫЕ ФОРМЫ</vt:lpstr>
      <vt:lpstr>Слайд 40</vt:lpstr>
      <vt:lpstr>Слайд 41</vt:lpstr>
      <vt:lpstr>Слайд 42</vt:lpstr>
      <vt:lpstr>Слайд 43</vt:lpstr>
      <vt:lpstr>Интересные факты и события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Что особенно запомнилось?</vt:lpstr>
      <vt:lpstr>Польша. Миколайки</vt:lpstr>
      <vt:lpstr>Польша. Детский лагерь «Прима»</vt:lpstr>
      <vt:lpstr>Слайд 61</vt:lpstr>
      <vt:lpstr>Слайд 62</vt:lpstr>
      <vt:lpstr>Слайд 63</vt:lpstr>
      <vt:lpstr>Слайд 64</vt:lpstr>
      <vt:lpstr>Слайд 65</vt:lpstr>
      <vt:lpstr>Слайд 66</vt:lpstr>
      <vt:lpstr>Чем я горжусь</vt:lpstr>
      <vt:lpstr>Слайд 68</vt:lpstr>
      <vt:lpstr>Слайд 69</vt:lpstr>
      <vt:lpstr>Слайд 70</vt:lpstr>
      <vt:lpstr>Слайд 71</vt:lpstr>
      <vt:lpstr>     Формирование  образа выпускника </vt:lpstr>
      <vt:lpstr>Слайд 73</vt:lpstr>
      <vt:lpstr>Без памяти – нет истории,  без истории – нет культуры,  без культуры – нет духовности,  без духовности – нет воспитания,  без воспитания – нет Человека,  без Человека – нет Народа и Страны!  </vt:lpstr>
      <vt:lpstr>Слайд 75</vt:lpstr>
      <vt:lpstr>Слайд 76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Глагол как часть речи (повторение изученного в 5 классе)</dc:title>
  <dc:creator>Admin</dc:creator>
  <cp:lastModifiedBy>ученик</cp:lastModifiedBy>
  <cp:revision>267</cp:revision>
  <dcterms:created xsi:type="dcterms:W3CDTF">2012-04-02T18:42:55Z</dcterms:created>
  <dcterms:modified xsi:type="dcterms:W3CDTF">2017-03-28T15:42:06Z</dcterms:modified>
</cp:coreProperties>
</file>