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9" r:id="rId3"/>
    <p:sldId id="257" r:id="rId4"/>
    <p:sldId id="260" r:id="rId5"/>
    <p:sldId id="261" r:id="rId6"/>
    <p:sldId id="262" r:id="rId7"/>
    <p:sldId id="267" r:id="rId8"/>
    <p:sldId id="263" r:id="rId9"/>
    <p:sldId id="264" r:id="rId10"/>
    <p:sldId id="265" r:id="rId11"/>
    <p:sldId id="273" r:id="rId12"/>
    <p:sldId id="266" r:id="rId13"/>
    <p:sldId id="268" r:id="rId14"/>
    <p:sldId id="270" r:id="rId15"/>
    <p:sldId id="272" r:id="rId16"/>
    <p:sldId id="274" r:id="rId17"/>
    <p:sldId id="276" r:id="rId18"/>
    <p:sldId id="275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5024"/>
    <a:srgbClr val="006C31"/>
    <a:srgbClr val="007434"/>
    <a:srgbClr val="00B050"/>
    <a:srgbClr val="00220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64" autoAdjust="0"/>
  </p:normalViewPr>
  <p:slideViewPr>
    <p:cSldViewPr snapToGrid="0">
      <p:cViewPr varScale="1">
        <p:scale>
          <a:sx n="69" d="100"/>
          <a:sy n="69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r>
              <a:rPr lang="ru-RU" sz="2000" b="1" baseline="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</a:t>
            </a:r>
          </a:p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800" b="1" dirty="0">
              <a:solidFill>
                <a:srgbClr val="007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8.6729640990896292E-2"/>
          <c:y val="1.7920042620641911E-3"/>
        </c:manualLayout>
      </c:layout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294448466319427E-2"/>
          <c:y val="0"/>
          <c:w val="0.94705558339902141"/>
          <c:h val="0.7479358329284677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8D8-48E5-B1A6-2E8D84D9BC4A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806-483B-9A29-CD1D3133C8B9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806-483B-9A29-CD1D3133C8B9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8D8-48E5-B1A6-2E8D84D9BC4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</c:v>
                </c:pt>
                <c:pt idx="1">
                  <c:v>55</c:v>
                </c:pt>
                <c:pt idx="2">
                  <c:v>10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8D8-48E5-B1A6-2E8D84D9BC4A}"/>
            </c:ext>
          </c:extLst>
        </c:ser>
        <c:dLbls>
          <c:showVal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  <a:r>
              <a:rPr lang="ru-RU" sz="2000" b="1" baseline="0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</a:t>
            </a:r>
            <a:endParaRPr lang="ru-RU" sz="2000" b="1" dirty="0">
              <a:solidFill>
                <a:srgbClr val="007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3825679256680848"/>
          <c:y val="0"/>
        </c:manualLayout>
      </c:layout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7042866136866243E-2"/>
          <c:y val="0.15722229929514495"/>
          <c:w val="0.93618971931019179"/>
          <c:h val="0.6417908701458686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3B92-4122-B85C-EE3F3B1FA151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738-4BD2-A0B5-C3FD46F5F9AA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738-4BD2-A0B5-C3FD46F5F9AA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92-4122-B85C-EE3F3B1FA151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92-4122-B85C-EE3F3B1FA151}"/>
                </c:ext>
              </c:extLst>
            </c:dLbl>
            <c:dLbl>
              <c:idx val="3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92-4122-B85C-EE3F3B1FA15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15</c:v>
                </c:pt>
                <c:pt idx="2">
                  <c:v>85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B92-4122-B85C-EE3F3B1FA151}"/>
            </c:ext>
          </c:extLst>
        </c:ser>
        <c:dLbls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2F2B2-44F6-46D0-8BD1-F3A9CA79CCA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4E4C3-1FCE-4113-A64F-F59EE4E2A6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8120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64E4C3-1FCE-4113-A64F-F59EE4E2A62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952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688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4547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8830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7574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2280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978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7509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451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8235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9753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423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BD7AA-DB2B-4B6E-B846-C7271FA4004F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1A47C-D78E-4602-BDF5-E505350CD2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0505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26127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14400" y="2175164"/>
            <a:ext cx="753687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0"/>
                <a:solidFill>
                  <a:srgbClr val="007434"/>
                </a:solidFill>
                <a:effectLst/>
              </a:rPr>
              <a:t>Проект </a:t>
            </a:r>
          </a:p>
          <a:p>
            <a:pPr algn="ctr"/>
            <a:r>
              <a:rPr lang="ru-RU" sz="3600" b="1" i="1" dirty="0" smtClean="0">
                <a:ln w="0"/>
                <a:solidFill>
                  <a:srgbClr val="007434"/>
                </a:solidFill>
              </a:rPr>
              <a:t>Тема:</a:t>
            </a:r>
            <a:r>
              <a:rPr lang="ru-RU" sz="3600" b="1" i="1" cap="none" spc="0" dirty="0" smtClean="0">
                <a:ln w="0"/>
                <a:solidFill>
                  <a:srgbClr val="007434"/>
                </a:solidFill>
                <a:effectLst/>
              </a:rPr>
              <a:t> </a:t>
            </a:r>
            <a:r>
              <a:rPr lang="ru-RU" sz="3600" b="1" i="1" dirty="0" smtClean="0">
                <a:ln w="0"/>
                <a:solidFill>
                  <a:srgbClr val="007434"/>
                </a:solidFill>
              </a:rPr>
              <a:t>«Мой дом- моя семья»</a:t>
            </a:r>
            <a:endParaRPr lang="ru-RU" sz="3600" b="1" i="1" cap="none" spc="0" dirty="0">
              <a:ln w="0"/>
              <a:solidFill>
                <a:srgbClr val="007434"/>
              </a:solidFill>
              <a:effectLst/>
            </a:endParaRPr>
          </a:p>
        </p:txBody>
      </p:sp>
      <p:pic>
        <p:nvPicPr>
          <p:cNvPr id="18" name="Рисунок 1" descr="C:\Documents and Settings\Марина Васильевна\Local Settings\Temp\logo.gif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63" r="5563"/>
          <a:stretch>
            <a:fillRect/>
          </a:stretch>
        </p:blipFill>
        <p:spPr bwMode="auto">
          <a:xfrm>
            <a:off x="202555" y="-8848"/>
            <a:ext cx="1681662" cy="1354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285999" y="235228"/>
            <a:ext cx="66342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>
              <a:defRPr/>
            </a:pPr>
            <a:r>
              <a:rPr lang="ru-RU" sz="1600" b="1" dirty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ребенка  детский сад «Колокольчик»</a:t>
            </a:r>
          </a:p>
          <a:p>
            <a:pPr algn="ctr">
              <a:defRPr/>
            </a:pPr>
            <a:r>
              <a:rPr lang="ru-RU" sz="1600" b="1" dirty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посёлка Витим  МО «Ленский район» РС(Я)       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243293" y="2967334"/>
            <a:ext cx="487794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-513453" y="2911196"/>
            <a:ext cx="10183926" cy="12926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b="0" cap="none" spc="0" dirty="0" smtClean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n w="0"/>
              <a:solidFill>
                <a:srgbClr val="00743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n w="0"/>
              <a:solidFill>
                <a:srgbClr val="00743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2000" b="1" dirty="0" smtClean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Мацагорина Елена Габдылхаковна</a:t>
            </a:r>
            <a:endParaRPr lang="ru-RU" sz="2000" b="1" dirty="0">
              <a:ln w="0"/>
              <a:solidFill>
                <a:srgbClr val="00743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769325" y="5268573"/>
            <a:ext cx="35792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0"/>
                <a:solidFill>
                  <a:srgbClr val="00743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2017 г.</a:t>
            </a:r>
            <a:endParaRPr lang="ru-RU" sz="3200" b="1" cap="none" spc="0" dirty="0">
              <a:ln w="0"/>
              <a:solidFill>
                <a:srgbClr val="00743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248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5067" y="5284694"/>
            <a:ext cx="2263401" cy="1507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734671" y="613954"/>
            <a:ext cx="555440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характеристика проекта</a:t>
            </a:r>
            <a:endParaRPr lang="ru-RU" sz="2800" b="1" dirty="0">
              <a:ln w="0"/>
              <a:solidFill>
                <a:srgbClr val="007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80606" y="1619795"/>
            <a:ext cx="5943600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краткосрочный , информационно-познавательный.</a:t>
            </a:r>
          </a:p>
          <a:p>
            <a:r>
              <a:rPr lang="ru-RU" sz="24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воспитанники </a:t>
            </a:r>
            <a:r>
              <a:rPr lang="ru-RU" sz="2400" dirty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младшей 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группы, </a:t>
            </a:r>
            <a:r>
              <a:rPr lang="ru-RU" sz="2400" dirty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детей, 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воспитатель.</a:t>
            </a:r>
            <a:endParaRPr lang="ru-RU" sz="2400" dirty="0">
              <a:ln w="0"/>
              <a:solidFill>
                <a:srgbClr val="007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выполнения </a:t>
            </a:r>
            <a:r>
              <a:rPr lang="ru-RU" sz="20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2400" dirty="0" err="1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</a:t>
            </a:r>
            <a:r>
              <a:rPr lang="ru-RU" sz="2400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</a:t>
            </a:r>
            <a:r>
              <a:rPr lang="ru-RU" sz="2400" dirty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3-4 года.</a:t>
            </a:r>
          </a:p>
          <a:p>
            <a:endParaRPr lang="ru-RU" sz="2800" dirty="0" smtClean="0">
              <a:ln w="0"/>
              <a:solidFill>
                <a:srgbClr val="00743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26" y="-67631"/>
            <a:ext cx="1608794" cy="1909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2472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46121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 flipV="1">
            <a:off x="-35809518" y="2217886"/>
            <a:ext cx="138215750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ru-RU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288905" y="2967335"/>
            <a:ext cx="566182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     </a:t>
            </a:r>
            <a:endParaRPr lang="ru-RU" sz="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1550" y="342882"/>
            <a:ext cx="839593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</a:t>
            </a:r>
            <a:r>
              <a:rPr lang="ru-RU" sz="2000" b="1" dirty="0" smtClean="0">
                <a:solidFill>
                  <a:srgbClr val="00502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14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младшем дошкольном возрасте у детей только начинают формироваться элементарные представления о явлениях общественной жизни. Ни у кого в целом мире не вызывает сомнения тот факт, что семья, как ничто другое, играет важную роль в жизни каждого человека. Но в бешеном темпе современной жизни общение родных и ребёнка зачастую минимизируется из-за их занятости и нехватки времени на духовное общение, душевную близость. Что в свою очередь привело к тому, что в настоящее время, часто любовь к семье, даже уже и дети дошкольного возраста, связывают лишь только с материальными ценностями, а не духовными. </a:t>
            </a:r>
          </a:p>
          <a:p>
            <a:r>
              <a:rPr lang="ru-RU" sz="14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Едва ли не ежедневно, мы слышим, как тот или иной малыш не желает одеваться и идти домой, а иногда даже и начинает бить свою маму, лишь только потому, что мама не купила ему что-либо, или отказывается купить ему по дороге домой.. Данный факт, я как педагог, не могла оставить без внимания. Ведь мы, педагоги, наравне с родителями несём нравственную, гражданскую и личную ответственность не только за духовную и физическую жизнь ребенка, но и складывающуюся в его сознании картину мира, отношения с миром. В ходе бесед с детьми, я определила, что не все дети знают о своей собственной семье: как зовут родителей (не разделяют понятия «мама» и «имя мамы»), кем работают их родители и бабушки с дедушками, мало кто из детей знает родственные связи, не понимают кто кому кем приходится, кто старший в семье, кто младший,,,</a:t>
            </a:r>
            <a:r>
              <a:rPr lang="ru-RU" sz="2000" b="1" dirty="0"/>
              <a:t> </a:t>
            </a:r>
            <a:endParaRPr lang="ru-RU" sz="2000" b="1" dirty="0" smtClean="0"/>
          </a:p>
        </p:txBody>
      </p:sp>
      <p:pic>
        <p:nvPicPr>
          <p:cNvPr id="1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4095" y="4097756"/>
            <a:ext cx="2965300" cy="185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2585" y="3953142"/>
            <a:ext cx="3408319" cy="2144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07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76803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53589" y="457201"/>
            <a:ext cx="7419702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0"/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pPr algn="ctr"/>
            <a:r>
              <a:rPr lang="ru-RU" sz="2400" dirty="0" smtClean="0">
                <a:ln w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n w="0"/>
                <a:solidFill>
                  <a:srgbClr val="006C3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 для формирования у детей первоначальных представлений о семье. Воспитание чувства привязанности и любви к своим родителям, родственникам</a:t>
            </a:r>
            <a:r>
              <a:rPr lang="ru-RU" sz="2400" dirty="0" smtClean="0">
                <a:ln w="0"/>
                <a:solidFill>
                  <a:srgbClr val="006C3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6C31"/>
              </a:solidFill>
            </a:endParaRPr>
          </a:p>
          <a:p>
            <a:pPr algn="ctr"/>
            <a:r>
              <a:rPr lang="ru-RU" sz="2400" dirty="0" smtClean="0">
                <a:ln w="0">
                  <a:solidFill>
                    <a:srgbClr val="006C31"/>
                  </a:solidFill>
                </a:ln>
                <a:solidFill>
                  <a:srgbClr val="006C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2400" dirty="0">
              <a:ln w="0">
                <a:solidFill>
                  <a:srgbClr val="006C31"/>
                </a:solidFill>
              </a:ln>
              <a:solidFill>
                <a:srgbClr val="006C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1640" y="2928660"/>
            <a:ext cx="3211599" cy="2139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7171" y="2808514"/>
            <a:ext cx="3689408" cy="241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60" y="330386"/>
            <a:ext cx="1162209" cy="89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1627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28606" y="470263"/>
            <a:ext cx="7140627" cy="547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Задачи проекта;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положительные эмоции в беседе о семье, развивать умение выражать свои чувства (радость, нежность);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представление о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семье, «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имя» и «фамилия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 родителей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членов своей семьи, устанавливать родственные связи; </a:t>
            </a:r>
            <a:endParaRPr lang="ru-RU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собственному имени; </a:t>
            </a:r>
            <a:endParaRPr lang="ru-RU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ребёнка доброжелательное отношение, уважение к своим родителям, желание помогать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 </a:t>
            </a:r>
            <a:endParaRPr lang="ru-RU" sz="2400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Способствовать активному вовлечению родителей в совместную деятельность с ребёнком в условиях семьи и детского сада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тесных взаимоотношений между родителями и педагогами, повысить заинтересованность родителей во взаимодействии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детьми.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словарь на основе углубления знаний о своей семье.</a:t>
            </a:r>
            <a:endParaRPr lang="ru-RU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sz="1600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endParaRPr lang="ru-RU" sz="2800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60" y="330385"/>
            <a:ext cx="1094547" cy="845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5701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37360" y="561703"/>
            <a:ext cx="6411558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</a:t>
            </a:r>
            <a:r>
              <a:rPr lang="ru-RU" sz="3600" b="1" dirty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 smtClean="0">
                <a:ln w="0"/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детей-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узнают больше о своей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семье,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членах семьи,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традициях. Научаться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устанавливать родственные связи в своей семье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Проявление уважение и забот ко всем членам семьи. Умение организовывать сюжетно-ролевые игры на основе имеющихся знаний о семье. Понимание значимости семьи в жизни каждого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человека. Дети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родители проводят больше времени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вместе. Воспитание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гордости за свою семью и любви к её членам</a:t>
            </a:r>
            <a:r>
              <a:rPr lang="ru-RU" dirty="0">
                <a:solidFill>
                  <a:srgbClr val="008000"/>
                </a:solidFill>
              </a:rPr>
              <a:t>. </a:t>
            </a:r>
            <a:endParaRPr lang="ru-RU" dirty="0" smtClean="0">
              <a:solidFill>
                <a:srgbClr val="008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Осуществление 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комплексного подхода к воспитанию детей </a:t>
            </a:r>
            <a:r>
              <a:rPr lang="ru-RU" dirty="0" smtClean="0">
                <a:solidFill>
                  <a:srgbClr val="00743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> 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педагогической культуры родителей. </a:t>
            </a:r>
            <a:endParaRPr lang="ru-RU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воспитателя</a:t>
            </a:r>
            <a:r>
              <a:rPr lang="ru-RU" dirty="0" smtClean="0">
                <a:solidFill>
                  <a:srgbClr val="006C31"/>
                </a:solidFill>
              </a:rPr>
              <a:t>: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уровня профессионализма, самообразование,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самореализация. Установить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доверительные и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партнёрские отношения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группы</a:t>
            </a:r>
            <a:r>
              <a:rPr lang="ru-RU" b="1" dirty="0" smtClean="0"/>
              <a:t>: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Дополнение 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ресурсного обеспечения 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развивающей среды.</a:t>
            </a:r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8494" y="1749345"/>
            <a:ext cx="1494985" cy="1163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60" y="330385"/>
            <a:ext cx="1566776" cy="120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813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2117" y="-6763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01120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84663" y="510987"/>
            <a:ext cx="6609806" cy="49859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</a:t>
            </a:r>
            <a:r>
              <a:rPr lang="ru-RU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обеспечивающие достижения результатов</a:t>
            </a:r>
            <a:endParaRPr lang="ru-RU" sz="2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–физическое благополучие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оптимизации детско-родительских отношений путём использования игровых технологий и методов.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методов и приемов воспитания, направленных на становление и развитие духовно – нравственных качеств личности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 каждого ребёнка, вызвать его желание действовать, общаться, играть.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бесед, консультаций, занятий с родителями по проблеме нравственного становления ребёнка младшего возраста.</a:t>
            </a:r>
          </a:p>
          <a:p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60" y="330385"/>
            <a:ext cx="1311860" cy="10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770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50423" y="535577"/>
            <a:ext cx="6714308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60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4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sz="2400" b="1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проекта:</a:t>
            </a:r>
          </a:p>
          <a:p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1.Тематические беседы.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НОД.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Сюжетно –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ролевые, дидактические, подвижные игры , театрализованные игры.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Самостоятельная деятельность детей.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Выставка детских рисунков. 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Консультации для родителей.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Создание группового фотоальбома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собрание.</a:t>
            </a:r>
            <a:b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Продуктивная </a:t>
            </a:r>
            <a:r>
              <a:rPr lang="ru-RU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8000"/>
                </a:solidFill>
              </a:rPr>
              <a:t>                        </a:t>
            </a:r>
            <a:r>
              <a:rPr lang="ru-RU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организации проекта:</a:t>
            </a:r>
          </a:p>
          <a:p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1.Наглядный</a:t>
            </a:r>
          </a:p>
          <a:p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2.Словесный</a:t>
            </a:r>
          </a:p>
          <a:p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3.Практический</a:t>
            </a:r>
          </a:p>
          <a:p>
            <a:endParaRPr lang="ru-RU" dirty="0"/>
          </a:p>
          <a:p>
            <a:pPr algn="ctr"/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60" y="330385"/>
            <a:ext cx="1416363" cy="109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0366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4298" y="574766"/>
            <a:ext cx="6831873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</a:t>
            </a:r>
            <a:r>
              <a:rPr lang="ru-RU" sz="2000" b="1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Накопительный (информационный, подготовительный)</a:t>
            </a:r>
            <a:endParaRPr lang="ru-RU" sz="2000" b="1" dirty="0" smtClean="0">
              <a:ln w="0"/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Подбор наглядно-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дидактического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материала,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игрушки, атрибуты для игровой, театрализованной деятельности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, организация развивающей среды в группе.. </a:t>
            </a:r>
            <a:endParaRPr lang="ru-RU" sz="1600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Диагностика детей, составление диаграммы;</a:t>
            </a: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Составление перспективного плана работы с детьми и сотрудничества с родителями;</a:t>
            </a:r>
            <a:endParaRPr lang="ru-RU" sz="1600" dirty="0">
              <a:ln w="0"/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Проведение консультаций, бесед с родителями.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Привлечь активное участие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родителей.</a:t>
            </a:r>
            <a:endParaRPr lang="ru-RU" sz="1600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знаем? -Мы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дети.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есть родители. </a:t>
            </a:r>
            <a:endParaRPr lang="ru-RU" sz="1600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хотим узнать? -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что это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 нас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заботится? Почему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 так назвали?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работают мои родители? 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меня семья</a:t>
            </a:r>
            <a:r>
              <a:rPr lang="ru-RU" sz="160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Пятница:</a:t>
            </a:r>
            <a:r>
              <a:rPr lang="ru-RU" sz="1600" b="1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фотографий детей, родных и близких, иллюстраций, открыток. Вовлечь родителей в работу над проектом.</a:t>
            </a:r>
          </a:p>
          <a:p>
            <a:pPr marL="502920">
              <a:buClr>
                <a:schemeClr val="accent5">
                  <a:lumMod val="50000"/>
                </a:schemeClr>
              </a:buClr>
              <a:buFont typeface="Arial" pitchFamily="34" charset="0"/>
              <a:buChar char="•"/>
              <a:defRPr/>
            </a:pPr>
            <a:endParaRPr lang="ru-RU" sz="2400" dirty="0">
              <a:ln w="0"/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endParaRPr lang="ru-RU" sz="11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356511"/>
            <a:ext cx="1566776" cy="120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9852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356511"/>
            <a:ext cx="1341768" cy="103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90729" y="356512"/>
            <a:ext cx="7265888" cy="49244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 с родителями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 Моя семья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Возрождение жанра семейной фотографии и популяризация семейных фото архивов. Поддержка творческой активности родителей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совместного творческого сотрудничества детей и родителей. </a:t>
            </a:r>
            <a:endParaRPr lang="ru-RU" dirty="0" smtClean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«Семейное древо -Моя семья».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Привлечь родителей к совместному творчеству по представлению своей семьи.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, альбомы для родителей: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-Куда сходить с ребенком в выходные.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-Семья и семейные ценности.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Стишки про семью.</a:t>
            </a:r>
          </a:p>
          <a:p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Способствовать пропаганде и укреплению роли семейных ценностей в нравственно- духовном развитии подрастающего поколения; способствовать сплоченности отношений в семье.</a:t>
            </a:r>
          </a:p>
          <a:p>
            <a:pPr algn="ctr"/>
            <a:endParaRPr lang="ru-RU" sz="2000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356512"/>
            <a:ext cx="1341768" cy="103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2494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33815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flipH="1">
            <a:off x="1436911" y="418012"/>
            <a:ext cx="7380518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</a:t>
            </a:r>
            <a:r>
              <a:rPr lang="ru-RU" sz="2400" b="1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  <a:r>
              <a:rPr lang="ru-RU" sz="2400" b="1" dirty="0" smtClean="0">
                <a:ln w="0"/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n w="0"/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Перспективный план. Приложение№1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400" dirty="0" smtClean="0">
                <a:ln w="0"/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в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воспитательно-образовательный </a:t>
            </a:r>
            <a:r>
              <a:rPr lang="ru-RU" dirty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эффективных методов и приемов по расширению знаний дошкольников </a:t>
            </a:r>
            <a:r>
              <a:rPr lang="ru-RU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семье.</a:t>
            </a:r>
            <a:endParaRPr lang="ru-RU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n w="0"/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356512"/>
            <a:ext cx="1341768" cy="103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" t="-695" r="-1004" b="-1"/>
          <a:stretch/>
        </p:blipFill>
        <p:spPr>
          <a:xfrm>
            <a:off x="1436911" y="1737448"/>
            <a:ext cx="2419166" cy="18088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797284" y="4056134"/>
            <a:ext cx="2215233" cy="17900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93865" y="1702454"/>
            <a:ext cx="2505106" cy="1878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436910" y="3546288"/>
            <a:ext cx="241916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0"/>
                <a:solidFill>
                  <a:srgbClr val="00502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С/р игра «Семья» сюжет «Идём в гости»</a:t>
            </a:r>
            <a:endParaRPr lang="ru-RU" b="1" cap="none" spc="0" dirty="0">
              <a:ln w="0"/>
              <a:solidFill>
                <a:srgbClr val="00502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93865" y="3735977"/>
            <a:ext cx="304068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0"/>
                <a:solidFill>
                  <a:srgbClr val="00502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С/р игра «Семья» </a:t>
            </a:r>
          </a:p>
          <a:p>
            <a:pPr algn="ctr"/>
            <a:endParaRPr lang="ru-RU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648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23903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3520" y="574768"/>
            <a:ext cx="2664821" cy="1998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2595" y="567429"/>
            <a:ext cx="3021770" cy="1998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035584" y="3459437"/>
            <a:ext cx="2368821" cy="1841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720536" y="3434308"/>
            <a:ext cx="2300266" cy="1775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3540034" y="2617015"/>
            <a:ext cx="671430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0"/>
                <a:solidFill>
                  <a:srgbClr val="00502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Д/и «Машины наряды</a:t>
            </a:r>
            <a:r>
              <a:rPr lang="ru-RU" sz="2400" b="1" cap="none" spc="0" dirty="0" smtClean="0">
                <a:ln w="0"/>
                <a:solidFill>
                  <a:srgbClr val="00502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endParaRPr lang="ru-RU" sz="2400" b="1" cap="none" spc="0" dirty="0">
              <a:ln w="0"/>
              <a:solidFill>
                <a:srgbClr val="00502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109257"/>
            <a:ext cx="1318582" cy="101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40927" y="3429000"/>
            <a:ext cx="18418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0"/>
                <a:solidFill>
                  <a:srgbClr val="00502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Рассматривание альбома, рассказ о своей семье</a:t>
            </a:r>
            <a:endParaRPr lang="ru-RU" sz="2000" b="1" cap="none" spc="0" dirty="0">
              <a:ln w="0"/>
              <a:solidFill>
                <a:srgbClr val="00502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0306" y="2624354"/>
            <a:ext cx="555248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0"/>
                <a:solidFill>
                  <a:srgbClr val="00502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Д/и «Есть у дома»</a:t>
            </a:r>
            <a:endParaRPr lang="ru-RU" sz="2000" b="1" cap="none" spc="0" dirty="0">
              <a:ln w="0"/>
              <a:solidFill>
                <a:srgbClr val="005024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571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5171" r="3289" b="24143"/>
          <a:stretch/>
        </p:blipFill>
        <p:spPr>
          <a:xfrm>
            <a:off x="1698950" y="1069573"/>
            <a:ext cx="2493451" cy="1469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2974" y="1069573"/>
            <a:ext cx="2612570" cy="1469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1242" y="3700161"/>
            <a:ext cx="2241816" cy="1974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400" t="-477" r="19114"/>
          <a:stretch/>
        </p:blipFill>
        <p:spPr>
          <a:xfrm rot="5400000">
            <a:off x="5275546" y="3558762"/>
            <a:ext cx="1974129" cy="2256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109257"/>
            <a:ext cx="1318582" cy="101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233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763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86" t="-794" b="1"/>
          <a:stretch/>
        </p:blipFill>
        <p:spPr>
          <a:xfrm rot="5400000">
            <a:off x="1662854" y="1038877"/>
            <a:ext cx="2431975" cy="1786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37" t="3163"/>
          <a:stretch/>
        </p:blipFill>
        <p:spPr>
          <a:xfrm rot="5400000">
            <a:off x="3870107" y="3593371"/>
            <a:ext cx="2285998" cy="1889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070822" y="1043119"/>
            <a:ext cx="2431976" cy="1778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61" y="109257"/>
            <a:ext cx="1318582" cy="101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0981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763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49977" y="274321"/>
            <a:ext cx="7067006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solidFill>
                  <a:srgbClr val="006C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этап - заключительный:</a:t>
            </a:r>
            <a:endParaRPr lang="ru-RU" sz="2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Обработка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по реализации проекта.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собрание «Воспитание любовью» помочь родителям проанализировать своё родительское поведение, заострить внимание на положительных моментах воспитания ребёнка, формах проявления любви к нему.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семья». Обобщение результатов работы (в форме презентации) и их анализ педагогом на педсовете, родительском собрании и консультаций в уголке для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родителей.</a:t>
            </a:r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работ, совместного творчества родителей и детей.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«Генеалогическое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древо»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расширить представление детей о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родственных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отношениях, о своих родителях.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Оформление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альбома «Семья – это мама, папа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— заинтересовать родителей в продолжении сотрудничества.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 интервью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 своих семьях в рассказах « Семья глазами ребёнка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024" y="274321"/>
            <a:ext cx="1341768" cy="103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49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5907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024" y="274321"/>
            <a:ext cx="1341768" cy="1036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66572365"/>
              </p:ext>
            </p:extLst>
          </p:nvPr>
        </p:nvGraphicFramePr>
        <p:xfrm>
          <a:off x="901336" y="1504557"/>
          <a:ext cx="3317966" cy="4624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xmlns="" val="1661918480"/>
              </p:ext>
            </p:extLst>
          </p:nvPr>
        </p:nvGraphicFramePr>
        <p:xfrm>
          <a:off x="4715691" y="1658984"/>
          <a:ext cx="3474720" cy="3187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28136" y="457200"/>
            <a:ext cx="834154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Результаты диагностики </a:t>
            </a:r>
            <a:endParaRPr lang="ru-RU" sz="3200" b="1" cap="none" spc="0" dirty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2651759" y="4428309"/>
            <a:ext cx="287383" cy="15675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677886" y="4297680"/>
            <a:ext cx="46634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rgbClr val="00743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 smtClean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не имеют представления</a:t>
            </a:r>
            <a:endParaRPr lang="ru-RU" sz="2000" b="0" cap="none" spc="0" dirty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Блок-схема: узел 17"/>
          <p:cNvSpPr/>
          <p:nvPr/>
        </p:nvSpPr>
        <p:spPr>
          <a:xfrm>
            <a:off x="2651759" y="4684725"/>
            <a:ext cx="287383" cy="156631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939143" y="4585063"/>
            <a:ext cx="390579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000" b="0" cap="none" spc="0" dirty="0" smtClean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слабое представление</a:t>
            </a:r>
            <a:endParaRPr lang="ru-RU" sz="2000" b="0" cap="none" spc="0" dirty="0">
              <a:ln w="0"/>
              <a:solidFill>
                <a:srgbClr val="008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Блок-схема: узел 19"/>
          <p:cNvSpPr/>
          <p:nvPr/>
        </p:nvSpPr>
        <p:spPr>
          <a:xfrm>
            <a:off x="2651759" y="4985173"/>
            <a:ext cx="287383" cy="169691"/>
          </a:xfrm>
          <a:prstGeom prst="flowChartConnector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319349" y="4841356"/>
            <a:ext cx="6622868" cy="4131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cap="none" spc="0" dirty="0" smtClean="0">
                <a:ln w="0"/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 четкое представление</a:t>
            </a:r>
            <a:endParaRPr lang="ru-RU" sz="2000" cap="none" spc="0" dirty="0">
              <a:ln w="0"/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7229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24298" y="705394"/>
            <a:ext cx="6766560" cy="4481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</a:t>
            </a:r>
            <a:r>
              <a:rPr lang="ru-RU" sz="2000" b="1" dirty="0">
                <a:solidFill>
                  <a:srgbClr val="00743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</a:t>
            </a:r>
            <a:r>
              <a:rPr lang="ru-RU" b="1" dirty="0" smtClean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15% имели слабое представление по теме проекта по (уважительной)  причине пропусков занятий.</a:t>
            </a:r>
            <a:endParaRPr lang="ru-RU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моим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наблюдениям данный проект способствовал успешному решению поставленных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позволяют сделать вывод о том, что в результате  мероприятий,  которые были проведены в ходе проекта дали положительный результат. У детей повысились знания в вопросах касающихся своей семьи, родители стали активней участвовать в мероприятиях проходимых в детском саду.</a:t>
            </a:r>
          </a:p>
          <a:p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творческой работы самых активных семей в группе появился альбом «Моя семья»,  который пользуется особой популярностью у всех детей. Каждый день неоднократно просматривается и каждый  «автор» с гордостью рассказывает о своей замечательной семье</a:t>
            </a:r>
            <a:endParaRPr lang="ru-RU" sz="2000" dirty="0" smtClean="0">
              <a:solidFill>
                <a:srgbClr val="008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</a:pPr>
            <a:endParaRPr lang="ru-RU" sz="1100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10" y="195944"/>
            <a:ext cx="1759176" cy="1358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147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43710" y="744583"/>
            <a:ext cx="7408850" cy="430887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Ресурсное </a:t>
            </a:r>
            <a:r>
              <a:rPr lang="ru-RU" sz="28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проекта:</a:t>
            </a:r>
            <a:endParaRPr lang="ru-RU" sz="16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 МБДОУ ЦРР д/с «Колокольчик»;</a:t>
            </a:r>
            <a:endParaRPr lang="ru-RU" sz="1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для диагностики детей;</a:t>
            </a:r>
            <a:endParaRPr lang="ru-RU" sz="1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ИКТ (компьютер ,видео и аудио записи, </a:t>
            </a:r>
            <a:r>
              <a:rPr lang="en-US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DVD</a:t>
            </a:r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,)</a:t>
            </a:r>
            <a:endParaRPr lang="ru-RU" sz="1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обеспечение, развивающая среда в группе; </a:t>
            </a:r>
            <a:endParaRPr lang="ru-RU" sz="1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ресурсы.</a:t>
            </a:r>
            <a:endParaRPr lang="ru-RU" sz="14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835" y="248193"/>
            <a:ext cx="1420875" cy="109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9717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фон для презентации дошкольника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286117" cy="692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89165" y="613954"/>
            <a:ext cx="6479177" cy="5050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Литература: </a:t>
            </a:r>
            <a:endParaRPr lang="ru-RU" dirty="0" smtClean="0">
              <a:solidFill>
                <a:srgbClr val="008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·"/>
            </a:pP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образовательная программа МБДОУ ЦРР-детского сада  «Колокольчик» утвержденная приказом № 3 от « 06 » сентября 2014 г.; методическое обеспечение</a:t>
            </a:r>
            <a:r>
              <a:rPr lang="ru-RU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Гербова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В.В. Занятия по развитию речи во второй младшей группе детского сада. Конспекты занятий. – М.: Мозаика-Синтез, 2013. </a:t>
            </a:r>
            <a:endParaRPr lang="ru-RU" dirty="0" smtClean="0">
              <a:solidFill>
                <a:srgbClr val="008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·"/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Зверева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О.Л., Кротова Т.В. Общение педагога с родителями в ДОУ: Методический аспект. – М.: ТЦ Сфера, 2007 </a:t>
            </a:r>
            <a:endParaRPr lang="ru-RU" dirty="0" smtClean="0">
              <a:solidFill>
                <a:srgbClr val="008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Маркина С. М. «Год семьи» в детском саду. // Воспитатель Дошкольного Образовательного Учреждения Практический журнал – 2008 - № 8, с. </a:t>
            </a: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Мячина</a:t>
            </a:r>
            <a:r>
              <a:rPr lang="ru-RU" dirty="0">
                <a:solidFill>
                  <a:srgbClr val="008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Л.К., Зотова Л.М., Данилова О.А. Маленьким детям – большие права: Учебно-методическое пособие. – СПб.: Детство – Пресс, 200</a:t>
            </a:r>
          </a:p>
        </p:txBody>
      </p:sp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835" y="248193"/>
            <a:ext cx="1420875" cy="109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2460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941</Words>
  <Application>Microsoft Office PowerPoint</Application>
  <PresentationFormat>Экран (4:3)</PresentationFormat>
  <Paragraphs>116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461</dc:creator>
  <cp:lastModifiedBy>Игорь</cp:lastModifiedBy>
  <cp:revision>88</cp:revision>
  <dcterms:created xsi:type="dcterms:W3CDTF">2017-04-29T00:03:57Z</dcterms:created>
  <dcterms:modified xsi:type="dcterms:W3CDTF">2017-11-19T07:53:52Z</dcterms:modified>
</cp:coreProperties>
</file>