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61" r:id="rId5"/>
    <p:sldId id="258" r:id="rId6"/>
    <p:sldId id="259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59280"/>
            <a:ext cx="6400800" cy="1295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801112"/>
            <a:ext cx="9144000" cy="93268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429000"/>
            <a:ext cx="6400800" cy="762000"/>
          </a:xfrm>
        </p:spPr>
        <p:txBody>
          <a:bodyPr>
            <a:normAutofit/>
          </a:bodyPr>
          <a:lstStyle>
            <a:lvl1pPr marL="0" indent="0" algn="ctr">
              <a:buNone/>
              <a:defRPr sz="200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white"/>
        <p:txBody>
          <a:bodyPr/>
          <a:lstStyle/>
          <a:p>
            <a:fld id="{1D072E5E-7A30-4B3B-916E-B9CB49EA1048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white"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79596-AB9B-4451-90B9-330508B4F52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438400"/>
            <a:ext cx="6400800" cy="304800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72E5E-7A30-4B3B-916E-B9CB49EA1048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79596-AB9B-4451-90B9-330508B4F521}" type="slidenum">
              <a:rPr lang="ru-RU" smtClean="0"/>
              <a:t>‹#›</a:t>
            </a:fld>
            <a:endParaRPr lang="ru-RU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72E5E-7A30-4B3B-916E-B9CB49EA1048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79596-AB9B-4451-90B9-330508B4F521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3410267"/>
            <a:ext cx="6248400" cy="1456373"/>
          </a:xfrm>
        </p:spPr>
        <p:txBody>
          <a:bodyPr anchor="t">
            <a:normAutofit/>
          </a:bodyPr>
          <a:lstStyle>
            <a:lvl1pPr algn="ctr">
              <a:defRPr sz="3600" b="0" i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800" y="1503680"/>
            <a:ext cx="6248400" cy="1566862"/>
          </a:xfrm>
        </p:spPr>
        <p:txBody>
          <a:bodyPr anchor="b"/>
          <a:lstStyle>
            <a:lvl1pPr marL="0" indent="0" algn="ctr">
              <a:buNone/>
              <a:defRPr sz="2000" b="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371600" y="2438400"/>
            <a:ext cx="3124200" cy="3124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72E5E-7A30-4B3B-916E-B9CB49EA1048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79596-AB9B-4451-90B9-330508B4F521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4"/>
          </p:nvPr>
        </p:nvSpPr>
        <p:spPr>
          <a:xfrm>
            <a:off x="4648200" y="2438400"/>
            <a:ext cx="3124200" cy="3124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flourish2.png"/>
          <p:cNvPicPr>
            <a:picLocks noChangeAspect="1"/>
          </p:cNvPicPr>
          <p:nvPr/>
        </p:nvPicPr>
        <p:blipFill>
          <a:blip r:embed="rId2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371600" y="2819400"/>
            <a:ext cx="3124200" cy="2743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8200" y="2819400"/>
            <a:ext cx="3124200" cy="2743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62201"/>
            <a:ext cx="3125788" cy="451338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2359152"/>
            <a:ext cx="3127375" cy="448056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72E5E-7A30-4B3B-916E-B9CB49EA1048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79596-AB9B-4451-90B9-330508B4F52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72E5E-7A30-4B3B-916E-B9CB49EA1048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79596-AB9B-4451-90B9-330508B4F521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72E5E-7A30-4B3B-916E-B9CB49EA1048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79596-AB9B-4451-90B9-330508B4F52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1" y="1676400"/>
            <a:ext cx="2819399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1" y="2275840"/>
            <a:ext cx="2819399" cy="290576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72E5E-7A30-4B3B-916E-B9CB49EA1048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79596-AB9B-4451-90B9-330508B4F521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371600" y="1676400"/>
            <a:ext cx="3276600" cy="3505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que 9"/>
          <p:cNvSpPr/>
          <p:nvPr/>
        </p:nvSpPr>
        <p:spPr>
          <a:xfrm>
            <a:off x="1463040" y="1847088"/>
            <a:ext cx="3090672" cy="3090672"/>
          </a:xfrm>
          <a:prstGeom prst="plaque">
            <a:avLst>
              <a:gd name="adj" fmla="val 8438"/>
            </a:avLst>
          </a:prstGeom>
          <a:noFill/>
          <a:ln w="9525">
            <a:solidFill>
              <a:schemeClr val="tx2">
                <a:alpha val="17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0" y="1676400"/>
            <a:ext cx="2819400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0" y="1905000"/>
            <a:ext cx="2971800" cy="2971800"/>
          </a:xfrm>
          <a:prstGeom prst="plaque">
            <a:avLst>
              <a:gd name="adj" fmla="val 8341"/>
            </a:avLst>
          </a:prstGeom>
          <a:solidFill>
            <a:schemeClr val="bg1">
              <a:lumMod val="95000"/>
              <a:alpha val="35000"/>
            </a:schemeClr>
          </a:solidFill>
          <a:ln w="98425" cmpd="thinThick">
            <a:noFill/>
            <a:bevel/>
          </a:ln>
        </p:spPr>
        <p:txBody>
          <a:bodyPr>
            <a:normAutofit/>
          </a:bodyPr>
          <a:lstStyle>
            <a:lvl1pPr marL="0" indent="0" algn="ctr">
              <a:buNone/>
              <a:defRPr sz="1800" baseline="0">
                <a:solidFill>
                  <a:schemeClr val="tx2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0" y="2276856"/>
            <a:ext cx="2819400" cy="287528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72E5E-7A30-4B3B-916E-B9CB49EA1048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79596-AB9B-4451-90B9-330508B4F52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72E5E-7A30-4B3B-916E-B9CB49EA1048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79596-AB9B-4451-90B9-330508B4F52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209041"/>
            <a:ext cx="1295400" cy="4318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400" y="1219199"/>
            <a:ext cx="5181600" cy="42672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72E5E-7A30-4B3B-916E-B9CB49EA1048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79596-AB9B-4451-90B9-330508B4F52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window3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1295400"/>
            <a:ext cx="6400800" cy="685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057400"/>
            <a:ext cx="6400800" cy="3429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white">
          <a:xfrm>
            <a:off x="304800" y="6356350"/>
            <a:ext cx="2133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1D072E5E-7A30-4B3B-916E-B9CB49EA1048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white">
          <a:xfrm>
            <a:off x="2971800" y="6356350"/>
            <a:ext cx="3200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white">
          <a:xfrm>
            <a:off x="6675120" y="636422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C4279596-AB9B-4451-90B9-330508B4F521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600" kern="1200" cap="all" spc="30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-274320" algn="l" defTabSz="914400" rtl="0" eaLnBrk="1" latinLnBrk="0" hangingPunct="1">
        <a:lnSpc>
          <a:spcPct val="150000"/>
        </a:lnSpc>
        <a:spcBef>
          <a:spcPct val="20000"/>
        </a:spcBef>
        <a:buClrTx/>
        <a:buFont typeface="Wingdings" pitchFamily="2" charset="2"/>
        <a:buChar char="v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Мотивация в дистанционном обучении</a:t>
            </a: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Учитель истории и обществознания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МБОУ «5 </a:t>
            </a:r>
            <a:r>
              <a:rPr lang="ru-RU" dirty="0" err="1" smtClean="0">
                <a:solidFill>
                  <a:schemeClr val="tx1"/>
                </a:solidFill>
              </a:rPr>
              <a:t>Мальжегарская</a:t>
            </a:r>
            <a:r>
              <a:rPr lang="ru-RU" dirty="0" smtClean="0">
                <a:solidFill>
                  <a:schemeClr val="tx1"/>
                </a:solidFill>
              </a:rPr>
              <a:t> СОШ им. И. Никифорова» Петрова Милена Николаевна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3374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План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Актуальность</a:t>
            </a:r>
          </a:p>
          <a:p>
            <a:r>
              <a:rPr lang="ru-RU" dirty="0" smtClean="0"/>
              <a:t>Цель</a:t>
            </a:r>
            <a:endParaRPr lang="ru-RU" dirty="0" smtClean="0"/>
          </a:p>
          <a:p>
            <a:r>
              <a:rPr lang="ru-RU" dirty="0" smtClean="0"/>
              <a:t>Когнитивная </a:t>
            </a:r>
            <a:r>
              <a:rPr lang="ru-RU" dirty="0" smtClean="0"/>
              <a:t>мотивация</a:t>
            </a:r>
          </a:p>
          <a:p>
            <a:r>
              <a:rPr lang="ru-RU" dirty="0" smtClean="0"/>
              <a:t>Роль родителей</a:t>
            </a:r>
          </a:p>
          <a:p>
            <a:r>
              <a:rPr lang="ru-RU" dirty="0" smtClean="0"/>
              <a:t>Этапы реализации</a:t>
            </a:r>
          </a:p>
          <a:p>
            <a:r>
              <a:rPr lang="ru-RU" dirty="0" smtClean="0"/>
              <a:t>Методы и формы педагогической деятельности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74354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Актуальность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9632" y="2132856"/>
            <a:ext cx="6400800" cy="3048001"/>
          </a:xfrm>
        </p:spPr>
        <p:txBody>
          <a:bodyPr>
            <a:noAutofit/>
          </a:bodyPr>
          <a:lstStyle/>
          <a:p>
            <a:pPr indent="0">
              <a:lnSpc>
                <a:spcPct val="110000"/>
              </a:lnSpc>
              <a:buNone/>
            </a:pPr>
            <a:r>
              <a:rPr lang="ru-RU" sz="1600" dirty="0"/>
              <a:t>Важной необходимостью современного образования становится широкое использование информационных </a:t>
            </a:r>
            <a:r>
              <a:rPr lang="ru-RU" sz="1600" dirty="0" smtClean="0"/>
              <a:t>технологий и из-за сложившей ситуацией(пандемия), </a:t>
            </a:r>
            <a:r>
              <a:rPr lang="ru-RU" sz="1600" dirty="0"/>
              <a:t>в связи с этим большую популярность получил дистанционный вид обучения. Дистанционное образование в силу ряда своих особенностей (удаленность, опосредованное общение, преобладание самоконтроля студентов над контролем со стороны педагога) диктует необходимость психологического сопровождения данного процесса и обеспечения психологического комфорта его участникам. Большое значение в дистанционном обучении имеет мотивация. Именно мотивация к получению прочных знаний является движущей силой для дистанционного обучения.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38931431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9632" y="1988840"/>
            <a:ext cx="6440760" cy="3281537"/>
          </a:xfrm>
        </p:spPr>
        <p:txBody>
          <a:bodyPr>
            <a:noAutofit/>
          </a:bodyPr>
          <a:lstStyle/>
          <a:p>
            <a:pPr indent="0">
              <a:buNone/>
            </a:pPr>
            <a:r>
              <a:rPr lang="ru-RU" dirty="0"/>
              <a:t>Решение проблемы потери мотивации при дистанционном обучении является, на </a:t>
            </a:r>
            <a:r>
              <a:rPr lang="ru-RU" dirty="0" smtClean="0"/>
              <a:t>мой </a:t>
            </a:r>
            <a:r>
              <a:rPr lang="ru-RU" dirty="0"/>
              <a:t>взгляд, определяющим фактором, влияющим на эффективность процесса обучения. Оно требует нового подхода, так как традиционные методики здесь неприменимы в силу существенного отличия этого обучения от традиционного. Это решение должно быть комплексным, учитывающим педагогические, психологические и информационные аспекты такого обучения.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853266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Когнитивная мотивация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71600" y="2132856"/>
            <a:ext cx="6400800" cy="3353545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В дистанционном обучении главную роль играет когнитивная мотивация. То есть мотивация осознанного действия. В</a:t>
            </a:r>
            <a:r>
              <a:rPr lang="ru-RU" dirty="0" smtClean="0"/>
              <a:t> </a:t>
            </a:r>
            <a:r>
              <a:rPr lang="ru-RU" dirty="0"/>
              <a:t>любом учебном процессе поддержания интереса к предмету, который </a:t>
            </a:r>
            <a:r>
              <a:rPr lang="ru-RU" dirty="0" smtClean="0"/>
              <a:t>преподается.</a:t>
            </a:r>
          </a:p>
          <a:p>
            <a:r>
              <a:rPr lang="ru-RU" dirty="0" smtClean="0"/>
              <a:t>Доступность;</a:t>
            </a:r>
          </a:p>
          <a:p>
            <a:r>
              <a:rPr lang="ru-RU" dirty="0" smtClean="0"/>
              <a:t>Наглядность;</a:t>
            </a:r>
          </a:p>
          <a:p>
            <a:r>
              <a:rPr lang="ru-RU" dirty="0" smtClean="0"/>
              <a:t>Увлекательность;</a:t>
            </a:r>
          </a:p>
          <a:p>
            <a:r>
              <a:rPr lang="ru-RU" smtClean="0"/>
              <a:t>Исследовательский процесс.</a:t>
            </a:r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16695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Этапы реализации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03648" y="2060848"/>
            <a:ext cx="6400800" cy="3048001"/>
          </a:xfrm>
        </p:spPr>
        <p:txBody>
          <a:bodyPr>
            <a:noAutofit/>
          </a:bodyPr>
          <a:lstStyle/>
          <a:p>
            <a:pPr indent="0">
              <a:lnSpc>
                <a:spcPct val="100000"/>
              </a:lnSpc>
              <a:buNone/>
            </a:pPr>
            <a:r>
              <a:rPr lang="ru-RU" b="1" dirty="0"/>
              <a:t>Внимание</a:t>
            </a:r>
          </a:p>
          <a:p>
            <a:pPr indent="0">
              <a:lnSpc>
                <a:spcPct val="100000"/>
              </a:lnSpc>
              <a:buNone/>
            </a:pPr>
            <a:r>
              <a:rPr lang="ru-RU" dirty="0"/>
              <a:t>Первый и самый важный шаг. Мотивировать необходимо в течение всего срока обучения. Внимание обучающихся поддерживается с помощью вариативности заданий и разнообразных типов представления материала, смены видов деятельности. </a:t>
            </a:r>
          </a:p>
          <a:p>
            <a:pPr indent="0">
              <a:lnSpc>
                <a:spcPct val="100000"/>
              </a:lnSpc>
              <a:buNone/>
            </a:pPr>
            <a:r>
              <a:rPr lang="ru-RU" b="1" dirty="0"/>
              <a:t>Значимость</a:t>
            </a:r>
          </a:p>
          <a:p>
            <a:pPr indent="0">
              <a:lnSpc>
                <a:spcPct val="100000"/>
              </a:lnSpc>
              <a:buNone/>
            </a:pPr>
            <a:r>
              <a:rPr lang="ru-RU" dirty="0" smtClean="0"/>
              <a:t>Ученик </a:t>
            </a:r>
            <a:r>
              <a:rPr lang="ru-RU" dirty="0"/>
              <a:t>в процессе обучения постоянно оценивает полученные знания с прикидкой на свои практические потребности. Теория обязательно должна дополняться объяснениями где и как ему пригодятся данные теоретические знания, практическими упражнениями, заданиями.</a:t>
            </a:r>
          </a:p>
          <a:p>
            <a:pPr>
              <a:lnSpc>
                <a:spcPct val="100000"/>
              </a:lnSpc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290730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43608" y="889844"/>
            <a:ext cx="7128792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Уверенность</a:t>
            </a:r>
          </a:p>
          <a:p>
            <a:r>
              <a:rPr lang="ru-RU" dirty="0"/>
              <a:t>Важно укреплять уверенность в том, что обучающийся успешно овладевает материалом и справляется с поставленными задачами. Предлагать студенту закрепить эту уверенность на промежуточных этапах обучения. Своевременная, конструктивная обратная связь помогает сохранить повысить мотивацию.</a:t>
            </a:r>
          </a:p>
          <a:p>
            <a:r>
              <a:rPr lang="ru-RU" b="1" dirty="0"/>
              <a:t>Удовлетворение</a:t>
            </a:r>
          </a:p>
          <a:p>
            <a:r>
              <a:rPr lang="ru-RU" dirty="0"/>
              <a:t>Результативность труда порождает удовлетворённость, следует всячески поощрять качественное выполнение заданий в рамках курса. В первую очередь, необходимо представить полученные результаты, как соответствующие тем ожиданиям обучающегося, какие он представлял себе в начале обучения. Далее, нужно показать ему положительные изменения, полученные в процессе обучения. Ну и не стоит забывать о таких простых «</a:t>
            </a:r>
            <a:r>
              <a:rPr lang="ru-RU" dirty="0" err="1"/>
              <a:t>мотиваторах</a:t>
            </a:r>
            <a:r>
              <a:rPr lang="ru-RU" dirty="0"/>
              <a:t>», как высокие оценки, поощрения, похвала за выполненные задании.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240747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b="1" dirty="0" smtClean="0"/>
              <a:t>Методы и формы педагогической деятельности</a:t>
            </a:r>
            <a:endParaRPr lang="ru-RU" sz="2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03648" y="2132856"/>
            <a:ext cx="6400800" cy="3048001"/>
          </a:xfrm>
        </p:spPr>
        <p:txBody>
          <a:bodyPr>
            <a:normAutofit fontScale="25000" lnSpcReduction="20000"/>
          </a:bodyPr>
          <a:lstStyle/>
          <a:p>
            <a:pPr indent="0">
              <a:buNone/>
            </a:pPr>
            <a:r>
              <a:rPr lang="ru-RU" sz="6400" dirty="0" smtClean="0"/>
              <a:t>1) Лекции </a:t>
            </a:r>
            <a:r>
              <a:rPr lang="ru-RU" sz="6400" dirty="0"/>
              <a:t>– обеспечивают теоретическую основу обучения, развивают интерес к учебной деятельности и конкретной учебной дисциплине. Варианты реализации: </a:t>
            </a:r>
          </a:p>
          <a:p>
            <a:pPr indent="0">
              <a:buNone/>
            </a:pPr>
            <a:r>
              <a:rPr lang="ru-RU" sz="6400" dirty="0"/>
              <a:t>- </a:t>
            </a:r>
            <a:r>
              <a:rPr lang="ru-RU" sz="6400" dirty="0" err="1"/>
              <a:t>Видеолекции</a:t>
            </a:r>
            <a:r>
              <a:rPr lang="ru-RU" sz="6400" dirty="0"/>
              <a:t> в записи (</a:t>
            </a:r>
            <a:r>
              <a:rPr lang="ru-RU" sz="6400" dirty="0" err="1"/>
              <a:t>offline</a:t>
            </a:r>
            <a:r>
              <a:rPr lang="ru-RU" sz="6400" dirty="0"/>
              <a:t>–</a:t>
            </a:r>
            <a:r>
              <a:rPr lang="ru-RU" sz="6400" dirty="0" err="1"/>
              <a:t>видеолекция</a:t>
            </a:r>
            <a:r>
              <a:rPr lang="ru-RU" sz="6400" dirty="0"/>
              <a:t>);</a:t>
            </a:r>
          </a:p>
          <a:p>
            <a:pPr indent="0">
              <a:buNone/>
            </a:pPr>
            <a:r>
              <a:rPr lang="ru-RU" sz="6400" dirty="0" smtClean="0"/>
              <a:t>- </a:t>
            </a:r>
            <a:r>
              <a:rPr lang="ru-RU" sz="6400" dirty="0" err="1" smtClean="0"/>
              <a:t>Видеолекция</a:t>
            </a:r>
            <a:r>
              <a:rPr lang="ru-RU" sz="6400" dirty="0" smtClean="0"/>
              <a:t> </a:t>
            </a:r>
            <a:r>
              <a:rPr lang="ru-RU" sz="6400" dirty="0"/>
              <a:t>в режиме реального времени (</a:t>
            </a:r>
            <a:r>
              <a:rPr lang="ru-RU" sz="6400" dirty="0" err="1"/>
              <a:t>online</a:t>
            </a:r>
            <a:r>
              <a:rPr lang="ru-RU" sz="6400" dirty="0"/>
              <a:t>-лекция</a:t>
            </a:r>
            <a:r>
              <a:rPr lang="ru-RU" sz="6400" dirty="0" smtClean="0"/>
              <a:t>).</a:t>
            </a:r>
          </a:p>
          <a:p>
            <a:pPr indent="0">
              <a:buNone/>
            </a:pPr>
            <a:r>
              <a:rPr lang="ru-RU" sz="6400" dirty="0" smtClean="0"/>
              <a:t>2) Семинарские занятия - обсуждаются наиболее сложные теоретические и практические вопросы курса. </a:t>
            </a:r>
          </a:p>
          <a:p>
            <a:pPr indent="0">
              <a:buNone/>
            </a:pPr>
            <a:r>
              <a:rPr lang="ru-RU" sz="6400" dirty="0" smtClean="0"/>
              <a:t>Варианты </a:t>
            </a:r>
            <a:r>
              <a:rPr lang="ru-RU" sz="6400" dirty="0"/>
              <a:t>реализации:</a:t>
            </a:r>
          </a:p>
          <a:p>
            <a:pPr indent="0">
              <a:buNone/>
            </a:pPr>
            <a:r>
              <a:rPr lang="ru-RU" sz="6400" dirty="0"/>
              <a:t>- Чат;</a:t>
            </a:r>
          </a:p>
          <a:p>
            <a:pPr indent="0">
              <a:buNone/>
            </a:pPr>
            <a:r>
              <a:rPr lang="ru-RU" sz="6400" dirty="0"/>
              <a:t>- Аудио-/видеоконференции.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309500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41320" y="1412776"/>
            <a:ext cx="698477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000" dirty="0"/>
              <a:t>3) Консультации при дистанционном обучении. Могут быть организованы: </a:t>
            </a:r>
          </a:p>
          <a:p>
            <a:pPr>
              <a:lnSpc>
                <a:spcPct val="150000"/>
              </a:lnSpc>
            </a:pPr>
            <a:r>
              <a:rPr lang="ru-RU" sz="2000" dirty="0"/>
              <a:t>Очные консультации, проводимые </a:t>
            </a:r>
            <a:r>
              <a:rPr lang="ru-RU" sz="2000" dirty="0" err="1"/>
              <a:t>тьютором</a:t>
            </a:r>
            <a:r>
              <a:rPr lang="ru-RU" sz="2000" dirty="0"/>
              <a:t> в </a:t>
            </a:r>
            <a:r>
              <a:rPr lang="ru-RU" sz="2000" dirty="0" smtClean="0"/>
              <a:t>школе;</a:t>
            </a:r>
          </a:p>
          <a:p>
            <a:pPr>
              <a:lnSpc>
                <a:spcPct val="150000"/>
              </a:lnSpc>
            </a:pPr>
            <a:r>
              <a:rPr lang="ru-RU" sz="2000" dirty="0" err="1" smtClean="0"/>
              <a:t>Offline</a:t>
            </a:r>
            <a:r>
              <a:rPr lang="ru-RU" sz="2000" dirty="0" smtClean="0"/>
              <a:t>-консультации </a:t>
            </a:r>
            <a:r>
              <a:rPr lang="ru-RU" sz="2000" dirty="0"/>
              <a:t>проводятся </a:t>
            </a:r>
            <a:r>
              <a:rPr lang="ru-RU" sz="2000" dirty="0" smtClean="0"/>
              <a:t>учителем </a:t>
            </a:r>
            <a:r>
              <a:rPr lang="ru-RU" sz="2000" dirty="0"/>
              <a:t>с помощью </a:t>
            </a:r>
            <a:r>
              <a:rPr lang="en-US" sz="2000" dirty="0" smtClean="0"/>
              <a:t>WhatsApp</a:t>
            </a:r>
            <a:r>
              <a:rPr lang="ru-RU" sz="2000" dirty="0" smtClean="0"/>
              <a:t>       , электронная почта        или </a:t>
            </a:r>
            <a:r>
              <a:rPr lang="ru-RU" sz="2000" dirty="0"/>
              <a:t>в режиме </a:t>
            </a:r>
            <a:r>
              <a:rPr lang="ru-RU" sz="2000" dirty="0" smtClean="0"/>
              <a:t>телеконференции;</a:t>
            </a:r>
          </a:p>
          <a:p>
            <a:pPr>
              <a:lnSpc>
                <a:spcPct val="150000"/>
              </a:lnSpc>
            </a:pPr>
            <a:r>
              <a:rPr lang="ru-RU" sz="2000" dirty="0" err="1" smtClean="0"/>
              <a:t>Online</a:t>
            </a:r>
            <a:r>
              <a:rPr lang="ru-RU" sz="2000" dirty="0" smtClean="0"/>
              <a:t>-консультации </a:t>
            </a:r>
            <a:r>
              <a:rPr lang="ru-RU" sz="2000" dirty="0"/>
              <a:t>проводятся с помощью различных программных </a:t>
            </a:r>
            <a:r>
              <a:rPr lang="ru-RU" sz="2000" dirty="0" smtClean="0"/>
              <a:t>средств</a:t>
            </a:r>
            <a:r>
              <a:rPr lang="ru-RU" sz="2000" dirty="0"/>
              <a:t>.</a:t>
            </a:r>
            <a:endParaRPr lang="ru-RU" sz="20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3310247"/>
            <a:ext cx="471304" cy="47130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6964" y="3325103"/>
            <a:ext cx="473269" cy="47326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7" y="4771507"/>
            <a:ext cx="853841" cy="85384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5031" y="3778871"/>
            <a:ext cx="768896" cy="501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15758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Критерии оценки эффективности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indent="0">
              <a:buNone/>
            </a:pPr>
            <a:r>
              <a:rPr lang="ru-RU" dirty="0"/>
              <a:t>Мотивационный механизм управления поведением студента базируется на таких факторах, как система формальных процедур и правил выполнения функций и работ, предназначенных для достижения целей обучающегося и его представлений о реальных интересах, мотивах, потребностях. Оценки эффективности мотивации опираются на выполнение и учет нескольких критериев.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8831566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утюр">
  <a:themeElements>
    <a:clrScheme name="Кутюр">
      <a:dk1>
        <a:sysClr val="windowText" lastClr="000000"/>
      </a:dk1>
      <a:lt1>
        <a:sysClr val="window" lastClr="FFFFFF"/>
      </a:lt1>
      <a:dk2>
        <a:srgbClr val="37302A"/>
      </a:dk2>
      <a:lt2>
        <a:srgbClr val="D0CCB9"/>
      </a:lt2>
      <a:accent1>
        <a:srgbClr val="9E8E5C"/>
      </a:accent1>
      <a:accent2>
        <a:srgbClr val="A09781"/>
      </a:accent2>
      <a:accent3>
        <a:srgbClr val="85776D"/>
      </a:accent3>
      <a:accent4>
        <a:srgbClr val="AEAFA9"/>
      </a:accent4>
      <a:accent5>
        <a:srgbClr val="8D878B"/>
      </a:accent5>
      <a:accent6>
        <a:srgbClr val="6B6149"/>
      </a:accent6>
      <a:hlink>
        <a:srgbClr val="B6A272"/>
      </a:hlink>
      <a:folHlink>
        <a:srgbClr val="8A784F"/>
      </a:folHlink>
    </a:clrScheme>
    <a:fontScheme name="Смокинг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Кутюр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0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100000" r="100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200000"/>
              </a:schemeClr>
              <a:schemeClr val="phClr">
                <a:tint val="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Couture</Template>
  <TotalTime>67</TotalTime>
  <Words>556</Words>
  <Application>Microsoft Office PowerPoint</Application>
  <PresentationFormat>Экран (4:3)</PresentationFormat>
  <Paragraphs>44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Кутюр</vt:lpstr>
      <vt:lpstr>Мотивация в дистанционном обучении</vt:lpstr>
      <vt:lpstr>План</vt:lpstr>
      <vt:lpstr>Актуальность</vt:lpstr>
      <vt:lpstr>Цель</vt:lpstr>
      <vt:lpstr>Когнитивная мотивация</vt:lpstr>
      <vt:lpstr>Этапы реализации</vt:lpstr>
      <vt:lpstr>Презентация PowerPoint</vt:lpstr>
      <vt:lpstr>Методы и формы педагогической деятельности</vt:lpstr>
      <vt:lpstr>Презентация PowerPoint</vt:lpstr>
      <vt:lpstr>Критерии оценки эффективности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Мотивация в дистанционном обучении</dc:title>
  <dc:creator>School-2</dc:creator>
  <cp:lastModifiedBy>School-2</cp:lastModifiedBy>
  <cp:revision>6</cp:revision>
  <dcterms:created xsi:type="dcterms:W3CDTF">2021-02-03T05:47:57Z</dcterms:created>
  <dcterms:modified xsi:type="dcterms:W3CDTF">2021-02-09T08:41:12Z</dcterms:modified>
</cp:coreProperties>
</file>