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9" r:id="rId4"/>
    <p:sldId id="276" r:id="rId5"/>
    <p:sldId id="260" r:id="rId6"/>
    <p:sldId id="264" r:id="rId7"/>
    <p:sldId id="265" r:id="rId8"/>
    <p:sldId id="266" r:id="rId9"/>
    <p:sldId id="273" r:id="rId10"/>
    <p:sldId id="274" r:id="rId11"/>
    <p:sldId id="267" r:id="rId12"/>
    <p:sldId id="268" r:id="rId13"/>
    <p:sldId id="270" r:id="rId14"/>
    <p:sldId id="271" r:id="rId15"/>
    <p:sldId id="262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32A8F133-F32A-4C6A-887C-F7F2D6BA0F23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2EE4ECC5-E703-41A8-8EFE-1948F202DE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8F133-F32A-4C6A-887C-F7F2D6BA0F23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4ECC5-E703-41A8-8EFE-1948F202DE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8F133-F32A-4C6A-887C-F7F2D6BA0F23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4ECC5-E703-41A8-8EFE-1948F202DE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8F133-F32A-4C6A-887C-F7F2D6BA0F23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4ECC5-E703-41A8-8EFE-1948F202DE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2A8F133-F32A-4C6A-887C-F7F2D6BA0F23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EE4ECC5-E703-41A8-8EFE-1948F202DEA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32A8F133-F32A-4C6A-887C-F7F2D6BA0F23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2EE4ECC5-E703-41A8-8EFE-1948F202DE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8F133-F32A-4C6A-887C-F7F2D6BA0F23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4ECC5-E703-41A8-8EFE-1948F202DE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8F133-F32A-4C6A-887C-F7F2D6BA0F23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4ECC5-E703-41A8-8EFE-1948F202DE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8F133-F32A-4C6A-887C-F7F2D6BA0F23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4ECC5-E703-41A8-8EFE-1948F202DE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8F133-F32A-4C6A-887C-F7F2D6BA0F23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4ECC5-E703-41A8-8EFE-1948F202DE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8F133-F32A-4C6A-887C-F7F2D6BA0F23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4ECC5-E703-41A8-8EFE-1948F202DE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32A8F133-F32A-4C6A-887C-F7F2D6BA0F23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2EE4ECC5-E703-41A8-8EFE-1948F202DEA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1571613"/>
            <a:ext cx="8458200" cy="23003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dirty="0" smtClean="0">
                <a:solidFill>
                  <a:srgbClr val="FFC000"/>
                </a:solidFill>
              </a:rPr>
              <a:t>Решение задач по теме: «Газовые законы»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6972320" cy="1752600"/>
          </a:xfrm>
        </p:spPr>
        <p:txBody>
          <a:bodyPr>
            <a:normAutofit fontScale="92500"/>
          </a:bodyPr>
          <a:lstStyle/>
          <a:p>
            <a:r>
              <a:rPr lang="ru-RU" sz="4400" dirty="0" smtClean="0"/>
              <a:t>10 класс</a:t>
            </a:r>
          </a:p>
          <a:p>
            <a:r>
              <a:rPr lang="ru-RU" sz="3900" dirty="0" smtClean="0"/>
              <a:t>Учитель физики: </a:t>
            </a:r>
            <a:r>
              <a:rPr lang="ru-RU" sz="3900" dirty="0" err="1" smtClean="0"/>
              <a:t>Бойцова</a:t>
            </a:r>
            <a:r>
              <a:rPr lang="ru-RU" sz="3900" dirty="0" smtClean="0"/>
              <a:t> Т.В.</a:t>
            </a:r>
            <a:endParaRPr lang="ru-RU" sz="39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85794"/>
            <a:ext cx="8229600" cy="1071570"/>
          </a:xfrm>
        </p:spPr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Цель: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28802"/>
            <a:ext cx="8229600" cy="4645734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ru-RU" dirty="0" smtClean="0">
                <a:solidFill>
                  <a:srgbClr val="002060"/>
                </a:solidFill>
              </a:rPr>
              <a:t>Формирование мыслительных способностей учащихся и  применение накопленных знаний при решении задач с использованием диаграмм состояния идеального газа;</a:t>
            </a:r>
          </a:p>
          <a:p>
            <a:pPr lvl="0"/>
            <a:r>
              <a:rPr lang="ru-RU" dirty="0" smtClean="0">
                <a:solidFill>
                  <a:srgbClr val="002060"/>
                </a:solidFill>
              </a:rPr>
              <a:t>развитие навыков логического мышления, самостоятельной исследовательской работы, внимательность, умение сравнивать и анализировать, находить закономерности, рассуждать, делать вывод;</a:t>
            </a:r>
          </a:p>
          <a:p>
            <a:pPr lvl="0"/>
            <a:r>
              <a:rPr lang="ru-RU" dirty="0" smtClean="0">
                <a:solidFill>
                  <a:srgbClr val="002060"/>
                </a:solidFill>
              </a:rPr>
              <a:t>воспитание целеустремленности, настойчивости в достижении поставленной цели, ответственное отношение к труду.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Эпиграф: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4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 мыслю, следовательно, существую.  </a:t>
            </a:r>
            <a:endParaRPr lang="ru-RU" sz="4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4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4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4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Декарт.</a:t>
            </a:r>
            <a:endParaRPr lang="ru-RU" sz="4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Задание 1</a:t>
            </a:r>
            <a:br>
              <a:rPr lang="ru-RU" dirty="0" smtClean="0"/>
            </a:br>
            <a:r>
              <a:rPr lang="ru-RU" dirty="0" smtClean="0">
                <a:solidFill>
                  <a:srgbClr val="FF0000"/>
                </a:solidFill>
              </a:rPr>
              <a:t>Заполните таблицу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построить </a:t>
            </a:r>
            <a:r>
              <a:rPr lang="ru-RU" sz="4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изопроцесс</a:t>
            </a: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трех различных системах координат </a:t>
            </a: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 V</a:t>
            </a:r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 VT; </a:t>
            </a: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 T</a:t>
            </a:r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5337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8229600" cy="85725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Задание 1</a:t>
            </a:r>
            <a:br>
              <a:rPr lang="ru-RU" dirty="0" smtClean="0"/>
            </a:br>
            <a:r>
              <a:rPr lang="en-US" dirty="0" smtClean="0"/>
              <a:t>T=const         P=const         V=const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8194" name="Picture 2" descr="C:\Users\Dimon\Desktop\gz2.gi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7" y="1785926"/>
            <a:ext cx="2428892" cy="4714907"/>
          </a:xfrm>
          <a:prstGeom prst="rect">
            <a:avLst/>
          </a:prstGeom>
          <a:noFill/>
        </p:spPr>
      </p:pic>
      <p:pic>
        <p:nvPicPr>
          <p:cNvPr id="8195" name="Picture 3" descr="C:\Users\Dimon\Desktop\294032e9ffdc80905e44983fb256fe5e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00364" y="1785926"/>
            <a:ext cx="2571768" cy="4643470"/>
          </a:xfrm>
          <a:prstGeom prst="rect">
            <a:avLst/>
          </a:prstGeom>
          <a:noFill/>
        </p:spPr>
      </p:pic>
      <p:pic>
        <p:nvPicPr>
          <p:cNvPr id="8199" name="Picture 7" descr="C:\Users\Dimon\Desktop\ref-3_603699317-16781.coolpic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29322" y="1643050"/>
            <a:ext cx="2714644" cy="49387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520024"/>
            <a:ext cx="8229600" cy="1495444"/>
          </a:xfrm>
        </p:spPr>
        <p:txBody>
          <a:bodyPr>
            <a:normAutofit/>
          </a:bodyPr>
          <a:lstStyle/>
          <a:p>
            <a:r>
              <a:rPr lang="ru-RU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Задание 2</a:t>
            </a:r>
            <a:r>
              <a:rPr lang="ru-RU" sz="48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ru-RU" sz="48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dirty="0"/>
              <a:t>Выберите правильный ответ:</a:t>
            </a:r>
          </a:p>
        </p:txBody>
      </p:sp>
      <p:pic>
        <p:nvPicPr>
          <p:cNvPr id="4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487560" y="2343577"/>
            <a:ext cx="3635896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642910" y="2205588"/>
            <a:ext cx="5143536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defRPr/>
            </a:pPr>
            <a:r>
              <a:rPr lang="ru-RU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1) изотермическое сжатие </a:t>
            </a:r>
            <a:r>
              <a:rPr lang="ru-RU" sz="28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газа</a:t>
            </a:r>
            <a:endParaRPr lang="ru-RU" sz="28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spcBef>
                <a:spcPct val="50000"/>
              </a:spcBef>
              <a:defRPr/>
            </a:pPr>
            <a:r>
              <a:rPr lang="ru-RU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2) изохорное </a:t>
            </a:r>
            <a:r>
              <a:rPr lang="ru-RU" sz="28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нагревание газа</a:t>
            </a:r>
            <a:endParaRPr lang="ru-RU" sz="28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spcBef>
                <a:spcPct val="50000"/>
              </a:spcBef>
              <a:defRPr/>
            </a:pPr>
            <a:r>
              <a:rPr lang="ru-RU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3) изобарное </a:t>
            </a:r>
            <a:r>
              <a:rPr lang="ru-RU" sz="28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нагревание газа</a:t>
            </a:r>
            <a:endParaRPr lang="ru-RU" sz="28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spcBef>
                <a:spcPct val="50000"/>
              </a:spcBef>
              <a:defRPr/>
            </a:pPr>
            <a:r>
              <a:rPr lang="ru-RU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4) изотермическое </a:t>
            </a:r>
            <a:r>
              <a:rPr lang="ru-RU" sz="28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расширение газа</a:t>
            </a:r>
            <a:endParaRPr lang="ru-RU" sz="28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spcBef>
                <a:spcPct val="50000"/>
              </a:spcBef>
              <a:defRPr/>
            </a:pPr>
            <a:r>
              <a:rPr lang="ru-RU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5) изобарное </a:t>
            </a:r>
            <a:r>
              <a:rPr lang="ru-RU" sz="28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сжатие газа</a:t>
            </a:r>
            <a:endParaRPr lang="ru-RU" sz="28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spcBef>
                <a:spcPct val="50000"/>
              </a:spcBef>
              <a:defRPr/>
            </a:pPr>
            <a:r>
              <a:rPr lang="ru-RU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6) изохорное </a:t>
            </a:r>
            <a:r>
              <a:rPr lang="ru-RU" sz="28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охлаждение газа</a:t>
            </a:r>
            <a:endParaRPr lang="ru-RU" sz="28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Выберите правильный ответ:</a:t>
            </a:r>
            <a:endParaRPr lang="ru-RU" dirty="0"/>
          </a:p>
        </p:txBody>
      </p:sp>
      <p:pic>
        <p:nvPicPr>
          <p:cNvPr id="4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643438" y="2357430"/>
            <a:ext cx="4258023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57158" y="2551836"/>
            <a:ext cx="385765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3400" indent="-533400">
              <a:defRPr/>
            </a:pPr>
            <a:r>
              <a:rPr lang="ru-RU" sz="3200" dirty="0" smtClean="0">
                <a:latin typeface="Monotype Corsiva" pitchFamily="66" charset="0"/>
                <a:cs typeface="Times New Roman" pitchFamily="18" charset="0"/>
              </a:rPr>
              <a:t>1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p=const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>
                <a:latin typeface="Times New Roman" pitchFamily="18" charset="0"/>
                <a:cs typeface="Times New Roman" pitchFamily="18" charset="0"/>
                <a:sym typeface="Wingdings (L$)" pitchFamily="34" charset="2"/>
              </a:rPr>
              <a:t>   </a:t>
            </a:r>
            <a:r>
              <a:rPr lang="en-US" sz="3200" dirty="0">
                <a:latin typeface="Times New Roman" pitchFamily="18" charset="0"/>
                <a:cs typeface="Times New Roman" pitchFamily="18" charset="0"/>
                <a:sym typeface="Wingdings (L$)" pitchFamily="34" charset="2"/>
              </a:rPr>
              <a:t> T</a:t>
            </a:r>
          </a:p>
          <a:p>
            <a:pPr marL="533400" indent="-533400">
              <a:defRPr/>
            </a:pPr>
            <a:r>
              <a:rPr lang="en-US" sz="3200" dirty="0">
                <a:latin typeface="Times New Roman" pitchFamily="18" charset="0"/>
                <a:cs typeface="Times New Roman" pitchFamily="18" charset="0"/>
                <a:sym typeface="Wingdings (L$)" pitchFamily="34" charset="2"/>
              </a:rPr>
              <a:t>2) </a:t>
            </a:r>
            <a:r>
              <a:rPr lang="ru-RU" sz="3200" dirty="0">
                <a:latin typeface="Times New Roman" pitchFamily="18" charset="0"/>
                <a:cs typeface="Times New Roman" pitchFamily="18" charset="0"/>
                <a:sym typeface="Wingdings (L$)" pitchFamily="34" charset="2"/>
              </a:rPr>
              <a:t> </a:t>
            </a:r>
            <a:r>
              <a:rPr lang="en-US" sz="3200" dirty="0">
                <a:latin typeface="Times New Roman" pitchFamily="18" charset="0"/>
                <a:cs typeface="Times New Roman" pitchFamily="18" charset="0"/>
                <a:sym typeface="Wingdings (L$)" pitchFamily="34" charset="2"/>
              </a:rPr>
              <a:t>T=const </a:t>
            </a:r>
            <a:r>
              <a:rPr lang="ru-RU" sz="3200" dirty="0">
                <a:latin typeface="Times New Roman" pitchFamily="18" charset="0"/>
                <a:cs typeface="Times New Roman" pitchFamily="18" charset="0"/>
                <a:sym typeface="Wingdings (L$)" pitchFamily="34" charset="2"/>
              </a:rPr>
              <a:t>   </a:t>
            </a:r>
            <a:r>
              <a:rPr lang="en-US" sz="3200" dirty="0">
                <a:latin typeface="Times New Roman" pitchFamily="18" charset="0"/>
                <a:cs typeface="Times New Roman" pitchFamily="18" charset="0"/>
                <a:sym typeface="Wingdings (L$)" pitchFamily="34" charset="2"/>
              </a:rPr>
              <a:t>p </a:t>
            </a:r>
            <a:r>
              <a:rPr lang="ru-RU" sz="3200" dirty="0">
                <a:latin typeface="Times New Roman" pitchFamily="18" charset="0"/>
                <a:cs typeface="Times New Roman" pitchFamily="18" charset="0"/>
                <a:sym typeface="Wingdings (L$)" pitchFamily="34" charset="2"/>
              </a:rPr>
              <a:t>   </a:t>
            </a:r>
            <a:r>
              <a:rPr lang="en-US" sz="3200" dirty="0">
                <a:latin typeface="Times New Roman" pitchFamily="18" charset="0"/>
                <a:cs typeface="Times New Roman" pitchFamily="18" charset="0"/>
                <a:sym typeface="Wingdings (L$)" pitchFamily="34" charset="2"/>
              </a:rPr>
              <a:t>V</a:t>
            </a:r>
          </a:p>
          <a:p>
            <a:pPr marL="533400" indent="-533400">
              <a:defRPr/>
            </a:pPr>
            <a:r>
              <a:rPr lang="en-US" sz="3200" dirty="0">
                <a:latin typeface="Times New Roman" pitchFamily="18" charset="0"/>
                <a:cs typeface="Times New Roman" pitchFamily="18" charset="0"/>
                <a:sym typeface="Wingdings (L$)" pitchFamily="34" charset="2"/>
              </a:rPr>
              <a:t>3) </a:t>
            </a:r>
            <a:r>
              <a:rPr lang="ru-RU" sz="3200" dirty="0">
                <a:latin typeface="Times New Roman" pitchFamily="18" charset="0"/>
                <a:cs typeface="Times New Roman" pitchFamily="18" charset="0"/>
                <a:sym typeface="Wingdings (L$)" pitchFamily="34" charset="2"/>
              </a:rPr>
              <a:t> </a:t>
            </a:r>
            <a:r>
              <a:rPr lang="en-US" sz="3200" dirty="0">
                <a:latin typeface="Times New Roman" pitchFamily="18" charset="0"/>
                <a:cs typeface="Times New Roman" pitchFamily="18" charset="0"/>
                <a:sym typeface="Wingdings (L$)" pitchFamily="34" charset="2"/>
              </a:rPr>
              <a:t>V=const </a:t>
            </a:r>
            <a:r>
              <a:rPr lang="ru-RU" sz="3200" dirty="0">
                <a:latin typeface="Times New Roman" pitchFamily="18" charset="0"/>
                <a:cs typeface="Times New Roman" pitchFamily="18" charset="0"/>
                <a:sym typeface="Wingdings (L$)" pitchFamily="34" charset="2"/>
              </a:rPr>
              <a:t>  </a:t>
            </a:r>
            <a:r>
              <a:rPr lang="en-US" sz="3200" dirty="0">
                <a:latin typeface="Times New Roman" pitchFamily="18" charset="0"/>
                <a:cs typeface="Times New Roman" pitchFamily="18" charset="0"/>
                <a:sym typeface="Wingdings (L$)" pitchFamily="34" charset="2"/>
              </a:rPr>
              <a:t>T </a:t>
            </a:r>
            <a:r>
              <a:rPr lang="ru-RU" sz="3200" dirty="0">
                <a:latin typeface="Times New Roman" pitchFamily="18" charset="0"/>
                <a:cs typeface="Times New Roman" pitchFamily="18" charset="0"/>
                <a:sym typeface="Wingdings (L$)" pitchFamily="34" charset="2"/>
              </a:rPr>
              <a:t>   </a:t>
            </a:r>
            <a:r>
              <a:rPr lang="en-US" sz="3200" dirty="0">
                <a:latin typeface="Times New Roman" pitchFamily="18" charset="0"/>
                <a:cs typeface="Times New Roman" pitchFamily="18" charset="0"/>
                <a:sym typeface="Wingdings (L$)" pitchFamily="34" charset="2"/>
              </a:rPr>
              <a:t>p </a:t>
            </a:r>
          </a:p>
          <a:p>
            <a:pPr marL="533400" indent="-533400">
              <a:defRPr/>
            </a:pPr>
            <a:r>
              <a:rPr lang="en-US" sz="3200" dirty="0">
                <a:latin typeface="Times New Roman" pitchFamily="18" charset="0"/>
                <a:cs typeface="Times New Roman" pitchFamily="18" charset="0"/>
                <a:sym typeface="Wingdings (L$)" pitchFamily="34" charset="2"/>
              </a:rPr>
              <a:t>4) </a:t>
            </a:r>
            <a:r>
              <a:rPr lang="ru-RU" sz="3200" dirty="0">
                <a:latin typeface="Times New Roman" pitchFamily="18" charset="0"/>
                <a:cs typeface="Times New Roman" pitchFamily="18" charset="0"/>
                <a:sym typeface="Wingdings (L$)" pitchFamily="34" charset="2"/>
              </a:rPr>
              <a:t> </a:t>
            </a:r>
            <a:r>
              <a:rPr lang="en-US" sz="3200" dirty="0">
                <a:latin typeface="Times New Roman" pitchFamily="18" charset="0"/>
                <a:cs typeface="Times New Roman" pitchFamily="18" charset="0"/>
                <a:sym typeface="Wingdings (L$)" pitchFamily="34" charset="2"/>
              </a:rPr>
              <a:t>p=const </a:t>
            </a:r>
            <a:r>
              <a:rPr lang="ru-RU" sz="3200" dirty="0">
                <a:latin typeface="Times New Roman" pitchFamily="18" charset="0"/>
                <a:cs typeface="Times New Roman" pitchFamily="18" charset="0"/>
                <a:sym typeface="Wingdings (L$)" pitchFamily="34" charset="2"/>
              </a:rPr>
              <a:t>  </a:t>
            </a:r>
            <a:r>
              <a:rPr lang="en-US" sz="3200" dirty="0">
                <a:latin typeface="Times New Roman" pitchFamily="18" charset="0"/>
                <a:cs typeface="Times New Roman" pitchFamily="18" charset="0"/>
                <a:sym typeface="Wingdings (L$)" pitchFamily="34" charset="2"/>
              </a:rPr>
              <a:t>T </a:t>
            </a:r>
            <a:r>
              <a:rPr lang="ru-RU" sz="3200" dirty="0">
                <a:latin typeface="Times New Roman" pitchFamily="18" charset="0"/>
                <a:cs typeface="Times New Roman" pitchFamily="18" charset="0"/>
                <a:sym typeface="Wingdings (L$)" pitchFamily="34" charset="2"/>
              </a:rPr>
              <a:t>   </a:t>
            </a:r>
            <a:r>
              <a:rPr lang="en-US" sz="3200" dirty="0">
                <a:latin typeface="Times New Roman" pitchFamily="18" charset="0"/>
                <a:cs typeface="Times New Roman" pitchFamily="18" charset="0"/>
                <a:sym typeface="Wingdings (L$)" pitchFamily="34" charset="2"/>
              </a:rPr>
              <a:t>V</a:t>
            </a:r>
          </a:p>
          <a:p>
            <a:pPr marL="533400" indent="-533400">
              <a:defRPr/>
            </a:pPr>
            <a:r>
              <a:rPr lang="en-US" sz="3200" dirty="0">
                <a:latin typeface="Times New Roman" pitchFamily="18" charset="0"/>
                <a:cs typeface="Times New Roman" pitchFamily="18" charset="0"/>
                <a:sym typeface="Wingdings (L$)" pitchFamily="34" charset="2"/>
              </a:rPr>
              <a:t>5) </a:t>
            </a:r>
            <a:r>
              <a:rPr lang="ru-RU" sz="3200" dirty="0">
                <a:latin typeface="Times New Roman" pitchFamily="18" charset="0"/>
                <a:cs typeface="Times New Roman" pitchFamily="18" charset="0"/>
                <a:sym typeface="Wingdings (L$)" pitchFamily="34" charset="2"/>
              </a:rPr>
              <a:t> </a:t>
            </a:r>
            <a:r>
              <a:rPr lang="en-US" sz="3200" dirty="0">
                <a:latin typeface="Times New Roman" pitchFamily="18" charset="0"/>
                <a:cs typeface="Times New Roman" pitchFamily="18" charset="0"/>
                <a:sym typeface="Wingdings (L$)" pitchFamily="34" charset="2"/>
              </a:rPr>
              <a:t>T=const </a:t>
            </a:r>
            <a:r>
              <a:rPr lang="ru-RU" sz="3200" dirty="0">
                <a:latin typeface="Times New Roman" pitchFamily="18" charset="0"/>
                <a:cs typeface="Times New Roman" pitchFamily="18" charset="0"/>
                <a:sym typeface="Wingdings (L$)" pitchFamily="34" charset="2"/>
              </a:rPr>
              <a:t>  </a:t>
            </a:r>
            <a:r>
              <a:rPr lang="en-US" sz="3200" dirty="0">
                <a:latin typeface="Times New Roman" pitchFamily="18" charset="0"/>
                <a:cs typeface="Times New Roman" pitchFamily="18" charset="0"/>
                <a:sym typeface="Wingdings (L$)" pitchFamily="34" charset="2"/>
              </a:rPr>
              <a:t>p </a:t>
            </a:r>
            <a:r>
              <a:rPr lang="ru-RU" sz="3200" dirty="0">
                <a:latin typeface="Times New Roman" pitchFamily="18" charset="0"/>
                <a:cs typeface="Times New Roman" pitchFamily="18" charset="0"/>
                <a:sym typeface="Wingdings (L$)" pitchFamily="34" charset="2"/>
              </a:rPr>
              <a:t>   </a:t>
            </a:r>
            <a:r>
              <a:rPr lang="en-US" sz="3200" dirty="0">
                <a:latin typeface="Times New Roman" pitchFamily="18" charset="0"/>
                <a:cs typeface="Times New Roman" pitchFamily="18" charset="0"/>
                <a:sym typeface="Wingdings (L$)" pitchFamily="34" charset="2"/>
              </a:rPr>
              <a:t>V</a:t>
            </a:r>
          </a:p>
          <a:p>
            <a:pPr marL="533400" indent="-533400">
              <a:defRPr/>
            </a:pPr>
            <a:r>
              <a:rPr lang="en-US" sz="3200" dirty="0">
                <a:latin typeface="Times New Roman" pitchFamily="18" charset="0"/>
                <a:cs typeface="Times New Roman" pitchFamily="18" charset="0"/>
                <a:sym typeface="Wingdings (L$)" pitchFamily="34" charset="2"/>
              </a:rPr>
              <a:t>6) </a:t>
            </a:r>
            <a:r>
              <a:rPr lang="ru-RU" sz="3200" dirty="0">
                <a:latin typeface="Times New Roman" pitchFamily="18" charset="0"/>
                <a:cs typeface="Times New Roman" pitchFamily="18" charset="0"/>
                <a:sym typeface="Wingdings (L$)" pitchFamily="34" charset="2"/>
              </a:rPr>
              <a:t> </a:t>
            </a:r>
            <a:r>
              <a:rPr lang="en-US" sz="3200" dirty="0">
                <a:latin typeface="Times New Roman" pitchFamily="18" charset="0"/>
                <a:cs typeface="Times New Roman" pitchFamily="18" charset="0"/>
                <a:sym typeface="Wingdings (L$)" pitchFamily="34" charset="2"/>
              </a:rPr>
              <a:t>V=const </a:t>
            </a:r>
            <a:r>
              <a:rPr lang="ru-RU" sz="3200" dirty="0">
                <a:latin typeface="Times New Roman" pitchFamily="18" charset="0"/>
                <a:cs typeface="Times New Roman" pitchFamily="18" charset="0"/>
                <a:sym typeface="Wingdings (L$)" pitchFamily="34" charset="2"/>
              </a:rPr>
              <a:t>  </a:t>
            </a:r>
            <a:r>
              <a:rPr lang="en-US" sz="3200" dirty="0">
                <a:latin typeface="Times New Roman" pitchFamily="18" charset="0"/>
                <a:cs typeface="Times New Roman" pitchFamily="18" charset="0"/>
                <a:sym typeface="Wingdings (L$)" pitchFamily="34" charset="2"/>
              </a:rPr>
              <a:t>p </a:t>
            </a:r>
            <a:r>
              <a:rPr lang="ru-RU" sz="3200" dirty="0">
                <a:latin typeface="Times New Roman" pitchFamily="18" charset="0"/>
                <a:cs typeface="Times New Roman" pitchFamily="18" charset="0"/>
                <a:sym typeface="Wingdings (L$)" pitchFamily="34" charset="2"/>
              </a:rPr>
              <a:t>   </a:t>
            </a:r>
            <a:r>
              <a:rPr lang="en-US" sz="3200" dirty="0">
                <a:latin typeface="Times New Roman" pitchFamily="18" charset="0"/>
                <a:cs typeface="Times New Roman" pitchFamily="18" charset="0"/>
                <a:sym typeface="Wingdings (L$)" pitchFamily="34" charset="2"/>
              </a:rPr>
              <a:t>T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 rot="5400000" flipH="1" flipV="1">
            <a:off x="2321703" y="2821777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rot="5400000" flipH="1" flipV="1">
            <a:off x="3036083" y="2821777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rot="5400000" flipH="1" flipV="1">
            <a:off x="2392347" y="3393281"/>
            <a:ext cx="357984" cy="7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rot="5400000">
            <a:off x="3036083" y="3464719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rot="5400000" flipH="1" flipV="1">
            <a:off x="2393141" y="3821909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rot="5400000" flipH="1" flipV="1">
            <a:off x="3036877" y="3892553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rot="5400000">
            <a:off x="2358216" y="4285462"/>
            <a:ext cx="28575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rot="5400000">
            <a:off x="3000364" y="4357694"/>
            <a:ext cx="28575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rot="5400000">
            <a:off x="2321703" y="4893479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rot="5400000" flipH="1" flipV="1">
            <a:off x="2964645" y="4893479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rot="5400000">
            <a:off x="2393141" y="5464983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rot="5400000">
            <a:off x="3036083" y="5464983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8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Назовите</a:t>
            </a:r>
            <a:r>
              <a:rPr lang="ru-RU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процесс:</a:t>
            </a:r>
            <a:br>
              <a:rPr lang="ru-RU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endParaRPr lang="ru-RU" b="1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072198" y="1857364"/>
            <a:ext cx="2786082" cy="34341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71472" y="1857364"/>
            <a:ext cx="6286528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defRPr/>
            </a:pPr>
            <a:r>
              <a:rPr lang="ru-RU" sz="32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1) изотермическое </a:t>
            </a:r>
            <a:r>
              <a:rPr lang="ru-RU" sz="32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сжатие газа </a:t>
            </a:r>
            <a:endParaRPr lang="ru-RU" sz="32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spcBef>
                <a:spcPct val="50000"/>
              </a:spcBef>
              <a:defRPr/>
            </a:pPr>
            <a:r>
              <a:rPr lang="ru-RU" sz="32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2) изохорное </a:t>
            </a:r>
            <a:r>
              <a:rPr lang="ru-RU" sz="32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нагревание газа</a:t>
            </a:r>
            <a:endParaRPr lang="ru-RU" sz="32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spcBef>
                <a:spcPct val="50000"/>
              </a:spcBef>
              <a:defRPr/>
            </a:pPr>
            <a:r>
              <a:rPr lang="ru-RU" sz="32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3) изобарное </a:t>
            </a:r>
            <a:r>
              <a:rPr lang="ru-RU" sz="32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нагревание газа</a:t>
            </a:r>
            <a:endParaRPr lang="ru-RU" sz="32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spcBef>
                <a:spcPct val="50000"/>
              </a:spcBef>
              <a:defRPr/>
            </a:pPr>
            <a:r>
              <a:rPr lang="ru-RU" sz="32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4) изотермическое </a:t>
            </a:r>
            <a:r>
              <a:rPr lang="ru-RU" sz="32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расширение газа</a:t>
            </a:r>
            <a:endParaRPr lang="ru-RU" sz="32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spcBef>
                <a:spcPct val="50000"/>
              </a:spcBef>
              <a:defRPr/>
            </a:pPr>
            <a:r>
              <a:rPr lang="ru-RU" sz="32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5) изобарное </a:t>
            </a:r>
            <a:r>
              <a:rPr lang="ru-RU" sz="32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сжатие газа</a:t>
            </a:r>
            <a:endParaRPr lang="ru-RU" sz="32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spcBef>
                <a:spcPct val="50000"/>
              </a:spcBef>
              <a:defRPr/>
            </a:pPr>
            <a:r>
              <a:rPr lang="ru-RU" sz="32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6) изохорное </a:t>
            </a:r>
            <a:r>
              <a:rPr lang="ru-RU" sz="32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охлаждение газа</a:t>
            </a:r>
            <a:endParaRPr lang="ru-RU" sz="32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Назовите </a:t>
            </a:r>
            <a:r>
              <a:rPr lang="ru-RU" dirty="0" err="1" smtClean="0"/>
              <a:t>изопроцессы</a:t>
            </a:r>
            <a:endParaRPr lang="ru-RU" dirty="0"/>
          </a:p>
        </p:txBody>
      </p:sp>
      <p:pic>
        <p:nvPicPr>
          <p:cNvPr id="9218" name="Picture 2" descr="C:\Users\Dimon\Desktop\1_html_m7e41f3cd.gi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50068" y="2071678"/>
            <a:ext cx="6965270" cy="45021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Правильные ответы: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1-2 изотермическое сжатие газа</a:t>
            </a:r>
          </a:p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2-3 изобарное нагревание газа</a:t>
            </a:r>
          </a:p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3-4 изотермическое расширение газа</a:t>
            </a:r>
          </a:p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4-1 изобарное охлаждение газа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1352568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1 ряд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Задание на построение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786314" y="2143116"/>
            <a:ext cx="4000528" cy="428628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14348" y="2000240"/>
            <a:ext cx="407196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 рисунке дан график изменения состояния идеального газа в координатных осях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(T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p)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Представьте этот процесс на графиках в координатных осях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(V, p)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(p, T)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2 ряд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Задание на построение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292080" y="2492896"/>
            <a:ext cx="3571900" cy="500579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57158" y="2690336"/>
            <a:ext cx="421484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На рисунке дан график изменения состояния идеального газа в координатных осях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V, T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. Представьте этот процесс на графиках в координатных осях </a:t>
            </a:r>
          </a:p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(p, V)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(p, T)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3 ряд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Задание на построение</a:t>
            </a:r>
            <a:endParaRPr lang="ru-RU" dirty="0"/>
          </a:p>
        </p:txBody>
      </p:sp>
      <p:pic>
        <p:nvPicPr>
          <p:cNvPr id="5123" name="Picture 3" descr="C:\Users\Dimon\Desktop\no29_05.gi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786314" y="2428868"/>
            <a:ext cx="3929090" cy="3714776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28596" y="2828836"/>
            <a:ext cx="435771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 рисунке дан график изменения состояния идеального газа в координатных осях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p,V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Представьте этот процесс на графиках в координатных осях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(T, V)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(p, T)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Задание на построение</a:t>
            </a:r>
            <a:endParaRPr lang="ru-RU" dirty="0"/>
          </a:p>
        </p:txBody>
      </p:sp>
      <p:pic>
        <p:nvPicPr>
          <p:cNvPr id="6146" name="Picture 2" descr="C:\Users\Dimon\Desktop\no29_16.gi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643306" y="1928802"/>
            <a:ext cx="4929222" cy="4500594"/>
          </a:xfrm>
          <a:prstGeom prst="rect">
            <a:avLst/>
          </a:prstGeom>
          <a:noFill/>
        </p:spPr>
      </p:pic>
      <p:sp>
        <p:nvSpPr>
          <p:cNvPr id="27" name="Прямоугольник 26"/>
          <p:cNvSpPr/>
          <p:nvPr/>
        </p:nvSpPr>
        <p:spPr>
          <a:xfrm>
            <a:off x="214282" y="2143116"/>
            <a:ext cx="342902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 рисунке дан график изменения состояния идеального газа в координатных осях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(V, p).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Представьте этот процесс на графиках в координатных осях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(p, T)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(T, V).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Домашнее задание</a:t>
            </a:r>
            <a:r>
              <a:rPr lang="ru-RU" dirty="0" smtClean="0"/>
              <a:t>: Сборник </a:t>
            </a:r>
            <a:r>
              <a:rPr lang="ru-RU" dirty="0" err="1" smtClean="0"/>
              <a:t>О.И.Громцева</a:t>
            </a:r>
            <a:r>
              <a:rPr lang="ru-RU" dirty="0" smtClean="0"/>
              <a:t> п.7.10 № 6-10. 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/>
              <a:t>Приготовить доклад по теме: «Применение </a:t>
            </a:r>
            <a:r>
              <a:rPr lang="ru-RU" b="1" dirty="0" smtClean="0"/>
              <a:t>газовых законов в технике, природе и жизни </a:t>
            </a:r>
            <a:r>
              <a:rPr lang="ru-RU" b="1" dirty="0" smtClean="0"/>
              <a:t>человека».</a:t>
            </a:r>
            <a:endParaRPr lang="ru-RU" b="1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544</TotalTime>
  <Words>393</Words>
  <Application>Microsoft Office PowerPoint</Application>
  <PresentationFormat>Экран (4:3)</PresentationFormat>
  <Paragraphs>52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Georgia</vt:lpstr>
      <vt:lpstr>Monotype Corsiva</vt:lpstr>
      <vt:lpstr>Times New Roman</vt:lpstr>
      <vt:lpstr>Trebuchet MS</vt:lpstr>
      <vt:lpstr>Wingdings (L$)</vt:lpstr>
      <vt:lpstr>Wingdings 2</vt:lpstr>
      <vt:lpstr>Городская</vt:lpstr>
      <vt:lpstr>Решение задач по теме: «Газовые законы» </vt:lpstr>
      <vt:lpstr>Цель:</vt:lpstr>
      <vt:lpstr>Эпиграф:</vt:lpstr>
      <vt:lpstr>Задание 1 Заполните таблицу</vt:lpstr>
      <vt:lpstr>Задание 1 T=const         P=const         V=const </vt:lpstr>
      <vt:lpstr>Задание 2 Выберите правильный ответ:</vt:lpstr>
      <vt:lpstr>Выберите правильный ответ:</vt:lpstr>
      <vt:lpstr>Назовите процесс: </vt:lpstr>
      <vt:lpstr>Назовите изопроцессы</vt:lpstr>
      <vt:lpstr>Правильные ответы:</vt:lpstr>
      <vt:lpstr>1 ряд Задание на построение</vt:lpstr>
      <vt:lpstr>2 ряд Задание на построение</vt:lpstr>
      <vt:lpstr>3 ряд Задание на построение</vt:lpstr>
      <vt:lpstr>Задание на построение</vt:lpstr>
      <vt:lpstr>Домашнее задание: Сборник О.И.Громцева п.7.10 № 6-10. 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Решение задач по теме: «Газовые законы»</dc:title>
  <dc:creator>Dimon</dc:creator>
  <cp:lastModifiedBy>Asus</cp:lastModifiedBy>
  <cp:revision>36</cp:revision>
  <dcterms:created xsi:type="dcterms:W3CDTF">2015-02-04T19:38:19Z</dcterms:created>
  <dcterms:modified xsi:type="dcterms:W3CDTF">2020-02-05T14:39:03Z</dcterms:modified>
</cp:coreProperties>
</file>