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4" r:id="rId9"/>
    <p:sldId id="269" r:id="rId10"/>
    <p:sldId id="272" r:id="rId11"/>
    <p:sldId id="274" r:id="rId12"/>
    <p:sldId id="276" r:id="rId13"/>
    <p:sldId id="278" r:id="rId14"/>
    <p:sldId id="280" r:id="rId15"/>
    <p:sldId id="283" r:id="rId16"/>
    <p:sldId id="284" r:id="rId17"/>
    <p:sldId id="286" r:id="rId18"/>
    <p:sldId id="28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1D9BD-FB91-4550-BEE0-ABF9450DF31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A4A1B-4FAE-4D0D-A147-A6DD0B385A2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958166" cy="1928826"/>
          </a:xfrm>
        </p:spPr>
        <p:txBody>
          <a:bodyPr>
            <a:normAutofit fontScale="90000"/>
          </a:bodyPr>
          <a:lstStyle/>
          <a:p>
            <a:pPr algn="r">
              <a:defRPr/>
            </a:pP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Подготовила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В. А.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Рузанова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Учитель-логопед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МАДОУ № 1 « Белоснежка»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г.Шарыпово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3214686"/>
            <a:ext cx="8286808" cy="3214710"/>
          </a:xfrm>
        </p:spPr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chemeClr val="tx1"/>
                </a:solidFill>
              </a:rPr>
              <a:t>Использование </a:t>
            </a:r>
            <a:r>
              <a:rPr lang="ru-RU" sz="4400" b="1" i="1" dirty="0" err="1" smtClean="0">
                <a:solidFill>
                  <a:schemeClr val="tx1"/>
                </a:solidFill>
              </a:rPr>
              <a:t>коврографа</a:t>
            </a:r>
            <a:r>
              <a:rPr lang="ru-RU" sz="4400" b="1" i="1" dirty="0" smtClean="0">
                <a:solidFill>
                  <a:schemeClr val="tx1"/>
                </a:solidFill>
              </a:rPr>
              <a:t> В. В. </a:t>
            </a:r>
            <a:r>
              <a:rPr lang="ru-RU" sz="4400" b="1" i="1" dirty="0" err="1" smtClean="0">
                <a:solidFill>
                  <a:schemeClr val="tx1"/>
                </a:solidFill>
              </a:rPr>
              <a:t>Воскобовича</a:t>
            </a:r>
            <a:r>
              <a:rPr lang="ru-RU" sz="4400" b="1" i="1" dirty="0" smtClean="0">
                <a:solidFill>
                  <a:schemeClr val="tx1"/>
                </a:solidFill>
              </a:rPr>
              <a:t> в коррекционной работе с детьми с ТНР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2"/>
            <a:ext cx="3522127" cy="2641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1571612"/>
            <a:ext cx="807249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Главная задача ДОУ состоит в том, чтобы ребёнок рос здоровым,</a:t>
            </a:r>
          </a:p>
          <a:p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жизнерадостным, развитым и деятельным.</a:t>
            </a:r>
          </a:p>
          <a:p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ФГОС ДО определяет </a:t>
            </a:r>
            <a:r>
              <a:rPr lang="ru-RU" altLang="ru-RU" sz="2000" dirty="0" err="1" smtClean="0">
                <a:latin typeface="Times New Roman" pitchFamily="18" charset="0"/>
                <a:cs typeface="Times New Roman" pitchFamily="18" charset="0"/>
              </a:rPr>
              <a:t>ребѐнка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дошкольника, как «человека играющего».</a:t>
            </a:r>
          </a:p>
          <a:p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Игра – в свете ФГОС выступает как форма социализации ребёнка. </a:t>
            </a:r>
          </a:p>
          <a:p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Игра –  особый метод вовлечения детей в творческую деятельность, метод стимулирования их активности. </a:t>
            </a:r>
          </a:p>
          <a:p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Игры </a:t>
            </a:r>
            <a:r>
              <a:rPr lang="ru-RU" altLang="ru-RU" sz="2000" dirty="0" err="1" smtClean="0">
                <a:latin typeface="Times New Roman" pitchFamily="18" charset="0"/>
                <a:cs typeface="Times New Roman" pitchFamily="18" charset="0"/>
              </a:rPr>
              <a:t>В.В.Воскобовича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являются очень результативными в развитии ребенка, их интересно использовать и взрослым и детям, как дома, так и в детском саду. </a:t>
            </a:r>
            <a:endParaRPr lang="ru-RU" alt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логопед\воскобович\dbe03234632dc222f4d6dd0bb486d3a0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4429132"/>
            <a:ext cx="2714624" cy="20359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357166"/>
            <a:ext cx="528641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Вячеслав Вадимович </a:t>
            </a:r>
            <a:r>
              <a:rPr lang="ru-RU" altLang="ru-RU" sz="2000" b="1" dirty="0" err="1" smtClean="0">
                <a:latin typeface="Times New Roman" pitchFamily="18" charset="0"/>
                <a:cs typeface="Times New Roman" pitchFamily="18" charset="0"/>
              </a:rPr>
              <a:t>Воскобович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 – изобретатель, который придумал более 50-ти пособий для развития умственных и творческих способностей ребенка.</a:t>
            </a:r>
          </a:p>
          <a:p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Первые разработки </a:t>
            </a:r>
            <a:r>
              <a:rPr lang="ru-RU" altLang="ru-RU" sz="2000" b="1" dirty="0" err="1" smtClean="0">
                <a:latin typeface="Times New Roman" pitchFamily="18" charset="0"/>
                <a:cs typeface="Times New Roman" pitchFamily="18" charset="0"/>
              </a:rPr>
              <a:t>Воскобовича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 носили конструктивный характер – это был поиск какой-то изюминки. Понимая, что задания и упражнения не так интересны детям как игра, подошел к делу творчески и соединил свои идеи с игровыми моментами, создав универсальные игры, которые можно неоднократно творчески использовать.</a:t>
            </a:r>
          </a:p>
          <a:p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Чуть позже был создан центр ООО «Развивающие игры </a:t>
            </a:r>
            <a:r>
              <a:rPr lang="ru-RU" altLang="ru-RU" sz="2000" b="1" dirty="0" err="1" smtClean="0">
                <a:latin typeface="Times New Roman" pitchFamily="18" charset="0"/>
                <a:cs typeface="Times New Roman" pitchFamily="18" charset="0"/>
              </a:rPr>
              <a:t>Воскобовича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» по разработке, производству, внедрению и распространению методик, развивающих и коррекционных игр. В настоящее время центр имеет региональных представителей и </a:t>
            </a:r>
            <a:r>
              <a:rPr lang="ru-RU" altLang="ru-RU" sz="2000" b="1" dirty="0" err="1" smtClean="0">
                <a:latin typeface="Times New Roman" pitchFamily="18" charset="0"/>
                <a:cs typeface="Times New Roman" pitchFamily="18" charset="0"/>
              </a:rPr>
              <a:t>тьюторов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 практически во всех регионах России.</a:t>
            </a:r>
            <a:endParaRPr lang="ru-RU" alt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5" descr="загружено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0284" y="2081202"/>
            <a:ext cx="273685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Развивающие игры </a:t>
            </a:r>
            <a:r>
              <a:rPr lang="ru-RU" altLang="ru-RU" b="1" dirty="0" err="1" smtClean="0">
                <a:latin typeface="Times New Roman" pitchFamily="18" charset="0"/>
                <a:cs typeface="Times New Roman" pitchFamily="18" charset="0"/>
              </a:rPr>
              <a:t>Воскобовича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6900882" cy="485778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Игры включают в себя 5 блоков: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Сенсорное развитие (цвет, форма, величина)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 Интеллектуальное развитие (на основе наглядно – действенного мышления)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Творческое (воображение, творчество)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Математическое развитие (количество, счет, пространственные отношения, форма, размер)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Обучение чтению, развитие речи</a:t>
            </a:r>
          </a:p>
          <a:p>
            <a:pPr marL="0" indent="0">
              <a:buNone/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Игровые средства технологии: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Образные средства (сказочные герои, сказочные сюжеты)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Фронтальные средства (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коврограф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Универсальный материал (приложения к 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коврографу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можно использовать и на 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ковролине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и на магнитной доске)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Творческие средства (альбомы)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Графические средства  (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игровизор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геовизор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, трафареты)</a:t>
            </a:r>
          </a:p>
          <a:p>
            <a:endParaRPr lang="ru-RU" dirty="0"/>
          </a:p>
        </p:txBody>
      </p:sp>
      <p:pic>
        <p:nvPicPr>
          <p:cNvPr id="4099" name="Picture 3" descr="C:\логопед\воскобович\Зеле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3643314"/>
            <a:ext cx="1967209" cy="23719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857232"/>
            <a:ext cx="67151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Развивающие игры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Воскобовича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универсальны, многофункциональны, включение этих игр  в коррекционно-логопедическую  работу позволяют поддерживать интерес детей к обучению на протяжении всего занятия.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Обучение с использованием развивающих игр В.В.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Воскобовича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происходит через игровые ситуации.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Коврограф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«Ларчик» используется, как демонстрационное, так и практическое пособие.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Игры прекрасно адаптируются к коррекционно-логопедической работе и помогают решить следующие задачи: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формирование у дошкольников правильного звукопроизношения,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развитие лексико-грамматического строя речи,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развитие фонематического слуха,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развитие звуковой аналитико-синтетической активности как предпосылки обучения грамоте. </a:t>
            </a:r>
            <a:endParaRPr lang="ru-RU" dirty="0"/>
          </a:p>
        </p:txBody>
      </p:sp>
      <p:pic>
        <p:nvPicPr>
          <p:cNvPr id="2050" name="Picture 2" descr="C:\логопед\воскобович\Koxl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1142984"/>
            <a:ext cx="1612588" cy="2571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-4662\Desktop\913AYVFO\IMG_1883.JPG"/>
          <p:cNvPicPr>
            <a:picLocks noChangeAspect="1" noChangeArrowheads="1"/>
          </p:cNvPicPr>
          <p:nvPr/>
        </p:nvPicPr>
        <p:blipFill>
          <a:blip r:embed="rId2"/>
          <a:srcRect l="5499"/>
          <a:stretch>
            <a:fillRect/>
          </a:stretch>
        </p:blipFill>
        <p:spPr>
          <a:xfrm>
            <a:off x="285720" y="214290"/>
            <a:ext cx="8143932" cy="628654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Игры для формирования правильного произношения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Игры «Пианино», «Собери бусы»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Ребёнок вместе со взрослым шагает пальцами руки по кружкам разного цвета и одновременно произносит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пропевает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ряд слогов (например: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СА-са-са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Ся-ся-ся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т.д.). Звуки можно обозначать цветом, как в произвольной форме, так и традиционно: согласные твёрдые - синий цвет, согласные мягкие - зелёный, гласные - красный.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«Назови слово».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Ребёнок выкладывает картинки с названием слов с заданным звуком на букву, вырезанную  из фетра, и называет, тем самым автоматизируя произношение звука в словах.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«Посчитай 1-5».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Ребёнок выкладывает на игровом панно картинки с автоматизируемым звуком, одновременно проговаривая числительные от 1 до 5 в сочетании с существительными. Тем самым ребёнок  закрепляет не только автоматизируемый звук во фразовой речи, но и счёт 1-5, а также грамматические категории (например: 1 жёлтый овал, ...5 жёлтых овалов. 1 красный квадрат, 5 красных квадратов). </a:t>
            </a:r>
          </a:p>
          <a:p>
            <a:endParaRPr lang="ru-RU" dirty="0"/>
          </a:p>
        </p:txBody>
      </p:sp>
      <p:pic>
        <p:nvPicPr>
          <p:cNvPr id="5122" name="Picture 2" descr="C:\логопед\воскобович\sm306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5429264"/>
            <a:ext cx="1000132" cy="11629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Белоснежка\Pictures\20220228_1521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428625"/>
            <a:ext cx="2714625" cy="36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10" descr="C:\Users\Белоснежка\Pictures\20220301_10215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38" y="2714625"/>
            <a:ext cx="3000375" cy="400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11" descr="C:\Users\Белоснежка\Pictures\20220228_15225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38" y="428625"/>
            <a:ext cx="3000375" cy="400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логопед\воскобович\sm2846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4429132"/>
            <a:ext cx="1543061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8987"/>
          </a:xfrm>
        </p:spPr>
        <p:txBody>
          <a:bodyPr>
            <a:normAutofit fontScale="90000"/>
          </a:bodyPr>
          <a:lstStyle/>
          <a:p>
            <a:pPr indent="450850" algn="l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u="sng" dirty="0" smtClean="0">
                <a:latin typeface="Times New Roman" pitchFamily="18" charset="0"/>
                <a:cs typeface="Times New Roman" pitchFamily="18" charset="0"/>
              </a:rPr>
              <a:t>Игры для развития лексико-грамматического </a:t>
            </a:r>
            <a:r>
              <a:rPr lang="ru-RU" sz="3100" b="1" i="1" u="sng" dirty="0" smtClean="0">
                <a:latin typeface="Times New Roman" pitchFamily="18" charset="0"/>
                <a:cs typeface="Times New Roman" pitchFamily="18" charset="0"/>
              </a:rPr>
              <a:t>              строя </a:t>
            </a:r>
            <a:r>
              <a:rPr lang="ru-RU" sz="3100" b="1" i="1" u="sng" dirty="0" smtClean="0">
                <a:latin typeface="Times New Roman" pitchFamily="18" charset="0"/>
                <a:cs typeface="Times New Roman" pitchFamily="18" charset="0"/>
              </a:rPr>
              <a:t>речи: </a:t>
            </a:r>
            <a:r>
              <a:rPr lang="ru-RU" sz="2400" b="1" i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«Назови животное»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(гриб, ягоду, вид транспорта и т.д.);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«Съедобное –несъедобное»,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-й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лишний»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 т.д. (закрыть лишнее прозрачным квадратом с крестиком ).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«Парочки», «Один-много», «Мама и детеныш»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(найти одинаковые предметы и соединить веревочкой и назвать «лиса-лисы», найти маму и детеныша соединить веревочкой и назвать «лиса-лисенок» и т.д.)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«Посчитай предметы»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 около предмета разместить цифры из комплекта и посчитать «1 заяц, 2 зайца» и т.д.)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«Подбери столько признаков к предмету, сколько лепестков»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(разместить лепестки около предмета и назвать признаки «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Волк-злой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голодный, серый, большой…)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Arial" pitchFamily="34" charset="0"/>
              </a:rPr>
              <a:t>-</a:t>
            </a:r>
            <a:r>
              <a:rPr lang="ru-RU" sz="2200" b="1" dirty="0" smtClean="0">
                <a:ea typeface="Calibri" pitchFamily="34" charset="0"/>
                <a:cs typeface="Arial" pitchFamily="34" charset="0"/>
              </a:rPr>
              <a:t>«</a:t>
            </a: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Arial" pitchFamily="34" charset="0"/>
              </a:rPr>
              <a:t>Назови цвет</a:t>
            </a:r>
            <a:r>
              <a:rPr lang="ru-RU" sz="2200" b="1" dirty="0" smtClean="0">
                <a:ea typeface="Calibri" pitchFamily="34" charset="0"/>
                <a:cs typeface="Arial" pitchFamily="34" charset="0"/>
              </a:rPr>
              <a:t>»</a:t>
            </a:r>
            <a:r>
              <a:rPr lang="ru-RU" sz="2200" dirty="0" smtClean="0">
                <a:latin typeface="Times New Roman" pitchFamily="18" charset="0"/>
                <a:ea typeface="Calibri" pitchFamily="34" charset="0"/>
                <a:cs typeface="Arial" pitchFamily="34" charset="0"/>
              </a:rPr>
              <a:t> (с разноцветным квадратом, согласование сущ. с прилагательными «серая машина, серый самолет и т. д.)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 smtClean="0">
                <a:latin typeface="Arial" pitchFamily="34" charset="0"/>
                <a:cs typeface="Arial" pitchFamily="34" charset="0"/>
              </a:rPr>
            </a:b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Calibri" pitchFamily="34" charset="0"/>
              </a:rPr>
              <a:t>-</a:t>
            </a:r>
            <a:r>
              <a:rPr lang="ru-RU" sz="2200" b="1" dirty="0" smtClean="0">
                <a:ea typeface="Calibri" pitchFamily="34" charset="0"/>
                <a:cs typeface="Calibri" pitchFamily="34" charset="0"/>
              </a:rPr>
              <a:t>«</a:t>
            </a: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Calibri" pitchFamily="34" charset="0"/>
              </a:rPr>
              <a:t>Прятки</a:t>
            </a:r>
            <a:r>
              <a:rPr lang="ru-RU" sz="2200" b="1" dirty="0" smtClean="0">
                <a:ea typeface="Calibri" pitchFamily="34" charset="0"/>
                <a:cs typeface="Calibri" pitchFamily="34" charset="0"/>
              </a:rPr>
              <a:t>»</a:t>
            </a:r>
            <a:r>
              <a:rPr lang="ru-RU" sz="2200" dirty="0" smtClean="0">
                <a:latin typeface="Times New Roman" pitchFamily="18" charset="0"/>
                <a:ea typeface="Calibri" pitchFamily="34" charset="0"/>
                <a:cs typeface="Calibri" pitchFamily="34" charset="0"/>
              </a:rPr>
              <a:t> (на развитие использования предлогов).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логопед\воскобович\Гномик Сержик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20072" y="4500570"/>
            <a:ext cx="1495331" cy="21691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Users\Белоснежка\Pictures\20220224_154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42875"/>
            <a:ext cx="2286000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4" descr="C:\Users\Белоснежка\Pictures\20220224_1540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38" y="142875"/>
            <a:ext cx="2286000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5" descr="C:\Users\Белоснежка\Pictures\20220224_15433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63" y="0"/>
            <a:ext cx="23558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6" descr="C:\Users\Белоснежка\Pictures\20220224_15455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" y="3414713"/>
            <a:ext cx="2428875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7" descr="C:\Users\Белоснежка\Pictures\20220224_1547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38" y="3429000"/>
            <a:ext cx="2381250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8" descr="C:\Users\Белоснежка\Pictures\20220224_15480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38" y="3286125"/>
            <a:ext cx="2571750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7872442" cy="2071703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Игры на развитие слоговой структуры слова: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-разделить заданные слова на слоги и выложить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коврографе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столько кружков заданного цвета, сколько слогов в слове.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«Сосчитай слоги». (сосчитать слоги в ловах и разместить их под цифрами, по кол-ву слогов).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1" descr="C:\Users\Белоснежка\Pictures\20220224_160802.jpg"/>
          <p:cNvPicPr>
            <a:picLocks noChangeAspect="1" noChangeArrowheads="1"/>
          </p:cNvPicPr>
          <p:nvPr/>
        </p:nvPicPr>
        <p:blipFill>
          <a:blip r:embed="rId2"/>
          <a:srcRect t="9007"/>
          <a:stretch>
            <a:fillRect/>
          </a:stretch>
        </p:blipFill>
        <p:spPr bwMode="auto">
          <a:xfrm>
            <a:off x="285720" y="2214554"/>
            <a:ext cx="252095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2" descr="C:\Users\Белоснежка\Pictures\20220224_160814.jpg"/>
          <p:cNvPicPr>
            <a:picLocks noChangeAspect="1" noChangeArrowheads="1"/>
          </p:cNvPicPr>
          <p:nvPr/>
        </p:nvPicPr>
        <p:blipFill>
          <a:blip r:embed="rId3"/>
          <a:srcRect t="9685"/>
          <a:stretch>
            <a:fillRect/>
          </a:stretch>
        </p:blipFill>
        <p:spPr bwMode="auto">
          <a:xfrm>
            <a:off x="3428992" y="3357562"/>
            <a:ext cx="2363787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 descr="C:\Users\Белоснежка\Pictures\20220210_09015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1928802"/>
            <a:ext cx="2487612" cy="331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000132"/>
          </a:xfrm>
        </p:spPr>
        <p:txBody>
          <a:bodyPr>
            <a:normAutofit fontScale="90000"/>
          </a:bodyPr>
          <a:lstStyle/>
          <a:p>
            <a:pPr algn="l"/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u="sng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3100" b="1" i="1" u="sng" dirty="0" smtClean="0">
                <a:latin typeface="Times New Roman" pitchFamily="18" charset="0"/>
                <a:cs typeface="Times New Roman" pitchFamily="18" charset="0"/>
              </a:rPr>
              <a:t>звуковой аналитико-синтетической активности как предпосылки обучения грамоте.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начальных этапах обучения элементам грамоты детей знакомят со звуками. Причем изучение звуков следует начинать не в алфавитной последовательности, а начинать с гласных звуков, затем перейти к ознакомлению с согласными звуками. В этом поможет набор карточек «Забавные буквы» (образы букв). Где каждая буква представлена в форме циркового артиста, принявшего определенную позу. С помощью карточек дети лучше зрительно усваивают графические изображения гласных и согласных звуков. Знания детей о гласных (согласных)  звуках и буквах закрепляются в разнообразных играх с использованием карточек: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«Найди шута».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На «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коврографе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» размещаются карточки с шутами-акробатами, обозначающими гласные буквы. Задание – послушать звук, который произносит логопед, и найти нужного шута.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«Измени слово».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Задание –  например, заменить первый звук[П] на звук [Б]. Палка-балка, почка-бочка и т.п.   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4857760"/>
            <a:ext cx="3136909" cy="172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Белоснежка\Pictures\20220224_1616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571500"/>
            <a:ext cx="3714750" cy="495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C:\Users\Белоснежка\Pictures\20220224_1616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214438"/>
            <a:ext cx="3703637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Белоснежка\Pictures\20220224_16133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2875" y="142875"/>
            <a:ext cx="2714625" cy="3622675"/>
          </a:xfrm>
          <a:noFill/>
        </p:spPr>
      </p:pic>
      <p:pic>
        <p:nvPicPr>
          <p:cNvPr id="15363" name="Picture 2" descr="C:\Users\Белоснежка\Pictures\20220224_1613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13" y="642938"/>
            <a:ext cx="2786062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 descr="C:\Users\Белоснежка\Pictures\20220224_1614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88" y="928688"/>
            <a:ext cx="2857500" cy="381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609600" y="4143375"/>
            <a:ext cx="8229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ru-RU" sz="2000" dirty="0">
                <a:latin typeface="Times New Roman" pitchFamily="18" charset="0"/>
                <a:ea typeface="+mj-ea"/>
                <a:cs typeface="Times New Roman" pitchFamily="18" charset="0"/>
              </a:rPr>
              <a:t>Также  на </a:t>
            </a:r>
            <a:r>
              <a:rPr lang="ru-RU" sz="2000" dirty="0" err="1">
                <a:latin typeface="Times New Roman" pitchFamily="18" charset="0"/>
                <a:ea typeface="+mj-ea"/>
                <a:cs typeface="Times New Roman" pitchFamily="18" charset="0"/>
              </a:rPr>
              <a:t>коврогрофе</a:t>
            </a:r>
            <a:r>
              <a:rPr lang="ru-RU" sz="2000" dirty="0">
                <a:latin typeface="Times New Roman" pitchFamily="18" charset="0"/>
                <a:ea typeface="+mj-ea"/>
                <a:cs typeface="Times New Roman" pitchFamily="18" charset="0"/>
              </a:rPr>
              <a:t> можно проводить </a:t>
            </a:r>
            <a:r>
              <a:rPr lang="ru-RU" sz="2000" dirty="0" err="1">
                <a:latin typeface="Times New Roman" pitchFamily="18" charset="0"/>
                <a:ea typeface="+mj-ea"/>
                <a:cs typeface="Times New Roman" pitchFamily="18" charset="0"/>
              </a:rPr>
              <a:t>звуко-буквенный</a:t>
            </a:r>
            <a:r>
              <a:rPr lang="ru-RU" sz="2000" dirty="0">
                <a:latin typeface="Times New Roman" pitchFamily="18" charset="0"/>
                <a:ea typeface="+mj-ea"/>
                <a:cs typeface="Times New Roman" pitchFamily="18" charset="0"/>
              </a:rPr>
              <a:t>, слоговой анализы слов, используя буквы и цифры из фетра</a:t>
            </a:r>
            <a:r>
              <a:rPr lang="ru-RU" sz="2000" dirty="0">
                <a:latin typeface="Times New Roman" pitchFamily="18" charset="0"/>
                <a:ea typeface="+mj-ea"/>
                <a:cs typeface="Times New Roman" pitchFamily="18" charset="0"/>
              </a:rPr>
              <a:t>, разноцветные круги и квадраты, </a:t>
            </a:r>
            <a:r>
              <a:rPr lang="ru-RU" sz="2000" dirty="0">
                <a:latin typeface="Times New Roman" pitchFamily="18" charset="0"/>
                <a:ea typeface="+mj-ea"/>
                <a:cs typeface="Times New Roman" pitchFamily="18" charset="0"/>
              </a:rPr>
              <a:t>которые идут в комплекте с </a:t>
            </a:r>
            <a:r>
              <a:rPr lang="ru-RU" sz="2000" dirty="0" err="1">
                <a:latin typeface="Times New Roman" pitchFamily="18" charset="0"/>
                <a:ea typeface="+mj-ea"/>
                <a:cs typeface="Times New Roman" pitchFamily="18" charset="0"/>
              </a:rPr>
              <a:t>коврографом</a:t>
            </a:r>
            <a:r>
              <a:rPr lang="ru-RU" sz="2000" dirty="0">
                <a:latin typeface="Times New Roman" pitchFamily="18" charset="0"/>
                <a:ea typeface="+mj-ea"/>
                <a:cs typeface="Times New Roman" pitchFamily="18" charset="0"/>
              </a:rPr>
              <a:t>. «Прочитай слово», «Выложи звуковую схему».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endParaRPr lang="ru-RU" sz="1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7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2875" y="0"/>
            <a:ext cx="2171700" cy="2171700"/>
          </a:xfrm>
          <a:noFill/>
        </p:spPr>
      </p:pic>
      <p:pic>
        <p:nvPicPr>
          <p:cNvPr id="1638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0"/>
            <a:ext cx="4000500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8"/>
          <p:cNvPicPr>
            <a:picLocks noChangeAspect="1" noChangeArrowheads="1"/>
          </p:cNvPicPr>
          <p:nvPr/>
        </p:nvPicPr>
        <p:blipFill>
          <a:blip r:embed="rId4"/>
          <a:srcRect l="16447" t="13158" r="17763" b="17763"/>
          <a:stretch>
            <a:fillRect/>
          </a:stretch>
        </p:blipFill>
        <p:spPr bwMode="auto">
          <a:xfrm>
            <a:off x="6858000" y="285750"/>
            <a:ext cx="2187575" cy="229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9"/>
          <p:cNvPicPr>
            <a:picLocks noChangeAspect="1" noChangeArrowheads="1"/>
          </p:cNvPicPr>
          <p:nvPr/>
        </p:nvPicPr>
        <p:blipFill>
          <a:blip r:embed="rId5"/>
          <a:srcRect l="16447" t="13158" r="14473" b="14473"/>
          <a:stretch>
            <a:fillRect/>
          </a:stretch>
        </p:blipFill>
        <p:spPr bwMode="auto">
          <a:xfrm>
            <a:off x="1143000" y="2500313"/>
            <a:ext cx="2428875" cy="254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2286000"/>
            <a:ext cx="27146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Прямоугольник 7"/>
          <p:cNvSpPr>
            <a:spLocks noChangeArrowheads="1"/>
          </p:cNvSpPr>
          <p:nvPr/>
        </p:nvSpPr>
        <p:spPr bwMode="auto">
          <a:xfrm>
            <a:off x="785813" y="5000625"/>
            <a:ext cx="76438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Для создания игровых ситуаций можно использовать героев, которые идут в комплекте с коврографом слоники Ляп-ляп и Лип-лип, наборы карточек «Разноцветные гномы», «Забавные цифры», «Забавные буквы», набор картинок «Лев, Лань, Пони Павлин».</a:t>
            </a:r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457200" y="3141663"/>
            <a:ext cx="8229600" cy="2984500"/>
          </a:xfrm>
        </p:spPr>
        <p:txBody>
          <a:bodyPr>
            <a:normAutofit fontScale="92500"/>
          </a:bodyPr>
          <a:lstStyle/>
          <a:p>
            <a:pPr eaLnBrk="1" hangingPunct="1"/>
            <a:endParaRPr lang="ru-RU" altLang="ru-RU" sz="2000" dirty="0" smtClean="0"/>
          </a:p>
          <a:p>
            <a:pPr eaLnBrk="1" hangingPunct="1">
              <a:buFont typeface="Wingdings" pitchFamily="2" charset="2"/>
              <a:buChar char="§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Развивается мелкая моторика;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Дети меньше утомляются, дольше сохраняют работоспособность;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Исчезает негативизм, связанный с многократным повторением речевого материала; 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Включение развивающих игр в процесс логопедической работы содействует обучению чтению, развитию звукового анализа и синтеза, а также закреплению понимания значений частей речи и грамматических категорий, развитию понимания лексико-грамматических конструкций.</a:t>
            </a:r>
          </a:p>
        </p:txBody>
      </p:sp>
      <p:sp>
        <p:nvSpPr>
          <p:cNvPr id="5123" name="Заголовок 3"/>
          <p:cNvSpPr>
            <a:spLocks noGrp="1"/>
          </p:cNvSpPr>
          <p:nvPr>
            <p:ph type="title"/>
          </p:nvPr>
        </p:nvSpPr>
        <p:spPr>
          <a:xfrm>
            <a:off x="250825" y="188913"/>
            <a:ext cx="8507413" cy="50323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В результате применения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</a:rPr>
              <a:t>коврографа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</a:rPr>
              <a:t>В.В.Воскобовича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в коррекционной  работе с детьми с ТНР</a:t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3200" b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9221" name="Picture 5" descr="C:\логопед\воскобович\Gnomik_Chernysh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285728"/>
            <a:ext cx="1428759" cy="1805698"/>
          </a:xfrm>
          <a:prstGeom prst="rect">
            <a:avLst/>
          </a:prstGeom>
          <a:noFill/>
        </p:spPr>
      </p:pic>
      <p:pic>
        <p:nvPicPr>
          <p:cNvPr id="9222" name="Picture 6" descr="C:\логопед\воскобович\post_5d950b3206eb5-538x6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601402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None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None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Развивающие игры </a:t>
            </a:r>
            <a:r>
              <a:rPr lang="ru-RU" altLang="ru-RU" sz="2800" dirty="0" err="1" smtClean="0">
                <a:latin typeface="Times New Roman" pitchFamily="18" charset="0"/>
                <a:cs typeface="Times New Roman" pitchFamily="18" charset="0"/>
              </a:rPr>
              <a:t>Воскобовича</a:t>
            </a: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 можно и нужно использовать в совместной групповой, подгрупповой и индивидуальной деятельности с воспитанниками, также помогать организовывать самостоятельную деятельность детей с играми. Использовать методические рекомендации автора, а также не бояться экспериментировать</a:t>
            </a:r>
            <a:r>
              <a:rPr lang="ru-RU" altLang="ru-RU" sz="2800" dirty="0" smtClean="0"/>
              <a:t>.</a:t>
            </a:r>
          </a:p>
          <a:p>
            <a:endParaRPr lang="ru-RU" alt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ctrTitle"/>
          </p:nvPr>
        </p:nvSpPr>
        <p:spPr>
          <a:xfrm>
            <a:off x="857224" y="785795"/>
            <a:ext cx="7832751" cy="1214445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</a:rPr>
              <a:t>Спасибо за внимание!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13141325" y="285750"/>
            <a:ext cx="71438" cy="1487488"/>
          </a:xfrm>
        </p:spPr>
        <p:txBody>
          <a:bodyPr rtlCol="0">
            <a:normAutofit/>
          </a:bodyPr>
          <a:lstStyle/>
          <a:p>
            <a:pPr algn="r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 smtClean="0"/>
          </a:p>
        </p:txBody>
      </p:sp>
      <p:pic>
        <p:nvPicPr>
          <p:cNvPr id="4" name="Рисунок 3" descr="http://umneika.ru/wa-data/public/shop/products/18/00/18/images/20/20.97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728" y="2071678"/>
            <a:ext cx="6215106" cy="3752990"/>
          </a:xfrm>
          <a:prstGeom prst="rect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1220</TotalTime>
  <Words>532</Words>
  <Application>Microsoft Office PowerPoint</Application>
  <PresentationFormat>Экран (4:3)</PresentationFormat>
  <Paragraphs>44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Подготовила : В. А. Рузанова  Учитель-логопед МАДОУ № 1 « Белоснежка» г.Шарыпово </vt:lpstr>
      <vt:lpstr>Слайд 2</vt:lpstr>
      <vt:lpstr>Слайд 3</vt:lpstr>
      <vt:lpstr>Развивающие игры Воскобовича</vt:lpstr>
      <vt:lpstr>Слайд 5</vt:lpstr>
      <vt:lpstr>Слайд 6</vt:lpstr>
      <vt:lpstr>Игры для формирования правильного произношения</vt:lpstr>
      <vt:lpstr>Слайд 8</vt:lpstr>
      <vt:lpstr> Игры для развития лексико-грамматического               строя речи:  «Назови животное» (гриб, ягоду, вид транспорта и т.д.);  «Съедобное –несъедобное», «3-й лишний» и т.д. (закрыть лишнее прозрачным квадратом с крестиком ).  «Парочки», «Один-много», «Мама и детеныш» (найти одинаковые предметы и соединить веревочкой и назвать «лиса-лисы», найти маму и детеныша соединить веревочкой и назвать «лиса-лисенок» и т.д.) «Посчитай предметы» ( около предмета разместить цифры из комплекта и посчитать «1 заяц, 2 зайца» и т.д.) «Подбери столько признаков к предмету, сколько лепестков» (разместить лепестки около предмета и назвать признаки «Волк-злой, голодный, серый, большой…) -«Назови цвет» (с разноцветным квадратом, согласование сущ. с прилагательными «серая машина, серый самолет и т. д.) -«Прятки» (на развитие использования предлогов).    </vt:lpstr>
      <vt:lpstr>Слайд 10</vt:lpstr>
      <vt:lpstr>Игры на развитие слоговой структуры слова: -разделить заданные слова на слоги и выложить на коврографе, столько кружков заданного цвета, сколько слогов в слове. - «Сосчитай слоги». (сосчитать слоги в ловах и разместить их под цифрами, по кол-ву слогов). </vt:lpstr>
      <vt:lpstr>               Развитие звуковой аналитико-синтетической активности как предпосылки обучения грамоте.  На начальных этапах обучения элементам грамоты детей знакомят со звуками. Причем изучение звуков следует начинать не в алфавитной последовательности, а начинать с гласных звуков, затем перейти к ознакомлению с согласными звуками. В этом поможет набор карточек «Забавные буквы» (образы букв). Где каждая буква представлена в форме циркового артиста, принявшего определенную позу. С помощью карточек дети лучше зрительно усваивают графические изображения гласных и согласных звуков. Знания детей о гласных (согласных)  звуках и буквах закрепляются в разнообразных играх с использованием карточек:   «Найди шута». На «коврографе» размещаются карточки с шутами-акробатами, обозначающими гласные буквы. Задание – послушать звук, который произносит логопед, и найти нужного шута. «Измени слово». Задание –  например, заменить первый звук[П] на звук [Б]. Палка-балка, почка-бочка и т.п.   </vt:lpstr>
      <vt:lpstr>Слайд 13</vt:lpstr>
      <vt:lpstr>Слайд 14</vt:lpstr>
      <vt:lpstr> </vt:lpstr>
      <vt:lpstr>          В результате применения коврографа В.В.Воскобовича в коррекционной  работе с детьми с ТНР </vt:lpstr>
      <vt:lpstr>Слайд 17</vt:lpstr>
      <vt:lpstr>Спасибо за внимание!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Подготовила : В. А. Рузанова  Учитель-логопед МАДОУ № 1 « Белоснежка» г.Шарыпово</dc:title>
  <dc:creator>Белоснежка</dc:creator>
  <cp:lastModifiedBy>Белоснежка</cp:lastModifiedBy>
  <cp:revision>24</cp:revision>
  <dcterms:created xsi:type="dcterms:W3CDTF">2022-03-29T07:27:36Z</dcterms:created>
  <dcterms:modified xsi:type="dcterms:W3CDTF">2022-03-30T03:47:37Z</dcterms:modified>
</cp:coreProperties>
</file>